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9"/>
  </p:notesMasterIdLst>
  <p:sldIdLst>
    <p:sldId id="256" r:id="rId5"/>
    <p:sldId id="338" r:id="rId6"/>
    <p:sldId id="339" r:id="rId7"/>
    <p:sldId id="257" r:id="rId8"/>
    <p:sldId id="258" r:id="rId9"/>
    <p:sldId id="259" r:id="rId10"/>
    <p:sldId id="260" r:id="rId11"/>
    <p:sldId id="328" r:id="rId12"/>
    <p:sldId id="329" r:id="rId13"/>
    <p:sldId id="330" r:id="rId14"/>
    <p:sldId id="331" r:id="rId15"/>
    <p:sldId id="332" r:id="rId16"/>
    <p:sldId id="333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DD2606-289F-4151-9AAA-3BF7773B0213}" v="1" dt="2025-05-10T09:49:11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52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6/11/relationships/changesInfo" Target="changesInfos/changesInfo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bany.valencia@gmail.com" userId="S::urn:spo:guest#yobany.valencia@gmail.com::" providerId="AD" clId="Web-{B80BBDC6-DF82-1A4E-BE39-8BA38C51F009}"/>
    <pc:docChg chg="modSld">
      <pc:chgData name="yobany.valencia@gmail.com" userId="S::urn:spo:guest#yobany.valencia@gmail.com::" providerId="AD" clId="Web-{B80BBDC6-DF82-1A4E-BE39-8BA38C51F009}" dt="2025-02-16T11:45:34.149" v="26" actId="20577"/>
      <pc:docMkLst>
        <pc:docMk/>
      </pc:docMkLst>
      <pc:sldChg chg="modSp">
        <pc:chgData name="yobany.valencia@gmail.com" userId="S::urn:spo:guest#yobany.valencia@gmail.com::" providerId="AD" clId="Web-{B80BBDC6-DF82-1A4E-BE39-8BA38C51F009}" dt="2025-02-16T11:45:34.149" v="26" actId="20577"/>
        <pc:sldMkLst>
          <pc:docMk/>
          <pc:sldMk cId="0" sldId="316"/>
        </pc:sldMkLst>
        <pc:spChg chg="mod">
          <ac:chgData name="yobany.valencia@gmail.com" userId="S::urn:spo:guest#yobany.valencia@gmail.com::" providerId="AD" clId="Web-{B80BBDC6-DF82-1A4E-BE39-8BA38C51F009}" dt="2025-02-16T11:44:44.991" v="10" actId="20577"/>
          <ac:spMkLst>
            <pc:docMk/>
            <pc:sldMk cId="0" sldId="316"/>
            <ac:spMk id="11" creationId="{00000000-0000-0000-0000-000000000000}"/>
          </ac:spMkLst>
        </pc:spChg>
        <pc:spChg chg="mod">
          <ac:chgData name="yobany.valencia@gmail.com" userId="S::urn:spo:guest#yobany.valencia@gmail.com::" providerId="AD" clId="Web-{B80BBDC6-DF82-1A4E-BE39-8BA38C51F009}" dt="2025-02-16T11:44:54.570" v="14" actId="20577"/>
          <ac:spMkLst>
            <pc:docMk/>
            <pc:sldMk cId="0" sldId="316"/>
            <ac:spMk id="12" creationId="{00000000-0000-0000-0000-000000000000}"/>
          </ac:spMkLst>
        </pc:spChg>
        <pc:spChg chg="mod">
          <ac:chgData name="yobany.valencia@gmail.com" userId="S::urn:spo:guest#yobany.valencia@gmail.com::" providerId="AD" clId="Web-{B80BBDC6-DF82-1A4E-BE39-8BA38C51F009}" dt="2025-02-16T11:45:01.445" v="18" actId="20577"/>
          <ac:spMkLst>
            <pc:docMk/>
            <pc:sldMk cId="0" sldId="316"/>
            <ac:spMk id="13" creationId="{00000000-0000-0000-0000-000000000000}"/>
          </ac:spMkLst>
        </pc:spChg>
        <pc:spChg chg="mod">
          <ac:chgData name="yobany.valencia@gmail.com" userId="S::urn:spo:guest#yobany.valencia@gmail.com::" providerId="AD" clId="Web-{B80BBDC6-DF82-1A4E-BE39-8BA38C51F009}" dt="2025-02-16T11:45:34.149" v="26" actId="20577"/>
          <ac:spMkLst>
            <pc:docMk/>
            <pc:sldMk cId="0" sldId="316"/>
            <ac:spMk id="14" creationId="{00000000-0000-0000-0000-000000000000}"/>
          </ac:spMkLst>
        </pc:spChg>
      </pc:sldChg>
    </pc:docChg>
  </pc:docChgLst>
  <pc:docChgLst>
    <pc:chgData name="Marcelo Pereira" userId="a4b27f37-3afa-4035-b4ef-019105a15289" providerId="ADAL" clId="{B3DD2606-289F-4151-9AAA-3BF7773B0213}"/>
    <pc:docChg chg="addSld modSld">
      <pc:chgData name="Marcelo Pereira" userId="a4b27f37-3afa-4035-b4ef-019105a15289" providerId="ADAL" clId="{B3DD2606-289F-4151-9AAA-3BF7773B0213}" dt="2025-05-10T09:49:18.324" v="1" actId="729"/>
      <pc:docMkLst>
        <pc:docMk/>
      </pc:docMkLst>
      <pc:sldChg chg="mod modShow">
        <pc:chgData name="Marcelo Pereira" userId="a4b27f37-3afa-4035-b4ef-019105a15289" providerId="ADAL" clId="{B3DD2606-289F-4151-9AAA-3BF7773B0213}" dt="2025-05-10T09:49:18.324" v="1" actId="729"/>
        <pc:sldMkLst>
          <pc:docMk/>
          <pc:sldMk cId="765920189" sldId="338"/>
        </pc:sldMkLst>
      </pc:sldChg>
      <pc:sldChg chg="add">
        <pc:chgData name="Marcelo Pereira" userId="a4b27f37-3afa-4035-b4ef-019105a15289" providerId="ADAL" clId="{B3DD2606-289F-4151-9AAA-3BF7773B0213}" dt="2025-05-10T09:49:11.420" v="0"/>
        <pc:sldMkLst>
          <pc:docMk/>
          <pc:sldMk cId="2401086558" sldId="3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source of the product could be salmon or trout </a:t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Cruelty Free, no suitable for vegans.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Cleaning technology -  PPM technology from IRA Lab and HPT from Mastelli Pharmaceutical. In the result, we are consuming an absolutely pure product without the presence of proteins, peptides, toxins.</a:t>
            </a:r>
          </a:p>
          <a:p>
            <a:r>
              <a:rPr lang="en-US"/>
              <a:t>This increases the safety of the product.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Differences between needle technique and cannula technique</a:t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40mg or 50mg can be used on face depending on the severity of the problem and on the age of the patient</a:t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50mg of PN is the best product to use on neck</a:t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On the decollete is recommended to inject the highest concentration of PN (50mg)</a:t>
            </a:r>
          </a:p>
          <a:p>
            <a:r>
              <a:rPr lang="en-US"/>
              <a:t>It can be used the mixed techniques with cannula and microbolus</a:t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Periorbital area damaged by a botched treatment (RF)</a:t>
            </a:r>
          </a:p>
          <a:p>
            <a:r>
              <a:rPr lang="en-US"/>
              <a:t>PN 40mg</a:t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For younger skin 3 sessions , for more mature skin 4 sessions</a:t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070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Any skin boosters can be used in combination with PN.</a:t>
            </a:r>
          </a:p>
          <a:p>
            <a:r>
              <a:rPr lang="en-US"/>
              <a:t>There is the option to use the 2 product in the same session</a:t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19608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83959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23275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1-  PDRN acts on adenosine receptors but can also promote cell proliferation by providing new “building blocks” for cells through salvage pathway</a:t>
            </a:r>
          </a:p>
          <a:p>
            <a:r>
              <a:rPr lang="en-US"/>
              <a:t>2-PDRN is known in the clinical field for its regenerative properties. This action is partially related to the stimulation of the purinergic system through adenosine A2A receptors (A2ARs)</a:t>
            </a:r>
          </a:p>
          <a:p>
            <a:r>
              <a:rPr lang="en-US"/>
              <a:t>3- due to the stimulation of fibroblasts also collagen and elastin are boosted</a:t>
            </a:r>
          </a:p>
          <a:p>
            <a:r>
              <a:rPr lang="en-US"/>
              <a:t>4- thanks to adenosine stimulation</a:t>
            </a:r>
          </a:p>
          <a:p>
            <a:r>
              <a:rPr lang="en-US"/>
              <a:t>5- PDRN acts by engaging adenosine A2 receptors (A2ARs), key players in promoting wound healing and neovascularization. </a:t>
            </a:r>
          </a:p>
          <a:p>
            <a:r>
              <a:rPr lang="en-US"/>
              <a:t>6- led to decreases in melanin content, tyrosinase activity, and MITF and TRP-1 expression with concomitant increases in phosphorylated forms of extracellular signal-regulated protein kinase (ERK) and AKT in mouse melanocytes</a:t>
            </a:r>
          </a:p>
          <a:p>
            <a:r>
              <a:rPr lang="en-US"/>
              <a:t>7- PDRN could be a therapeutic tool to control inflammation through A2AR stimulation.</a:t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6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7" Type="http://schemas.openxmlformats.org/officeDocument/2006/relationships/image" Target="../media/image6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2.png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0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6814448/" TargetMode="External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5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2.jpeg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10251918" y="5382082"/>
            <a:ext cx="2193947" cy="2817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spc="-358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90</a:t>
            </a:r>
            <a:r>
              <a:rPr lang="en-US" sz="9000" spc="-358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clinical studies and publications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13980956" y="5382082"/>
            <a:ext cx="2515415" cy="2817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spc="-358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34</a:t>
            </a:r>
            <a:r>
              <a:rPr lang="en-US" sz="9000" spc="-358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randomised comparative trials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10251918" y="2190450"/>
            <a:ext cx="3038829" cy="2355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spc="-358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1986</a:t>
            </a:r>
            <a:r>
              <a:rPr lang="en-US" sz="9000" spc="-358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applied in official medicine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10251918" y="1806290"/>
            <a:ext cx="892444" cy="50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since</a:t>
            </a:r>
          </a:p>
        </p:txBody>
      </p:sp>
      <p:grpSp>
        <p:nvGrpSpPr>
          <p:cNvPr id="10" name="Group 7"/>
          <p:cNvGrpSpPr/>
          <p:nvPr/>
        </p:nvGrpSpPr>
        <p:grpSpPr>
          <a:xfrm>
            <a:off x="9550470" y="2913559"/>
            <a:ext cx="510000" cy="487950"/>
            <a:chOff x="0" y="0"/>
            <a:chExt cx="680000" cy="650600"/>
          </a:xfrm>
        </p:grpSpPr>
        <p:sp>
          <p:nvSpPr>
            <p:cNvPr id="11" name="Freeform 8"/>
            <p:cNvSpPr/>
            <p:nvPr/>
          </p:nvSpPr>
          <p:spPr>
            <a:xfrm>
              <a:off x="12700" y="12700"/>
              <a:ext cx="654558" cy="625221"/>
            </a:xfrm>
            <a:custGeom>
              <a:avLst/>
              <a:gdLst/>
              <a:ahLst/>
              <a:cxnLst/>
              <a:rect l="l" t="t" r="r" b="b"/>
              <a:pathLst>
                <a:path w="654558" h="625221">
                  <a:moveTo>
                    <a:pt x="0" y="312547"/>
                  </a:moveTo>
                  <a:cubicBezTo>
                    <a:pt x="0" y="139954"/>
                    <a:pt x="146558" y="0"/>
                    <a:pt x="327279" y="0"/>
                  </a:cubicBezTo>
                  <a:cubicBezTo>
                    <a:pt x="508000" y="0"/>
                    <a:pt x="654558" y="139954"/>
                    <a:pt x="654558" y="312547"/>
                  </a:cubicBezTo>
                  <a:cubicBezTo>
                    <a:pt x="654558" y="485140"/>
                    <a:pt x="508000" y="625221"/>
                    <a:pt x="327279" y="625221"/>
                  </a:cubicBezTo>
                  <a:cubicBezTo>
                    <a:pt x="146558" y="625221"/>
                    <a:pt x="0" y="485267"/>
                    <a:pt x="0" y="312547"/>
                  </a:cubicBezTo>
                  <a:close/>
                </a:path>
              </a:pathLst>
            </a:custGeom>
            <a:solidFill>
              <a:srgbClr val="66BB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9"/>
            <p:cNvSpPr/>
            <p:nvPr/>
          </p:nvSpPr>
          <p:spPr>
            <a:xfrm>
              <a:off x="0" y="0"/>
              <a:ext cx="679958" cy="650621"/>
            </a:xfrm>
            <a:custGeom>
              <a:avLst/>
              <a:gdLst/>
              <a:ahLst/>
              <a:cxnLst/>
              <a:rect l="l" t="t" r="r" b="b"/>
              <a:pathLst>
                <a:path w="679958" h="650621">
                  <a:moveTo>
                    <a:pt x="0" y="325247"/>
                  </a:moveTo>
                  <a:cubicBezTo>
                    <a:pt x="0" y="145161"/>
                    <a:pt x="152781" y="0"/>
                    <a:pt x="339979" y="0"/>
                  </a:cubicBezTo>
                  <a:lnTo>
                    <a:pt x="339979" y="12700"/>
                  </a:lnTo>
                  <a:lnTo>
                    <a:pt x="339979" y="0"/>
                  </a:lnTo>
                  <a:cubicBezTo>
                    <a:pt x="527177" y="0"/>
                    <a:pt x="679958" y="145161"/>
                    <a:pt x="679958" y="325247"/>
                  </a:cubicBezTo>
                  <a:lnTo>
                    <a:pt x="667258" y="325247"/>
                  </a:lnTo>
                  <a:lnTo>
                    <a:pt x="679958" y="325247"/>
                  </a:lnTo>
                  <a:cubicBezTo>
                    <a:pt x="679958" y="505460"/>
                    <a:pt x="527177" y="650494"/>
                    <a:pt x="339979" y="650494"/>
                  </a:cubicBezTo>
                  <a:lnTo>
                    <a:pt x="339979" y="637794"/>
                  </a:lnTo>
                  <a:lnTo>
                    <a:pt x="339979" y="650494"/>
                  </a:lnTo>
                  <a:cubicBezTo>
                    <a:pt x="152781" y="650621"/>
                    <a:pt x="0" y="505460"/>
                    <a:pt x="0" y="325247"/>
                  </a:cubicBezTo>
                  <a:lnTo>
                    <a:pt x="12700" y="325247"/>
                  </a:lnTo>
                  <a:lnTo>
                    <a:pt x="25400" y="325247"/>
                  </a:lnTo>
                  <a:lnTo>
                    <a:pt x="12700" y="325247"/>
                  </a:lnTo>
                  <a:lnTo>
                    <a:pt x="0" y="325247"/>
                  </a:lnTo>
                  <a:moveTo>
                    <a:pt x="25400" y="325247"/>
                  </a:moveTo>
                  <a:cubicBezTo>
                    <a:pt x="25400" y="332232"/>
                    <a:pt x="19685" y="337947"/>
                    <a:pt x="12700" y="337947"/>
                  </a:cubicBezTo>
                  <a:cubicBezTo>
                    <a:pt x="5715" y="337947"/>
                    <a:pt x="0" y="332232"/>
                    <a:pt x="0" y="325247"/>
                  </a:cubicBezTo>
                  <a:cubicBezTo>
                    <a:pt x="0" y="318262"/>
                    <a:pt x="5715" y="312547"/>
                    <a:pt x="12700" y="312547"/>
                  </a:cubicBezTo>
                  <a:cubicBezTo>
                    <a:pt x="19685" y="312547"/>
                    <a:pt x="25400" y="318262"/>
                    <a:pt x="25400" y="325247"/>
                  </a:cubicBezTo>
                  <a:cubicBezTo>
                    <a:pt x="25400" y="490347"/>
                    <a:pt x="165735" y="625094"/>
                    <a:pt x="339979" y="625094"/>
                  </a:cubicBezTo>
                  <a:cubicBezTo>
                    <a:pt x="514223" y="625094"/>
                    <a:pt x="654558" y="490347"/>
                    <a:pt x="654558" y="325247"/>
                  </a:cubicBezTo>
                  <a:cubicBezTo>
                    <a:pt x="654558" y="160147"/>
                    <a:pt x="514350" y="25400"/>
                    <a:pt x="339979" y="25400"/>
                  </a:cubicBezTo>
                  <a:lnTo>
                    <a:pt x="339979" y="12700"/>
                  </a:lnTo>
                  <a:lnTo>
                    <a:pt x="339979" y="25400"/>
                  </a:lnTo>
                  <a:cubicBezTo>
                    <a:pt x="165735" y="25400"/>
                    <a:pt x="25400" y="160274"/>
                    <a:pt x="25400" y="325247"/>
                  </a:cubicBezTo>
                  <a:close/>
                </a:path>
              </a:pathLst>
            </a:custGeom>
            <a:solidFill>
              <a:srgbClr val="66BBE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0"/>
          <p:cNvGrpSpPr/>
          <p:nvPr/>
        </p:nvGrpSpPr>
        <p:grpSpPr>
          <a:xfrm>
            <a:off x="13372642" y="5883405"/>
            <a:ext cx="510000" cy="487950"/>
            <a:chOff x="0" y="0"/>
            <a:chExt cx="680000" cy="650600"/>
          </a:xfrm>
        </p:grpSpPr>
        <p:sp>
          <p:nvSpPr>
            <p:cNvPr id="14" name="Freeform 11"/>
            <p:cNvSpPr/>
            <p:nvPr/>
          </p:nvSpPr>
          <p:spPr>
            <a:xfrm>
              <a:off x="12700" y="12700"/>
              <a:ext cx="654558" cy="625221"/>
            </a:xfrm>
            <a:custGeom>
              <a:avLst/>
              <a:gdLst/>
              <a:ahLst/>
              <a:cxnLst/>
              <a:rect l="l" t="t" r="r" b="b"/>
              <a:pathLst>
                <a:path w="654558" h="625221">
                  <a:moveTo>
                    <a:pt x="0" y="312547"/>
                  </a:moveTo>
                  <a:cubicBezTo>
                    <a:pt x="0" y="139954"/>
                    <a:pt x="146558" y="0"/>
                    <a:pt x="327279" y="0"/>
                  </a:cubicBezTo>
                  <a:cubicBezTo>
                    <a:pt x="508000" y="0"/>
                    <a:pt x="654558" y="139954"/>
                    <a:pt x="654558" y="312547"/>
                  </a:cubicBezTo>
                  <a:cubicBezTo>
                    <a:pt x="654558" y="485140"/>
                    <a:pt x="508000" y="625221"/>
                    <a:pt x="327279" y="625221"/>
                  </a:cubicBezTo>
                  <a:cubicBezTo>
                    <a:pt x="146558" y="625221"/>
                    <a:pt x="0" y="485267"/>
                    <a:pt x="0" y="312547"/>
                  </a:cubicBez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2"/>
            <p:cNvSpPr/>
            <p:nvPr/>
          </p:nvSpPr>
          <p:spPr>
            <a:xfrm>
              <a:off x="0" y="0"/>
              <a:ext cx="679958" cy="650621"/>
            </a:xfrm>
            <a:custGeom>
              <a:avLst/>
              <a:gdLst/>
              <a:ahLst/>
              <a:cxnLst/>
              <a:rect l="l" t="t" r="r" b="b"/>
              <a:pathLst>
                <a:path w="679958" h="650621">
                  <a:moveTo>
                    <a:pt x="0" y="325247"/>
                  </a:moveTo>
                  <a:cubicBezTo>
                    <a:pt x="0" y="145161"/>
                    <a:pt x="152781" y="0"/>
                    <a:pt x="339979" y="0"/>
                  </a:cubicBezTo>
                  <a:lnTo>
                    <a:pt x="339979" y="12700"/>
                  </a:lnTo>
                  <a:lnTo>
                    <a:pt x="339979" y="0"/>
                  </a:lnTo>
                  <a:cubicBezTo>
                    <a:pt x="527177" y="0"/>
                    <a:pt x="679958" y="145161"/>
                    <a:pt x="679958" y="325247"/>
                  </a:cubicBezTo>
                  <a:lnTo>
                    <a:pt x="667258" y="325247"/>
                  </a:lnTo>
                  <a:lnTo>
                    <a:pt x="679958" y="325247"/>
                  </a:lnTo>
                  <a:cubicBezTo>
                    <a:pt x="679958" y="505460"/>
                    <a:pt x="527177" y="650494"/>
                    <a:pt x="339979" y="650494"/>
                  </a:cubicBezTo>
                  <a:lnTo>
                    <a:pt x="339979" y="637794"/>
                  </a:lnTo>
                  <a:lnTo>
                    <a:pt x="339979" y="650494"/>
                  </a:lnTo>
                  <a:cubicBezTo>
                    <a:pt x="152781" y="650621"/>
                    <a:pt x="0" y="505460"/>
                    <a:pt x="0" y="325247"/>
                  </a:cubicBezTo>
                  <a:lnTo>
                    <a:pt x="12700" y="325247"/>
                  </a:lnTo>
                  <a:lnTo>
                    <a:pt x="25400" y="325247"/>
                  </a:lnTo>
                  <a:lnTo>
                    <a:pt x="12700" y="325247"/>
                  </a:lnTo>
                  <a:lnTo>
                    <a:pt x="0" y="325247"/>
                  </a:lnTo>
                  <a:moveTo>
                    <a:pt x="25400" y="325247"/>
                  </a:moveTo>
                  <a:cubicBezTo>
                    <a:pt x="25400" y="332232"/>
                    <a:pt x="19685" y="337947"/>
                    <a:pt x="12700" y="337947"/>
                  </a:cubicBezTo>
                  <a:cubicBezTo>
                    <a:pt x="5715" y="337947"/>
                    <a:pt x="0" y="332232"/>
                    <a:pt x="0" y="325247"/>
                  </a:cubicBezTo>
                  <a:cubicBezTo>
                    <a:pt x="0" y="318262"/>
                    <a:pt x="5715" y="312547"/>
                    <a:pt x="12700" y="312547"/>
                  </a:cubicBezTo>
                  <a:cubicBezTo>
                    <a:pt x="19685" y="312547"/>
                    <a:pt x="25400" y="318262"/>
                    <a:pt x="25400" y="325247"/>
                  </a:cubicBezTo>
                  <a:cubicBezTo>
                    <a:pt x="25400" y="490347"/>
                    <a:pt x="165735" y="625094"/>
                    <a:pt x="339979" y="625094"/>
                  </a:cubicBezTo>
                  <a:cubicBezTo>
                    <a:pt x="514223" y="625094"/>
                    <a:pt x="654558" y="490347"/>
                    <a:pt x="654558" y="325247"/>
                  </a:cubicBezTo>
                  <a:cubicBezTo>
                    <a:pt x="654558" y="160147"/>
                    <a:pt x="514350" y="25400"/>
                    <a:pt x="339979" y="25400"/>
                  </a:cubicBezTo>
                  <a:lnTo>
                    <a:pt x="339979" y="12700"/>
                  </a:lnTo>
                  <a:lnTo>
                    <a:pt x="339979" y="25400"/>
                  </a:lnTo>
                  <a:cubicBezTo>
                    <a:pt x="165735" y="25400"/>
                    <a:pt x="25400" y="160274"/>
                    <a:pt x="25400" y="325247"/>
                  </a:cubicBez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3"/>
          <p:cNvGrpSpPr/>
          <p:nvPr/>
        </p:nvGrpSpPr>
        <p:grpSpPr>
          <a:xfrm>
            <a:off x="9550449" y="5883412"/>
            <a:ext cx="510000" cy="487950"/>
            <a:chOff x="0" y="0"/>
            <a:chExt cx="680000" cy="650600"/>
          </a:xfrm>
        </p:grpSpPr>
        <p:sp>
          <p:nvSpPr>
            <p:cNvPr id="17" name="Freeform 14"/>
            <p:cNvSpPr/>
            <p:nvPr/>
          </p:nvSpPr>
          <p:spPr>
            <a:xfrm>
              <a:off x="12700" y="12700"/>
              <a:ext cx="654558" cy="625221"/>
            </a:xfrm>
            <a:custGeom>
              <a:avLst/>
              <a:gdLst/>
              <a:ahLst/>
              <a:cxnLst/>
              <a:rect l="l" t="t" r="r" b="b"/>
              <a:pathLst>
                <a:path w="654558" h="625221">
                  <a:moveTo>
                    <a:pt x="0" y="312547"/>
                  </a:moveTo>
                  <a:cubicBezTo>
                    <a:pt x="0" y="139954"/>
                    <a:pt x="146558" y="0"/>
                    <a:pt x="327279" y="0"/>
                  </a:cubicBezTo>
                  <a:cubicBezTo>
                    <a:pt x="508000" y="0"/>
                    <a:pt x="654558" y="139954"/>
                    <a:pt x="654558" y="312547"/>
                  </a:cubicBezTo>
                  <a:cubicBezTo>
                    <a:pt x="654558" y="485140"/>
                    <a:pt x="508000" y="625221"/>
                    <a:pt x="327279" y="625221"/>
                  </a:cubicBezTo>
                  <a:cubicBezTo>
                    <a:pt x="146558" y="625221"/>
                    <a:pt x="0" y="485267"/>
                    <a:pt x="0" y="312547"/>
                  </a:cubicBezTo>
                  <a:close/>
                </a:path>
              </a:pathLst>
            </a:custGeom>
            <a:solidFill>
              <a:srgbClr val="D0CEC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5"/>
            <p:cNvSpPr/>
            <p:nvPr/>
          </p:nvSpPr>
          <p:spPr>
            <a:xfrm>
              <a:off x="0" y="0"/>
              <a:ext cx="679958" cy="650621"/>
            </a:xfrm>
            <a:custGeom>
              <a:avLst/>
              <a:gdLst/>
              <a:ahLst/>
              <a:cxnLst/>
              <a:rect l="l" t="t" r="r" b="b"/>
              <a:pathLst>
                <a:path w="679958" h="650621">
                  <a:moveTo>
                    <a:pt x="0" y="325247"/>
                  </a:moveTo>
                  <a:cubicBezTo>
                    <a:pt x="0" y="145161"/>
                    <a:pt x="152781" y="0"/>
                    <a:pt x="339979" y="0"/>
                  </a:cubicBezTo>
                  <a:lnTo>
                    <a:pt x="339979" y="12700"/>
                  </a:lnTo>
                  <a:lnTo>
                    <a:pt x="339979" y="0"/>
                  </a:lnTo>
                  <a:cubicBezTo>
                    <a:pt x="527177" y="0"/>
                    <a:pt x="679958" y="145161"/>
                    <a:pt x="679958" y="325247"/>
                  </a:cubicBezTo>
                  <a:lnTo>
                    <a:pt x="667258" y="325247"/>
                  </a:lnTo>
                  <a:lnTo>
                    <a:pt x="679958" y="325247"/>
                  </a:lnTo>
                  <a:cubicBezTo>
                    <a:pt x="679958" y="505460"/>
                    <a:pt x="527177" y="650494"/>
                    <a:pt x="339979" y="650494"/>
                  </a:cubicBezTo>
                  <a:lnTo>
                    <a:pt x="339979" y="637794"/>
                  </a:lnTo>
                  <a:lnTo>
                    <a:pt x="339979" y="650494"/>
                  </a:lnTo>
                  <a:cubicBezTo>
                    <a:pt x="152781" y="650621"/>
                    <a:pt x="0" y="505460"/>
                    <a:pt x="0" y="325247"/>
                  </a:cubicBezTo>
                  <a:lnTo>
                    <a:pt x="12700" y="325247"/>
                  </a:lnTo>
                  <a:lnTo>
                    <a:pt x="25400" y="325247"/>
                  </a:lnTo>
                  <a:lnTo>
                    <a:pt x="12700" y="325247"/>
                  </a:lnTo>
                  <a:lnTo>
                    <a:pt x="0" y="325247"/>
                  </a:lnTo>
                  <a:moveTo>
                    <a:pt x="25400" y="325247"/>
                  </a:moveTo>
                  <a:cubicBezTo>
                    <a:pt x="25400" y="332232"/>
                    <a:pt x="19685" y="337947"/>
                    <a:pt x="12700" y="337947"/>
                  </a:cubicBezTo>
                  <a:cubicBezTo>
                    <a:pt x="5715" y="337947"/>
                    <a:pt x="0" y="332232"/>
                    <a:pt x="0" y="325247"/>
                  </a:cubicBezTo>
                  <a:cubicBezTo>
                    <a:pt x="0" y="318262"/>
                    <a:pt x="5715" y="312547"/>
                    <a:pt x="12700" y="312547"/>
                  </a:cubicBezTo>
                  <a:cubicBezTo>
                    <a:pt x="19685" y="312547"/>
                    <a:pt x="25400" y="318262"/>
                    <a:pt x="25400" y="325247"/>
                  </a:cubicBezTo>
                  <a:cubicBezTo>
                    <a:pt x="25400" y="490347"/>
                    <a:pt x="165735" y="625094"/>
                    <a:pt x="339979" y="625094"/>
                  </a:cubicBezTo>
                  <a:cubicBezTo>
                    <a:pt x="514223" y="625094"/>
                    <a:pt x="654558" y="490347"/>
                    <a:pt x="654558" y="325247"/>
                  </a:cubicBezTo>
                  <a:cubicBezTo>
                    <a:pt x="654558" y="160147"/>
                    <a:pt x="514350" y="25400"/>
                    <a:pt x="339979" y="25400"/>
                  </a:cubicBezTo>
                  <a:lnTo>
                    <a:pt x="339979" y="12700"/>
                  </a:lnTo>
                  <a:lnTo>
                    <a:pt x="339979" y="25400"/>
                  </a:lnTo>
                  <a:cubicBezTo>
                    <a:pt x="165735" y="25400"/>
                    <a:pt x="25400" y="160274"/>
                    <a:pt x="25400" y="325247"/>
                  </a:cubicBezTo>
                  <a:close/>
                </a:path>
              </a:pathLst>
            </a:custGeom>
            <a:solidFill>
              <a:srgbClr val="D0CEC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508923" y="2913559"/>
            <a:ext cx="5544021" cy="354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850" spc="-233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Polynucleotides fundamental </a:t>
            </a:r>
          </a:p>
          <a:p>
            <a:pPr algn="l">
              <a:lnSpc>
                <a:spcPts val="7020"/>
              </a:lnSpc>
            </a:pPr>
            <a:r>
              <a:rPr lang="en-US" sz="5850" spc="-233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scientific </a:t>
            </a:r>
          </a:p>
          <a:p>
            <a:pPr algn="l">
              <a:lnSpc>
                <a:spcPts val="7020"/>
              </a:lnSpc>
            </a:pPr>
            <a:r>
              <a:rPr lang="en-US" sz="5850" spc="-233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evidence base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51900" y="5066325"/>
            <a:ext cx="2515350" cy="55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344E6D"/>
                </a:solidFill>
                <a:latin typeface="Open Sans 1"/>
                <a:ea typeface="Open Sans 1"/>
                <a:cs typeface="Open Sans 1"/>
                <a:sym typeface="Open Sans 1"/>
              </a:rPr>
              <a:t>more than</a:t>
            </a:r>
          </a:p>
        </p:txBody>
      </p:sp>
    </p:spTree>
    <p:extLst>
      <p:ext uri="{BB962C8B-B14F-4D97-AF65-F5344CB8AC3E}">
        <p14:creationId xmlns:p14="http://schemas.microsoft.com/office/powerpoint/2010/main" val="200299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/>
          <p:nvPr/>
        </p:nvSpPr>
        <p:spPr>
          <a:xfrm>
            <a:off x="1028700" y="876300"/>
            <a:ext cx="12435150" cy="161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9"/>
              </a:lnSpc>
            </a:pPr>
            <a:r>
              <a:rPr lang="en-US" sz="5550" spc="-221">
                <a:solidFill>
                  <a:srgbClr val="3D445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What is a polynucleotide?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1055204" y="2171700"/>
            <a:ext cx="15066126" cy="653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20"/>
              </a:lnSpc>
            </a:pPr>
            <a:r>
              <a:rPr lang="en-US" sz="31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Polynucleotides are DNA fragments, polymers formed through condensation of monomers called  </a:t>
            </a:r>
            <a:r>
              <a:rPr lang="en-US" sz="3100" err="1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deoxyribonucleotides</a:t>
            </a:r>
            <a:r>
              <a:rPr lang="en-US" sz="31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  <a:p>
            <a:pPr algn="just">
              <a:lnSpc>
                <a:spcPts val="3720"/>
              </a:lnSpc>
            </a:pPr>
            <a:endParaRPr lang="en-US" sz="3100">
              <a:solidFill>
                <a:srgbClr val="58585A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just">
              <a:lnSpc>
                <a:spcPts val="3720"/>
              </a:lnSpc>
            </a:pPr>
            <a:r>
              <a:rPr lang="en-US" sz="3100" err="1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Deoxyribonucleotides</a:t>
            </a:r>
            <a:r>
              <a:rPr lang="en-US" sz="31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 are made of three parts: </a:t>
            </a:r>
          </a:p>
          <a:p>
            <a:pPr algn="just">
              <a:lnSpc>
                <a:spcPts val="3720"/>
              </a:lnSpc>
            </a:pPr>
            <a:endParaRPr lang="en-US" sz="3100">
              <a:solidFill>
                <a:srgbClr val="58585A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just">
              <a:lnSpc>
                <a:spcPts val="3720"/>
              </a:lnSpc>
            </a:pPr>
            <a:endParaRPr lang="en-US" sz="3100">
              <a:solidFill>
                <a:srgbClr val="58585A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just">
              <a:lnSpc>
                <a:spcPts val="3720"/>
              </a:lnSpc>
            </a:pPr>
            <a:r>
              <a:rPr lang="en-US" sz="31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1) A nitrogenous base  </a:t>
            </a:r>
          </a:p>
          <a:p>
            <a:pPr marL="1742130" lvl="3" indent="-435532" algn="just">
              <a:lnSpc>
                <a:spcPts val="3720"/>
              </a:lnSpc>
              <a:buFont typeface="Arial"/>
              <a:buChar char="￭"/>
            </a:pPr>
            <a:r>
              <a:rPr lang="en-US" sz="31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Purine bases: adenine, guanine</a:t>
            </a:r>
          </a:p>
          <a:p>
            <a:pPr marL="1742130" lvl="3" indent="-435532" algn="just">
              <a:lnSpc>
                <a:spcPts val="3720"/>
              </a:lnSpc>
              <a:buFont typeface="Arial"/>
              <a:buChar char="￭"/>
            </a:pPr>
            <a:r>
              <a:rPr lang="en-US" sz="31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Pyrimidine bases: cytosine, </a:t>
            </a:r>
            <a:r>
              <a:rPr lang="en-US" sz="3100" err="1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timine</a:t>
            </a:r>
            <a:endParaRPr lang="en-US" sz="3100">
              <a:solidFill>
                <a:srgbClr val="58585A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1742130" lvl="3" indent="-435532" algn="just">
              <a:lnSpc>
                <a:spcPts val="3720"/>
              </a:lnSpc>
            </a:pPr>
            <a:endParaRPr lang="en-US" sz="3100">
              <a:solidFill>
                <a:srgbClr val="58585A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just">
              <a:lnSpc>
                <a:spcPts val="3720"/>
              </a:lnSpc>
            </a:pPr>
            <a:r>
              <a:rPr lang="en-US" sz="31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2) Pentose sugar </a:t>
            </a:r>
          </a:p>
          <a:p>
            <a:pPr marL="1742130" lvl="3" indent="-435532" algn="just">
              <a:lnSpc>
                <a:spcPts val="3720"/>
              </a:lnSpc>
              <a:buFont typeface="Arial"/>
              <a:buChar char="￭"/>
            </a:pPr>
            <a:r>
              <a:rPr lang="en-US" sz="31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Deoxyribose </a:t>
            </a:r>
          </a:p>
          <a:p>
            <a:pPr marL="1742130" lvl="3" indent="-435532" algn="just">
              <a:lnSpc>
                <a:spcPts val="3720"/>
              </a:lnSpc>
            </a:pPr>
            <a:endParaRPr lang="en-US" sz="3100">
              <a:solidFill>
                <a:srgbClr val="58585A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just">
              <a:lnSpc>
                <a:spcPts val="3720"/>
              </a:lnSpc>
            </a:pPr>
            <a:r>
              <a:rPr lang="en-US" sz="31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3) One or more phosphate groups </a:t>
            </a:r>
          </a:p>
        </p:txBody>
      </p:sp>
      <p:sp>
        <p:nvSpPr>
          <p:cNvPr id="4" name="Freeform 11"/>
          <p:cNvSpPr/>
          <p:nvPr/>
        </p:nvSpPr>
        <p:spPr>
          <a:xfrm>
            <a:off x="11277600" y="4229100"/>
            <a:ext cx="5812056" cy="3743358"/>
          </a:xfrm>
          <a:custGeom>
            <a:avLst/>
            <a:gdLst/>
            <a:ahLst/>
            <a:cxnLst/>
            <a:rect l="l" t="t" r="r" b="b"/>
            <a:pathLst>
              <a:path w="5812056" h="3743358">
                <a:moveTo>
                  <a:pt x="0" y="0"/>
                </a:moveTo>
                <a:lnTo>
                  <a:pt x="5812056" y="0"/>
                </a:lnTo>
                <a:lnTo>
                  <a:pt x="5812056" y="3743358"/>
                </a:lnTo>
                <a:lnTo>
                  <a:pt x="0" y="3743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631" t="-57144" r="-46602" b="-30831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48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0113" y="1028700"/>
            <a:ext cx="1455355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3D445D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Initial action of Polynucleotides-HPT ®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95400" y="2171700"/>
            <a:ext cx="14033645" cy="705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endParaRPr/>
          </a:p>
          <a:p>
            <a:pPr algn="just">
              <a:lnSpc>
                <a:spcPts val="4320"/>
              </a:lnSpc>
            </a:pPr>
            <a:r>
              <a:rPr lang="en-US" sz="36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Polynucleotides-HPT®  are forming a three-dimensional gel which contributes to:</a:t>
            </a:r>
            <a:r>
              <a:rPr lang="en-US" sz="3600">
                <a:solidFill>
                  <a:srgbClr val="002F7F"/>
                </a:solidFill>
                <a:latin typeface="Open Sans 2"/>
                <a:ea typeface="Open Sans 2"/>
                <a:cs typeface="Open Sans 2"/>
                <a:sym typeface="Open Sans 2"/>
              </a:rPr>
              <a:t>  </a:t>
            </a:r>
          </a:p>
          <a:p>
            <a:pPr algn="just">
              <a:lnSpc>
                <a:spcPts val="4320"/>
              </a:lnSpc>
            </a:pPr>
            <a:endParaRPr lang="en-US" sz="3600">
              <a:solidFill>
                <a:srgbClr val="002F7F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just">
              <a:lnSpc>
                <a:spcPts val="4320"/>
              </a:lnSpc>
            </a:pPr>
            <a:endParaRPr lang="en-US" sz="3600">
              <a:solidFill>
                <a:srgbClr val="002F7F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1337310" lvl="2" indent="-445770" algn="just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FF66C4"/>
                </a:solidFill>
                <a:latin typeface="Open Sans 2"/>
                <a:ea typeface="Open Sans 2"/>
                <a:cs typeface="Open Sans 2"/>
                <a:sym typeface="Open Sans 2"/>
              </a:rPr>
              <a:t>Skin moisturizing (hydration)  </a:t>
            </a:r>
          </a:p>
          <a:p>
            <a:pPr marL="1337310" lvl="2" indent="-445770" algn="just">
              <a:lnSpc>
                <a:spcPts val="4320"/>
              </a:lnSpc>
            </a:pPr>
            <a:endParaRPr lang="en-US" sz="3600">
              <a:solidFill>
                <a:srgbClr val="FF66C4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1337310" lvl="2" indent="-445770" algn="just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FF66C4"/>
                </a:solidFill>
                <a:latin typeface="Open Sans 2"/>
                <a:ea typeface="Open Sans 2"/>
                <a:cs typeface="Open Sans 2"/>
                <a:sym typeface="Open Sans 2"/>
              </a:rPr>
              <a:t>Improvement of skin viscoelasticity </a:t>
            </a:r>
          </a:p>
          <a:p>
            <a:pPr marL="1337310" lvl="2" indent="-445770" algn="just">
              <a:lnSpc>
                <a:spcPts val="4320"/>
              </a:lnSpc>
            </a:pPr>
            <a:endParaRPr lang="en-US" sz="3600">
              <a:solidFill>
                <a:srgbClr val="FF66C4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1337310" lvl="2" indent="-445770" algn="just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FF66C4"/>
                </a:solidFill>
                <a:latin typeface="Open Sans 2"/>
                <a:ea typeface="Open Sans 2"/>
                <a:cs typeface="Open Sans 2"/>
                <a:sym typeface="Open Sans 2"/>
              </a:rPr>
              <a:t>Initial turgidity </a:t>
            </a:r>
          </a:p>
          <a:p>
            <a:pPr marL="1337310" lvl="2" indent="-445770" algn="just">
              <a:lnSpc>
                <a:spcPts val="4320"/>
              </a:lnSpc>
            </a:pPr>
            <a:r>
              <a:rPr lang="en-US" sz="3600">
                <a:solidFill>
                  <a:srgbClr val="002F7F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  <a:p>
            <a:pPr marL="1337310" lvl="2" indent="-445770" algn="just">
              <a:lnSpc>
                <a:spcPts val="4320"/>
              </a:lnSpc>
            </a:pPr>
            <a:endParaRPr lang="en-US" sz="3600">
              <a:solidFill>
                <a:srgbClr val="002F7F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1337310" lvl="2" indent="-445770" algn="just">
              <a:lnSpc>
                <a:spcPts val="4320"/>
              </a:lnSpc>
            </a:pPr>
            <a:endParaRPr lang="en-US" sz="3600">
              <a:solidFill>
                <a:srgbClr val="002F7F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pic>
        <p:nvPicPr>
          <p:cNvPr id="4" name="Picture 4" descr="Proprietà Fisiche Dell'Acqua su ACQUA NATU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3030200" y="4686300"/>
            <a:ext cx="4013385" cy="31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050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108862"/>
            <a:ext cx="12920987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3D445D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Polynucleotides HPT® Action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47800" y="2628900"/>
            <a:ext cx="12920987" cy="405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80" lvl="1" indent="-356240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Polynucleotides HPT® break down in nucleotides, nucleosides and further molecular fragments.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58585A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712480" lvl="1" indent="-356240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They enrich extracellular dermal space of energy and trophic substrates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58585A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712480" lvl="1" indent="-356240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Promoting physiologic cell reparation, mainly of fibroblasts</a:t>
            </a:r>
          </a:p>
        </p:txBody>
      </p:sp>
      <p:sp>
        <p:nvSpPr>
          <p:cNvPr id="4" name="Freeform 4"/>
          <p:cNvSpPr/>
          <p:nvPr/>
        </p:nvSpPr>
        <p:spPr>
          <a:xfrm>
            <a:off x="15163800" y="2532655"/>
            <a:ext cx="2607755" cy="4114800"/>
          </a:xfrm>
          <a:custGeom>
            <a:avLst/>
            <a:gdLst/>
            <a:ahLst/>
            <a:cxnLst/>
            <a:rect l="l" t="t" r="r" b="b"/>
            <a:pathLst>
              <a:path w="2607755" h="4114800">
                <a:moveTo>
                  <a:pt x="0" y="0"/>
                </a:moveTo>
                <a:lnTo>
                  <a:pt x="2607755" y="0"/>
                </a:lnTo>
                <a:lnTo>
                  <a:pt x="26077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284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055796"/>
            <a:ext cx="1523686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3D445D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Degradation of Polynucleotides-HPT ®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97369" y="2341639"/>
            <a:ext cx="15362202" cy="1820787"/>
            <a:chOff x="0" y="0"/>
            <a:chExt cx="19617640" cy="2325157"/>
          </a:xfrm>
        </p:grpSpPr>
        <p:sp>
          <p:nvSpPr>
            <p:cNvPr id="4" name="Freeform 4"/>
            <p:cNvSpPr/>
            <p:nvPr/>
          </p:nvSpPr>
          <p:spPr>
            <a:xfrm>
              <a:off x="12700" y="15604"/>
              <a:ext cx="19592289" cy="2293958"/>
            </a:xfrm>
            <a:custGeom>
              <a:avLst/>
              <a:gdLst/>
              <a:ahLst/>
              <a:cxnLst/>
              <a:rect l="l" t="t" r="r" b="b"/>
              <a:pathLst>
                <a:path w="19592289" h="2293958">
                  <a:moveTo>
                    <a:pt x="0" y="0"/>
                  </a:moveTo>
                  <a:lnTo>
                    <a:pt x="19592289" y="0"/>
                  </a:lnTo>
                  <a:lnTo>
                    <a:pt x="19592289" y="2293958"/>
                  </a:lnTo>
                  <a:lnTo>
                    <a:pt x="0" y="2293958"/>
                  </a:lnTo>
                  <a:close/>
                </a:path>
              </a:pathLst>
            </a:custGeom>
            <a:solidFill>
              <a:srgbClr val="EEF2F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9617689" cy="2325164"/>
            </a:xfrm>
            <a:custGeom>
              <a:avLst/>
              <a:gdLst/>
              <a:ahLst/>
              <a:cxnLst/>
              <a:rect l="l" t="t" r="r" b="b"/>
              <a:pathLst>
                <a:path w="19617689" h="2325164">
                  <a:moveTo>
                    <a:pt x="12700" y="0"/>
                  </a:moveTo>
                  <a:lnTo>
                    <a:pt x="19604989" y="0"/>
                  </a:lnTo>
                  <a:cubicBezTo>
                    <a:pt x="19611975" y="0"/>
                    <a:pt x="19617689" y="7022"/>
                    <a:pt x="19617689" y="15604"/>
                  </a:cubicBezTo>
                  <a:lnTo>
                    <a:pt x="19617689" y="2309562"/>
                  </a:lnTo>
                  <a:cubicBezTo>
                    <a:pt x="19617689" y="2318144"/>
                    <a:pt x="19611975" y="2325164"/>
                    <a:pt x="19604989" y="2325164"/>
                  </a:cubicBezTo>
                  <a:lnTo>
                    <a:pt x="12700" y="2325164"/>
                  </a:lnTo>
                  <a:cubicBezTo>
                    <a:pt x="5715" y="2325164"/>
                    <a:pt x="0" y="2318144"/>
                    <a:pt x="0" y="2309562"/>
                  </a:cubicBezTo>
                  <a:lnTo>
                    <a:pt x="0" y="15604"/>
                  </a:lnTo>
                  <a:cubicBezTo>
                    <a:pt x="0" y="7022"/>
                    <a:pt x="5715" y="0"/>
                    <a:pt x="12700" y="0"/>
                  </a:cubicBezTo>
                  <a:moveTo>
                    <a:pt x="12700" y="31208"/>
                  </a:moveTo>
                  <a:lnTo>
                    <a:pt x="12700" y="15604"/>
                  </a:lnTo>
                  <a:lnTo>
                    <a:pt x="25400" y="15604"/>
                  </a:lnTo>
                  <a:lnTo>
                    <a:pt x="25400" y="2309562"/>
                  </a:lnTo>
                  <a:lnTo>
                    <a:pt x="12700" y="2309562"/>
                  </a:lnTo>
                  <a:lnTo>
                    <a:pt x="12700" y="2293958"/>
                  </a:lnTo>
                  <a:lnTo>
                    <a:pt x="19604989" y="2293958"/>
                  </a:lnTo>
                  <a:lnTo>
                    <a:pt x="19604989" y="2309562"/>
                  </a:lnTo>
                  <a:lnTo>
                    <a:pt x="19592289" y="2309562"/>
                  </a:lnTo>
                  <a:lnTo>
                    <a:pt x="19592289" y="15604"/>
                  </a:lnTo>
                  <a:lnTo>
                    <a:pt x="19604989" y="15604"/>
                  </a:lnTo>
                  <a:lnTo>
                    <a:pt x="19604989" y="31208"/>
                  </a:lnTo>
                  <a:lnTo>
                    <a:pt x="12700" y="31208"/>
                  </a:lnTo>
                  <a:close/>
                </a:path>
              </a:pathLst>
            </a:custGeom>
            <a:solidFill>
              <a:srgbClr val="EEF2F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46227" y="2533651"/>
            <a:ext cx="14064486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6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Physiological degradation of Polynucleotides-HPT®  is the key process for their trophic action, increasing their bioavailability at cellular level.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4419290"/>
            <a:ext cx="16230600" cy="2618064"/>
            <a:chOff x="0" y="0"/>
            <a:chExt cx="24047375" cy="38789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047425" cy="3878961"/>
            </a:xfrm>
            <a:custGeom>
              <a:avLst/>
              <a:gdLst/>
              <a:ahLst/>
              <a:cxnLst/>
              <a:rect l="l" t="t" r="r" b="b"/>
              <a:pathLst>
                <a:path w="24047425" h="3878961">
                  <a:moveTo>
                    <a:pt x="15568" y="0"/>
                  </a:moveTo>
                  <a:lnTo>
                    <a:pt x="24031868" y="0"/>
                  </a:lnTo>
                  <a:cubicBezTo>
                    <a:pt x="24040432" y="0"/>
                    <a:pt x="24047425" y="5715"/>
                    <a:pt x="24047425" y="12700"/>
                  </a:cubicBezTo>
                  <a:lnTo>
                    <a:pt x="24047425" y="3866261"/>
                  </a:lnTo>
                  <a:cubicBezTo>
                    <a:pt x="24047425" y="3873246"/>
                    <a:pt x="24040432" y="3878961"/>
                    <a:pt x="24031868" y="3878961"/>
                  </a:cubicBezTo>
                  <a:lnTo>
                    <a:pt x="15568" y="3878961"/>
                  </a:lnTo>
                  <a:cubicBezTo>
                    <a:pt x="7005" y="3878961"/>
                    <a:pt x="0" y="3873246"/>
                    <a:pt x="0" y="3866261"/>
                  </a:cubicBezTo>
                  <a:lnTo>
                    <a:pt x="0" y="12700"/>
                  </a:lnTo>
                  <a:cubicBezTo>
                    <a:pt x="0" y="5715"/>
                    <a:pt x="7005" y="0"/>
                    <a:pt x="15568" y="0"/>
                  </a:cubicBezTo>
                  <a:moveTo>
                    <a:pt x="15568" y="25400"/>
                  </a:moveTo>
                  <a:lnTo>
                    <a:pt x="15568" y="12700"/>
                  </a:lnTo>
                  <a:lnTo>
                    <a:pt x="31135" y="12700"/>
                  </a:lnTo>
                  <a:lnTo>
                    <a:pt x="31135" y="3866261"/>
                  </a:lnTo>
                  <a:lnTo>
                    <a:pt x="15568" y="3866261"/>
                  </a:lnTo>
                  <a:lnTo>
                    <a:pt x="15568" y="3853561"/>
                  </a:lnTo>
                  <a:lnTo>
                    <a:pt x="24031868" y="3853561"/>
                  </a:lnTo>
                  <a:lnTo>
                    <a:pt x="24031868" y="3866261"/>
                  </a:lnTo>
                  <a:lnTo>
                    <a:pt x="24016300" y="3866261"/>
                  </a:lnTo>
                  <a:lnTo>
                    <a:pt x="24016300" y="12700"/>
                  </a:lnTo>
                  <a:lnTo>
                    <a:pt x="24031868" y="12700"/>
                  </a:lnTo>
                  <a:lnTo>
                    <a:pt x="24031868" y="25400"/>
                  </a:lnTo>
                  <a:lnTo>
                    <a:pt x="15568" y="25400"/>
                  </a:lnTo>
                  <a:close/>
                </a:path>
              </a:pathLst>
            </a:custGeom>
            <a:solidFill>
              <a:srgbClr val="8A8F9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1272669" y="4914783"/>
            <a:ext cx="3503020" cy="652755"/>
          </a:xfrm>
          <a:custGeom>
            <a:avLst/>
            <a:gdLst/>
            <a:ahLst/>
            <a:cxnLst/>
            <a:rect l="l" t="t" r="r" b="b"/>
            <a:pathLst>
              <a:path w="3503020" h="652755">
                <a:moveTo>
                  <a:pt x="0" y="0"/>
                </a:moveTo>
                <a:lnTo>
                  <a:pt x="3503021" y="0"/>
                </a:lnTo>
                <a:lnTo>
                  <a:pt x="3503021" y="652755"/>
                </a:lnTo>
                <a:lnTo>
                  <a:pt x="0" y="652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09" t="-309210" r="-199674" b="-87005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5884456" y="4378640"/>
            <a:ext cx="520698" cy="1857094"/>
            <a:chOff x="0" y="0"/>
            <a:chExt cx="694264" cy="2476126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668909" cy="2450719"/>
            </a:xfrm>
            <a:custGeom>
              <a:avLst/>
              <a:gdLst/>
              <a:ahLst/>
              <a:cxnLst/>
              <a:rect l="l" t="t" r="r" b="b"/>
              <a:pathLst>
                <a:path w="668909" h="2450719">
                  <a:moveTo>
                    <a:pt x="0" y="2107184"/>
                  </a:moveTo>
                  <a:lnTo>
                    <a:pt x="167259" y="2107184"/>
                  </a:lnTo>
                  <a:lnTo>
                    <a:pt x="167259" y="0"/>
                  </a:lnTo>
                  <a:lnTo>
                    <a:pt x="501650" y="0"/>
                  </a:lnTo>
                  <a:lnTo>
                    <a:pt x="501650" y="2107184"/>
                  </a:lnTo>
                  <a:lnTo>
                    <a:pt x="668909" y="2107184"/>
                  </a:lnTo>
                  <a:lnTo>
                    <a:pt x="334391" y="2450719"/>
                  </a:lnTo>
                  <a:close/>
                </a:path>
              </a:pathLst>
            </a:custGeom>
            <a:solidFill>
              <a:srgbClr val="8A8F9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1016" y="0"/>
              <a:ext cx="696341" cy="2476119"/>
            </a:xfrm>
            <a:custGeom>
              <a:avLst/>
              <a:gdLst/>
              <a:ahLst/>
              <a:cxnLst/>
              <a:rect l="l" t="t" r="r" b="b"/>
              <a:pathLst>
                <a:path w="696341" h="2476119">
                  <a:moveTo>
                    <a:pt x="13716" y="2107184"/>
                  </a:moveTo>
                  <a:lnTo>
                    <a:pt x="180975" y="2107184"/>
                  </a:lnTo>
                  <a:lnTo>
                    <a:pt x="180975" y="2119884"/>
                  </a:lnTo>
                  <a:lnTo>
                    <a:pt x="168275" y="2119884"/>
                  </a:lnTo>
                  <a:lnTo>
                    <a:pt x="168275" y="12700"/>
                  </a:lnTo>
                  <a:cubicBezTo>
                    <a:pt x="168275" y="5715"/>
                    <a:pt x="173990" y="0"/>
                    <a:pt x="180975" y="0"/>
                  </a:cubicBezTo>
                  <a:lnTo>
                    <a:pt x="515366" y="0"/>
                  </a:lnTo>
                  <a:cubicBezTo>
                    <a:pt x="522351" y="0"/>
                    <a:pt x="528066" y="5715"/>
                    <a:pt x="528066" y="12700"/>
                  </a:cubicBezTo>
                  <a:lnTo>
                    <a:pt x="528066" y="2119884"/>
                  </a:lnTo>
                  <a:lnTo>
                    <a:pt x="515366" y="2119884"/>
                  </a:lnTo>
                  <a:lnTo>
                    <a:pt x="515366" y="2107184"/>
                  </a:lnTo>
                  <a:lnTo>
                    <a:pt x="682625" y="2107184"/>
                  </a:lnTo>
                  <a:cubicBezTo>
                    <a:pt x="687705" y="2107184"/>
                    <a:pt x="692277" y="2110232"/>
                    <a:pt x="694309" y="2114931"/>
                  </a:cubicBezTo>
                  <a:cubicBezTo>
                    <a:pt x="696341" y="2119630"/>
                    <a:pt x="695325" y="2125091"/>
                    <a:pt x="691769" y="2128774"/>
                  </a:cubicBezTo>
                  <a:lnTo>
                    <a:pt x="357251" y="2472309"/>
                  </a:lnTo>
                  <a:cubicBezTo>
                    <a:pt x="354838" y="2474722"/>
                    <a:pt x="351536" y="2476119"/>
                    <a:pt x="348107" y="2476119"/>
                  </a:cubicBezTo>
                  <a:cubicBezTo>
                    <a:pt x="344678" y="2476119"/>
                    <a:pt x="341376" y="2474722"/>
                    <a:pt x="338963" y="2472309"/>
                  </a:cubicBezTo>
                  <a:lnTo>
                    <a:pt x="4572" y="2128774"/>
                  </a:lnTo>
                  <a:cubicBezTo>
                    <a:pt x="1016" y="2125091"/>
                    <a:pt x="0" y="2119630"/>
                    <a:pt x="2032" y="2114931"/>
                  </a:cubicBezTo>
                  <a:cubicBezTo>
                    <a:pt x="4064" y="2110232"/>
                    <a:pt x="8636" y="2107184"/>
                    <a:pt x="13716" y="2107184"/>
                  </a:cubicBezTo>
                  <a:moveTo>
                    <a:pt x="13716" y="2132584"/>
                  </a:moveTo>
                  <a:lnTo>
                    <a:pt x="13716" y="2119884"/>
                  </a:lnTo>
                  <a:lnTo>
                    <a:pt x="22860" y="2110994"/>
                  </a:lnTo>
                  <a:lnTo>
                    <a:pt x="357251" y="2454529"/>
                  </a:lnTo>
                  <a:lnTo>
                    <a:pt x="348107" y="2463419"/>
                  </a:lnTo>
                  <a:lnTo>
                    <a:pt x="338963" y="2454529"/>
                  </a:lnTo>
                  <a:lnTo>
                    <a:pt x="673354" y="2110994"/>
                  </a:lnTo>
                  <a:lnTo>
                    <a:pt x="682498" y="2119884"/>
                  </a:lnTo>
                  <a:lnTo>
                    <a:pt x="682498" y="2132584"/>
                  </a:lnTo>
                  <a:lnTo>
                    <a:pt x="515366" y="2132584"/>
                  </a:lnTo>
                  <a:cubicBezTo>
                    <a:pt x="508381" y="2132584"/>
                    <a:pt x="502666" y="2126869"/>
                    <a:pt x="502666" y="2119884"/>
                  </a:cubicBezTo>
                  <a:lnTo>
                    <a:pt x="502666" y="12700"/>
                  </a:lnTo>
                  <a:lnTo>
                    <a:pt x="515366" y="12700"/>
                  </a:lnTo>
                  <a:lnTo>
                    <a:pt x="515366" y="25400"/>
                  </a:lnTo>
                  <a:lnTo>
                    <a:pt x="180975" y="25400"/>
                  </a:lnTo>
                  <a:lnTo>
                    <a:pt x="180975" y="12700"/>
                  </a:lnTo>
                  <a:lnTo>
                    <a:pt x="193675" y="12700"/>
                  </a:lnTo>
                  <a:lnTo>
                    <a:pt x="193675" y="2119884"/>
                  </a:lnTo>
                  <a:cubicBezTo>
                    <a:pt x="193675" y="2126869"/>
                    <a:pt x="187960" y="2132584"/>
                    <a:pt x="180975" y="2132584"/>
                  </a:cubicBezTo>
                  <a:lnTo>
                    <a:pt x="13716" y="2132584"/>
                  </a:lnTo>
                  <a:close/>
                </a:path>
              </a:pathLst>
            </a:custGeom>
            <a:solidFill>
              <a:srgbClr val="8A8F9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Freeform 13"/>
          <p:cNvSpPr/>
          <p:nvPr/>
        </p:nvSpPr>
        <p:spPr>
          <a:xfrm>
            <a:off x="7618432" y="4610100"/>
            <a:ext cx="3503020" cy="1615827"/>
          </a:xfrm>
          <a:custGeom>
            <a:avLst/>
            <a:gdLst/>
            <a:ahLst/>
            <a:cxnLst/>
            <a:rect l="l" t="t" r="r" b="b"/>
            <a:pathLst>
              <a:path w="3503020" h="1615827">
                <a:moveTo>
                  <a:pt x="0" y="0"/>
                </a:moveTo>
                <a:lnTo>
                  <a:pt x="3503020" y="0"/>
                </a:lnTo>
                <a:lnTo>
                  <a:pt x="3503020" y="1615827"/>
                </a:lnTo>
                <a:lnTo>
                  <a:pt x="0" y="1615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04" t="-215094" r="-199661" b="-20167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 rot="-5400000">
            <a:off x="12120872" y="4401749"/>
            <a:ext cx="520697" cy="1857094"/>
            <a:chOff x="0" y="0"/>
            <a:chExt cx="694262" cy="2476126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668909" cy="2450719"/>
            </a:xfrm>
            <a:custGeom>
              <a:avLst/>
              <a:gdLst/>
              <a:ahLst/>
              <a:cxnLst/>
              <a:rect l="l" t="t" r="r" b="b"/>
              <a:pathLst>
                <a:path w="668909" h="2450719">
                  <a:moveTo>
                    <a:pt x="0" y="2107184"/>
                  </a:moveTo>
                  <a:lnTo>
                    <a:pt x="167259" y="2107184"/>
                  </a:lnTo>
                  <a:lnTo>
                    <a:pt x="167259" y="0"/>
                  </a:lnTo>
                  <a:lnTo>
                    <a:pt x="501650" y="0"/>
                  </a:lnTo>
                  <a:lnTo>
                    <a:pt x="501650" y="2107184"/>
                  </a:lnTo>
                  <a:lnTo>
                    <a:pt x="668909" y="2107184"/>
                  </a:lnTo>
                  <a:lnTo>
                    <a:pt x="334391" y="2450719"/>
                  </a:lnTo>
                  <a:close/>
                </a:path>
              </a:pathLst>
            </a:custGeom>
            <a:solidFill>
              <a:srgbClr val="8A8F9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-1016" y="0"/>
              <a:ext cx="696341" cy="2476119"/>
            </a:xfrm>
            <a:custGeom>
              <a:avLst/>
              <a:gdLst/>
              <a:ahLst/>
              <a:cxnLst/>
              <a:rect l="l" t="t" r="r" b="b"/>
              <a:pathLst>
                <a:path w="696341" h="2476119">
                  <a:moveTo>
                    <a:pt x="13716" y="2107184"/>
                  </a:moveTo>
                  <a:lnTo>
                    <a:pt x="180975" y="2107184"/>
                  </a:lnTo>
                  <a:lnTo>
                    <a:pt x="180975" y="2119884"/>
                  </a:lnTo>
                  <a:lnTo>
                    <a:pt x="168275" y="2119884"/>
                  </a:lnTo>
                  <a:lnTo>
                    <a:pt x="168275" y="12700"/>
                  </a:lnTo>
                  <a:cubicBezTo>
                    <a:pt x="168275" y="5715"/>
                    <a:pt x="173990" y="0"/>
                    <a:pt x="180975" y="0"/>
                  </a:cubicBezTo>
                  <a:lnTo>
                    <a:pt x="515366" y="0"/>
                  </a:lnTo>
                  <a:cubicBezTo>
                    <a:pt x="522351" y="0"/>
                    <a:pt x="528066" y="5715"/>
                    <a:pt x="528066" y="12700"/>
                  </a:cubicBezTo>
                  <a:lnTo>
                    <a:pt x="528066" y="2119884"/>
                  </a:lnTo>
                  <a:lnTo>
                    <a:pt x="515366" y="2119884"/>
                  </a:lnTo>
                  <a:lnTo>
                    <a:pt x="515366" y="2107184"/>
                  </a:lnTo>
                  <a:lnTo>
                    <a:pt x="682625" y="2107184"/>
                  </a:lnTo>
                  <a:cubicBezTo>
                    <a:pt x="687705" y="2107184"/>
                    <a:pt x="692277" y="2110232"/>
                    <a:pt x="694309" y="2114931"/>
                  </a:cubicBezTo>
                  <a:cubicBezTo>
                    <a:pt x="696341" y="2119630"/>
                    <a:pt x="695325" y="2125091"/>
                    <a:pt x="691769" y="2128774"/>
                  </a:cubicBezTo>
                  <a:lnTo>
                    <a:pt x="357251" y="2472309"/>
                  </a:lnTo>
                  <a:cubicBezTo>
                    <a:pt x="354838" y="2474722"/>
                    <a:pt x="351536" y="2476119"/>
                    <a:pt x="348107" y="2476119"/>
                  </a:cubicBezTo>
                  <a:cubicBezTo>
                    <a:pt x="344678" y="2476119"/>
                    <a:pt x="341376" y="2474722"/>
                    <a:pt x="338963" y="2472309"/>
                  </a:cubicBezTo>
                  <a:lnTo>
                    <a:pt x="4572" y="2128774"/>
                  </a:lnTo>
                  <a:cubicBezTo>
                    <a:pt x="1016" y="2125091"/>
                    <a:pt x="0" y="2119630"/>
                    <a:pt x="2032" y="2114931"/>
                  </a:cubicBezTo>
                  <a:cubicBezTo>
                    <a:pt x="4064" y="2110232"/>
                    <a:pt x="8636" y="2107184"/>
                    <a:pt x="13716" y="2107184"/>
                  </a:cubicBezTo>
                  <a:moveTo>
                    <a:pt x="13716" y="2132584"/>
                  </a:moveTo>
                  <a:lnTo>
                    <a:pt x="13716" y="2119884"/>
                  </a:lnTo>
                  <a:lnTo>
                    <a:pt x="22860" y="2110994"/>
                  </a:lnTo>
                  <a:lnTo>
                    <a:pt x="357251" y="2454529"/>
                  </a:lnTo>
                  <a:lnTo>
                    <a:pt x="348107" y="2463419"/>
                  </a:lnTo>
                  <a:lnTo>
                    <a:pt x="338963" y="2454529"/>
                  </a:lnTo>
                  <a:lnTo>
                    <a:pt x="673354" y="2110994"/>
                  </a:lnTo>
                  <a:lnTo>
                    <a:pt x="682498" y="2119884"/>
                  </a:lnTo>
                  <a:lnTo>
                    <a:pt x="682498" y="2132584"/>
                  </a:lnTo>
                  <a:lnTo>
                    <a:pt x="515366" y="2132584"/>
                  </a:lnTo>
                  <a:cubicBezTo>
                    <a:pt x="508381" y="2132584"/>
                    <a:pt x="502666" y="2126869"/>
                    <a:pt x="502666" y="2119884"/>
                  </a:cubicBezTo>
                  <a:lnTo>
                    <a:pt x="502666" y="12700"/>
                  </a:lnTo>
                  <a:lnTo>
                    <a:pt x="515366" y="12700"/>
                  </a:lnTo>
                  <a:lnTo>
                    <a:pt x="515366" y="25400"/>
                  </a:lnTo>
                  <a:lnTo>
                    <a:pt x="180975" y="25400"/>
                  </a:lnTo>
                  <a:lnTo>
                    <a:pt x="180975" y="12700"/>
                  </a:lnTo>
                  <a:lnTo>
                    <a:pt x="193675" y="12700"/>
                  </a:lnTo>
                  <a:lnTo>
                    <a:pt x="193675" y="2119884"/>
                  </a:lnTo>
                  <a:cubicBezTo>
                    <a:pt x="193675" y="2126869"/>
                    <a:pt x="187960" y="2132584"/>
                    <a:pt x="180975" y="2132584"/>
                  </a:cubicBezTo>
                  <a:lnTo>
                    <a:pt x="13716" y="2132584"/>
                  </a:lnTo>
                  <a:close/>
                </a:path>
              </a:pathLst>
            </a:custGeom>
            <a:solidFill>
              <a:srgbClr val="8A8F9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485353" y="4610100"/>
            <a:ext cx="3503020" cy="1837480"/>
          </a:xfrm>
          <a:custGeom>
            <a:avLst/>
            <a:gdLst/>
            <a:ahLst/>
            <a:cxnLst/>
            <a:rect l="l" t="t" r="r" b="b"/>
            <a:pathLst>
              <a:path w="3503020" h="1837480">
                <a:moveTo>
                  <a:pt x="0" y="0"/>
                </a:moveTo>
                <a:lnTo>
                  <a:pt x="3503021" y="0"/>
                </a:lnTo>
                <a:lnTo>
                  <a:pt x="3503021" y="1837481"/>
                </a:lnTo>
                <a:lnTo>
                  <a:pt x="0" y="1837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06" t="-313324" r="-199668" b="-4111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1272669" y="6304395"/>
            <a:ext cx="14377587" cy="464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Progressive decrease of the molecular weight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41645" y="6314545"/>
            <a:ext cx="14713230" cy="403378"/>
            <a:chOff x="0" y="0"/>
            <a:chExt cx="19617640" cy="537838"/>
          </a:xfrm>
        </p:grpSpPr>
        <p:sp>
          <p:nvSpPr>
            <p:cNvPr id="20" name="Freeform 20"/>
            <p:cNvSpPr/>
            <p:nvPr/>
          </p:nvSpPr>
          <p:spPr>
            <a:xfrm>
              <a:off x="12700" y="12700"/>
              <a:ext cx="19592289" cy="512445"/>
            </a:xfrm>
            <a:custGeom>
              <a:avLst/>
              <a:gdLst/>
              <a:ahLst/>
              <a:cxnLst/>
              <a:rect l="l" t="t" r="r" b="b"/>
              <a:pathLst>
                <a:path w="19592289" h="512445">
                  <a:moveTo>
                    <a:pt x="0" y="0"/>
                  </a:moveTo>
                  <a:lnTo>
                    <a:pt x="19592289" y="0"/>
                  </a:lnTo>
                  <a:lnTo>
                    <a:pt x="19592289" y="512445"/>
                  </a:lnTo>
                  <a:lnTo>
                    <a:pt x="0" y="512445"/>
                  </a:lnTo>
                  <a:close/>
                </a:path>
              </a:pathLst>
            </a:custGeom>
            <a:solidFill>
              <a:srgbClr val="8A8F9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19617689" cy="537845"/>
            </a:xfrm>
            <a:custGeom>
              <a:avLst/>
              <a:gdLst/>
              <a:ahLst/>
              <a:cxnLst/>
              <a:rect l="l" t="t" r="r" b="b"/>
              <a:pathLst>
                <a:path w="19617689" h="537845">
                  <a:moveTo>
                    <a:pt x="12700" y="0"/>
                  </a:moveTo>
                  <a:lnTo>
                    <a:pt x="19604989" y="0"/>
                  </a:lnTo>
                  <a:cubicBezTo>
                    <a:pt x="19611975" y="0"/>
                    <a:pt x="19617689" y="5715"/>
                    <a:pt x="19617689" y="12700"/>
                  </a:cubicBezTo>
                  <a:lnTo>
                    <a:pt x="19617689" y="525145"/>
                  </a:lnTo>
                  <a:cubicBezTo>
                    <a:pt x="19617689" y="532130"/>
                    <a:pt x="19611975" y="537845"/>
                    <a:pt x="19604989" y="537845"/>
                  </a:cubicBezTo>
                  <a:lnTo>
                    <a:pt x="12700" y="537845"/>
                  </a:lnTo>
                  <a:cubicBezTo>
                    <a:pt x="5715" y="537845"/>
                    <a:pt x="0" y="532130"/>
                    <a:pt x="0" y="52514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525145"/>
                  </a:lnTo>
                  <a:lnTo>
                    <a:pt x="12700" y="525145"/>
                  </a:lnTo>
                  <a:lnTo>
                    <a:pt x="12700" y="512445"/>
                  </a:lnTo>
                  <a:lnTo>
                    <a:pt x="19604989" y="512445"/>
                  </a:lnTo>
                  <a:lnTo>
                    <a:pt x="19604989" y="525145"/>
                  </a:lnTo>
                  <a:lnTo>
                    <a:pt x="19592289" y="525145"/>
                  </a:lnTo>
                  <a:lnTo>
                    <a:pt x="19592289" y="12700"/>
                  </a:lnTo>
                  <a:lnTo>
                    <a:pt x="19604989" y="12700"/>
                  </a:lnTo>
                  <a:lnTo>
                    <a:pt x="1960498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8A8F9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733107" y="6287634"/>
            <a:ext cx="1373030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Progressive decrease of the molecular weight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942822" y="7216710"/>
            <a:ext cx="11871296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>
                <a:solidFill>
                  <a:srgbClr val="58585A"/>
                </a:solidFill>
                <a:latin typeface="Open Sans 2"/>
                <a:ea typeface="Open Sans 2"/>
                <a:cs typeface="Open Sans 2"/>
                <a:sym typeface="Open Sans 2"/>
              </a:rPr>
              <a:t>Polynucleotides-HPT ® are natural molecules, biocompatible and reabsorbable, entering the  physiologic catabolism of nucleic acids.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33600" y="0"/>
            <a:ext cx="30353360" cy="10782300"/>
          </a:xfrm>
          <a:custGeom>
            <a:avLst/>
            <a:gdLst/>
            <a:ahLst/>
            <a:cxnLst/>
            <a:rect l="l" t="t" r="r" b="b"/>
            <a:pathLst>
              <a:path w="18288000" h="6021027">
                <a:moveTo>
                  <a:pt x="0" y="0"/>
                </a:moveTo>
                <a:lnTo>
                  <a:pt x="18288000" y="0"/>
                </a:lnTo>
                <a:lnTo>
                  <a:pt x="18288000" y="6021027"/>
                </a:lnTo>
                <a:lnTo>
                  <a:pt x="0" y="6021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" b="-68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057400" y="4076700"/>
            <a:ext cx="15267900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9"/>
              </a:lnSpc>
            </a:pPr>
            <a:r>
              <a:rPr lang="en-US" sz="6382" spc="-254">
                <a:solidFill>
                  <a:srgbClr val="F2F2F2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What are the reasons for such popularity?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38134" y="2524897"/>
            <a:ext cx="2907994" cy="1784057"/>
            <a:chOff x="0" y="0"/>
            <a:chExt cx="3900800" cy="32336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3875405" cy="3208274"/>
            </a:xfrm>
            <a:custGeom>
              <a:avLst/>
              <a:gdLst/>
              <a:ahLst/>
              <a:cxnLst/>
              <a:rect l="l" t="t" r="r" b="b"/>
              <a:pathLst>
                <a:path w="3875405" h="3208274">
                  <a:moveTo>
                    <a:pt x="0" y="1604137"/>
                  </a:moveTo>
                  <a:lnTo>
                    <a:pt x="803148" y="0"/>
                  </a:lnTo>
                  <a:lnTo>
                    <a:pt x="3072257" y="0"/>
                  </a:lnTo>
                  <a:lnTo>
                    <a:pt x="3875405" y="1604137"/>
                  </a:lnTo>
                  <a:lnTo>
                    <a:pt x="3072257" y="3208274"/>
                  </a:lnTo>
                  <a:lnTo>
                    <a:pt x="803148" y="3208274"/>
                  </a:ln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" y="0"/>
              <a:ext cx="3901567" cy="3233547"/>
            </a:xfrm>
            <a:custGeom>
              <a:avLst/>
              <a:gdLst/>
              <a:ahLst/>
              <a:cxnLst/>
              <a:rect l="l" t="t" r="r" b="b"/>
              <a:pathLst>
                <a:path w="3901567" h="3233547">
                  <a:moveTo>
                    <a:pt x="1778" y="1611122"/>
                  </a:moveTo>
                  <a:lnTo>
                    <a:pt x="804799" y="6985"/>
                  </a:lnTo>
                  <a:cubicBezTo>
                    <a:pt x="806958" y="2667"/>
                    <a:pt x="811403" y="0"/>
                    <a:pt x="816102" y="0"/>
                  </a:cubicBezTo>
                  <a:lnTo>
                    <a:pt x="3085338" y="0"/>
                  </a:lnTo>
                  <a:cubicBezTo>
                    <a:pt x="3090164" y="0"/>
                    <a:pt x="3094482" y="2667"/>
                    <a:pt x="3096641" y="6985"/>
                  </a:cubicBezTo>
                  <a:lnTo>
                    <a:pt x="3899789" y="1611122"/>
                  </a:lnTo>
                  <a:cubicBezTo>
                    <a:pt x="3901567" y="1614678"/>
                    <a:pt x="3901567" y="1618869"/>
                    <a:pt x="3899789" y="1622552"/>
                  </a:cubicBezTo>
                  <a:lnTo>
                    <a:pt x="3096641" y="3226562"/>
                  </a:lnTo>
                  <a:cubicBezTo>
                    <a:pt x="3094482" y="3230880"/>
                    <a:pt x="3090037" y="3233547"/>
                    <a:pt x="3085338" y="3233547"/>
                  </a:cubicBezTo>
                  <a:lnTo>
                    <a:pt x="816229" y="3233547"/>
                  </a:lnTo>
                  <a:cubicBezTo>
                    <a:pt x="811403" y="3233547"/>
                    <a:pt x="807085" y="3230880"/>
                    <a:pt x="804926" y="3226562"/>
                  </a:cubicBezTo>
                  <a:lnTo>
                    <a:pt x="1778" y="1622425"/>
                  </a:lnTo>
                  <a:cubicBezTo>
                    <a:pt x="0" y="1618869"/>
                    <a:pt x="0" y="1614678"/>
                    <a:pt x="1778" y="1610995"/>
                  </a:cubicBezTo>
                  <a:moveTo>
                    <a:pt x="24511" y="1622425"/>
                  </a:moveTo>
                  <a:lnTo>
                    <a:pt x="13081" y="1616837"/>
                  </a:lnTo>
                  <a:lnTo>
                    <a:pt x="24384" y="1611122"/>
                  </a:lnTo>
                  <a:lnTo>
                    <a:pt x="827532" y="3215259"/>
                  </a:lnTo>
                  <a:lnTo>
                    <a:pt x="816229" y="3220974"/>
                  </a:lnTo>
                  <a:lnTo>
                    <a:pt x="816229" y="3208274"/>
                  </a:lnTo>
                  <a:lnTo>
                    <a:pt x="3085338" y="3208274"/>
                  </a:lnTo>
                  <a:lnTo>
                    <a:pt x="3085338" y="3220974"/>
                  </a:lnTo>
                  <a:lnTo>
                    <a:pt x="3074035" y="3215259"/>
                  </a:lnTo>
                  <a:lnTo>
                    <a:pt x="3877183" y="1611122"/>
                  </a:lnTo>
                  <a:lnTo>
                    <a:pt x="3888486" y="1616837"/>
                  </a:lnTo>
                  <a:lnTo>
                    <a:pt x="3877183" y="1622552"/>
                  </a:lnTo>
                  <a:lnTo>
                    <a:pt x="3074035" y="18415"/>
                  </a:lnTo>
                  <a:lnTo>
                    <a:pt x="3085338" y="12700"/>
                  </a:lnTo>
                  <a:lnTo>
                    <a:pt x="3085338" y="25400"/>
                  </a:lnTo>
                  <a:lnTo>
                    <a:pt x="816229" y="25400"/>
                  </a:lnTo>
                  <a:lnTo>
                    <a:pt x="816229" y="12700"/>
                  </a:lnTo>
                  <a:lnTo>
                    <a:pt x="827532" y="18415"/>
                  </a:lnTo>
                  <a:lnTo>
                    <a:pt x="24384" y="1622425"/>
                  </a:ln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3900800" cy="3224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spc="-95">
                  <a:solidFill>
                    <a:srgbClr val="EDEDED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1- Stimulate Cell Proliferation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57080" y="677007"/>
            <a:ext cx="2988059" cy="1670296"/>
            <a:chOff x="0" y="0"/>
            <a:chExt cx="4008200" cy="2985800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3982847" cy="2960370"/>
            </a:xfrm>
            <a:custGeom>
              <a:avLst/>
              <a:gdLst/>
              <a:ahLst/>
              <a:cxnLst/>
              <a:rect l="l" t="t" r="r" b="b"/>
              <a:pathLst>
                <a:path w="3982847" h="2960370">
                  <a:moveTo>
                    <a:pt x="0" y="1480185"/>
                  </a:moveTo>
                  <a:lnTo>
                    <a:pt x="736854" y="0"/>
                  </a:lnTo>
                  <a:lnTo>
                    <a:pt x="3245993" y="0"/>
                  </a:lnTo>
                  <a:lnTo>
                    <a:pt x="3982847" y="1480185"/>
                  </a:lnTo>
                  <a:lnTo>
                    <a:pt x="3245993" y="2960370"/>
                  </a:lnTo>
                  <a:lnTo>
                    <a:pt x="736854" y="2960370"/>
                  </a:lnTo>
                  <a:close/>
                </a:path>
              </a:pathLst>
            </a:custGeom>
            <a:solidFill>
              <a:srgbClr val="66BB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-508" y="0"/>
              <a:ext cx="4009136" cy="2985770"/>
            </a:xfrm>
            <a:custGeom>
              <a:avLst/>
              <a:gdLst/>
              <a:ahLst/>
              <a:cxnLst/>
              <a:rect l="l" t="t" r="r" b="b"/>
              <a:pathLst>
                <a:path w="4009136" h="2985770">
                  <a:moveTo>
                    <a:pt x="1778" y="1487297"/>
                  </a:moveTo>
                  <a:lnTo>
                    <a:pt x="738632" y="6985"/>
                  </a:lnTo>
                  <a:cubicBezTo>
                    <a:pt x="740791" y="2667"/>
                    <a:pt x="745236" y="0"/>
                    <a:pt x="750062" y="0"/>
                  </a:cubicBezTo>
                  <a:lnTo>
                    <a:pt x="3259201" y="0"/>
                  </a:lnTo>
                  <a:cubicBezTo>
                    <a:pt x="3264027" y="0"/>
                    <a:pt x="3268472" y="2667"/>
                    <a:pt x="3270631" y="6985"/>
                  </a:cubicBezTo>
                  <a:lnTo>
                    <a:pt x="4007358" y="1487297"/>
                  </a:lnTo>
                  <a:cubicBezTo>
                    <a:pt x="4009136" y="1490853"/>
                    <a:pt x="4009136" y="1495044"/>
                    <a:pt x="4007358" y="1498600"/>
                  </a:cubicBezTo>
                  <a:lnTo>
                    <a:pt x="3270504" y="2978785"/>
                  </a:lnTo>
                  <a:cubicBezTo>
                    <a:pt x="3268345" y="2983103"/>
                    <a:pt x="3263900" y="2985770"/>
                    <a:pt x="3259074" y="2985770"/>
                  </a:cubicBezTo>
                  <a:lnTo>
                    <a:pt x="750062" y="2985770"/>
                  </a:lnTo>
                  <a:cubicBezTo>
                    <a:pt x="745236" y="2985770"/>
                    <a:pt x="740791" y="2983103"/>
                    <a:pt x="738632" y="2978785"/>
                  </a:cubicBezTo>
                  <a:lnTo>
                    <a:pt x="1778" y="1498600"/>
                  </a:lnTo>
                  <a:cubicBezTo>
                    <a:pt x="0" y="1495044"/>
                    <a:pt x="0" y="1490853"/>
                    <a:pt x="1778" y="1487297"/>
                  </a:cubicBezTo>
                  <a:moveTo>
                    <a:pt x="24638" y="1498600"/>
                  </a:moveTo>
                  <a:lnTo>
                    <a:pt x="13208" y="1492885"/>
                  </a:lnTo>
                  <a:lnTo>
                    <a:pt x="24638" y="1487170"/>
                  </a:lnTo>
                  <a:lnTo>
                    <a:pt x="761492" y="2967482"/>
                  </a:lnTo>
                  <a:lnTo>
                    <a:pt x="750062" y="2973197"/>
                  </a:lnTo>
                  <a:lnTo>
                    <a:pt x="750062" y="2960497"/>
                  </a:lnTo>
                  <a:lnTo>
                    <a:pt x="3259201" y="2960497"/>
                  </a:lnTo>
                  <a:lnTo>
                    <a:pt x="3259201" y="2973197"/>
                  </a:lnTo>
                  <a:lnTo>
                    <a:pt x="3247771" y="2967482"/>
                  </a:lnTo>
                  <a:lnTo>
                    <a:pt x="3984625" y="1487297"/>
                  </a:lnTo>
                  <a:lnTo>
                    <a:pt x="3996055" y="1493012"/>
                  </a:lnTo>
                  <a:lnTo>
                    <a:pt x="3984625" y="1498727"/>
                  </a:lnTo>
                  <a:lnTo>
                    <a:pt x="3247771" y="18415"/>
                  </a:lnTo>
                  <a:lnTo>
                    <a:pt x="3259201" y="12700"/>
                  </a:lnTo>
                  <a:lnTo>
                    <a:pt x="3259201" y="25400"/>
                  </a:lnTo>
                  <a:lnTo>
                    <a:pt x="750062" y="25400"/>
                  </a:lnTo>
                  <a:lnTo>
                    <a:pt x="750062" y="12700"/>
                  </a:lnTo>
                  <a:lnTo>
                    <a:pt x="761492" y="18415"/>
                  </a:lnTo>
                  <a:lnTo>
                    <a:pt x="24638" y="1498600"/>
                  </a:lnTo>
                  <a:close/>
                </a:path>
              </a:pathLst>
            </a:custGeom>
            <a:solidFill>
              <a:srgbClr val="66BB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4008200" cy="29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0"/>
                </a:lnSpc>
              </a:pPr>
              <a:r>
                <a:rPr lang="en-US" sz="2550" spc="-101">
                  <a:solidFill>
                    <a:srgbClr val="E9EDEE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2-</a:t>
              </a:r>
            </a:p>
            <a:p>
              <a:pPr algn="ctr">
                <a:lnSpc>
                  <a:spcPts val="3060"/>
                </a:lnSpc>
              </a:pPr>
              <a:r>
                <a:rPr lang="en-US" sz="2550" spc="-101">
                  <a:solidFill>
                    <a:srgbClr val="E9EDEE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Regenerative </a:t>
              </a:r>
            </a:p>
            <a:p>
              <a:pPr algn="l">
                <a:lnSpc>
                  <a:spcPts val="2520"/>
                </a:lnSpc>
              </a:pPr>
              <a:endParaRPr lang="en-US" sz="2550" spc="-101">
                <a:solidFill>
                  <a:srgbClr val="E9EDEE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47648" y="7201299"/>
            <a:ext cx="2988059" cy="1741665"/>
            <a:chOff x="0" y="0"/>
            <a:chExt cx="4008200" cy="3101000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3982847" cy="3075686"/>
            </a:xfrm>
            <a:custGeom>
              <a:avLst/>
              <a:gdLst/>
              <a:ahLst/>
              <a:cxnLst/>
              <a:rect l="l" t="t" r="r" b="b"/>
              <a:pathLst>
                <a:path w="3982847" h="3075686">
                  <a:moveTo>
                    <a:pt x="0" y="1537843"/>
                  </a:moveTo>
                  <a:lnTo>
                    <a:pt x="770382" y="0"/>
                  </a:lnTo>
                  <a:lnTo>
                    <a:pt x="3212465" y="0"/>
                  </a:lnTo>
                  <a:lnTo>
                    <a:pt x="3982847" y="1537843"/>
                  </a:lnTo>
                  <a:lnTo>
                    <a:pt x="3212465" y="3075686"/>
                  </a:lnTo>
                  <a:lnTo>
                    <a:pt x="770382" y="3075686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" y="0"/>
              <a:ext cx="4009009" cy="3100959"/>
            </a:xfrm>
            <a:custGeom>
              <a:avLst/>
              <a:gdLst/>
              <a:ahLst/>
              <a:cxnLst/>
              <a:rect l="l" t="t" r="r" b="b"/>
              <a:pathLst>
                <a:path w="4009009" h="3100959">
                  <a:moveTo>
                    <a:pt x="1778" y="1544828"/>
                  </a:moveTo>
                  <a:lnTo>
                    <a:pt x="772033" y="6985"/>
                  </a:lnTo>
                  <a:cubicBezTo>
                    <a:pt x="774192" y="2667"/>
                    <a:pt x="778637" y="0"/>
                    <a:pt x="783336" y="0"/>
                  </a:cubicBezTo>
                  <a:lnTo>
                    <a:pt x="3225546" y="0"/>
                  </a:lnTo>
                  <a:cubicBezTo>
                    <a:pt x="3230372" y="0"/>
                    <a:pt x="3234690" y="2667"/>
                    <a:pt x="3236849" y="6985"/>
                  </a:cubicBezTo>
                  <a:lnTo>
                    <a:pt x="4007231" y="1544828"/>
                  </a:lnTo>
                  <a:cubicBezTo>
                    <a:pt x="4009009" y="1548384"/>
                    <a:pt x="4009009" y="1552575"/>
                    <a:pt x="4007231" y="1556258"/>
                  </a:cubicBezTo>
                  <a:lnTo>
                    <a:pt x="3236849" y="3093974"/>
                  </a:lnTo>
                  <a:cubicBezTo>
                    <a:pt x="3234690" y="3098292"/>
                    <a:pt x="3230245" y="3100959"/>
                    <a:pt x="3225546" y="3100959"/>
                  </a:cubicBezTo>
                  <a:lnTo>
                    <a:pt x="783463" y="3100959"/>
                  </a:lnTo>
                  <a:cubicBezTo>
                    <a:pt x="778637" y="3100959"/>
                    <a:pt x="774319" y="3098292"/>
                    <a:pt x="772160" y="3093974"/>
                  </a:cubicBezTo>
                  <a:lnTo>
                    <a:pt x="1778" y="1556131"/>
                  </a:lnTo>
                  <a:cubicBezTo>
                    <a:pt x="0" y="1552575"/>
                    <a:pt x="0" y="1548384"/>
                    <a:pt x="1778" y="1544701"/>
                  </a:cubicBezTo>
                  <a:moveTo>
                    <a:pt x="24511" y="1556131"/>
                  </a:moveTo>
                  <a:lnTo>
                    <a:pt x="13081" y="1550543"/>
                  </a:lnTo>
                  <a:lnTo>
                    <a:pt x="24384" y="1544828"/>
                  </a:lnTo>
                  <a:lnTo>
                    <a:pt x="794766" y="3082671"/>
                  </a:lnTo>
                  <a:lnTo>
                    <a:pt x="783463" y="3088386"/>
                  </a:lnTo>
                  <a:lnTo>
                    <a:pt x="783463" y="3075686"/>
                  </a:lnTo>
                  <a:lnTo>
                    <a:pt x="3225546" y="3075686"/>
                  </a:lnTo>
                  <a:lnTo>
                    <a:pt x="3225546" y="3088386"/>
                  </a:lnTo>
                  <a:lnTo>
                    <a:pt x="3214243" y="3082671"/>
                  </a:lnTo>
                  <a:lnTo>
                    <a:pt x="3984625" y="1544828"/>
                  </a:lnTo>
                  <a:lnTo>
                    <a:pt x="3995928" y="1550543"/>
                  </a:lnTo>
                  <a:lnTo>
                    <a:pt x="3984625" y="1556258"/>
                  </a:lnTo>
                  <a:lnTo>
                    <a:pt x="3214243" y="18415"/>
                  </a:lnTo>
                  <a:lnTo>
                    <a:pt x="3225546" y="12700"/>
                  </a:lnTo>
                  <a:lnTo>
                    <a:pt x="3225546" y="25400"/>
                  </a:lnTo>
                  <a:lnTo>
                    <a:pt x="783463" y="25400"/>
                  </a:lnTo>
                  <a:lnTo>
                    <a:pt x="783463" y="12700"/>
                  </a:lnTo>
                  <a:lnTo>
                    <a:pt x="794766" y="18415"/>
                  </a:lnTo>
                  <a:lnTo>
                    <a:pt x="24384" y="1556131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4008200" cy="310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0"/>
                </a:lnSpc>
              </a:pPr>
              <a:r>
                <a:rPr lang="en-US" sz="2250" spc="-89">
                  <a:solidFill>
                    <a:srgbClr val="888888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6- </a:t>
              </a:r>
              <a:r>
                <a:rPr lang="en-US" sz="2250" spc="-89" err="1">
                  <a:solidFill>
                    <a:srgbClr val="888888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Melanogenesis</a:t>
              </a:r>
              <a:endParaRPr lang="en-US" sz="2250" spc="-89">
                <a:solidFill>
                  <a:srgbClr val="888888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  <a:p>
              <a:pPr algn="ctr">
                <a:lnSpc>
                  <a:spcPts val="2700"/>
                </a:lnSpc>
              </a:pPr>
              <a:r>
                <a:rPr lang="en-US" sz="2250" spc="-89">
                  <a:solidFill>
                    <a:srgbClr val="888888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Inhibition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014289" y="1844639"/>
            <a:ext cx="2988059" cy="1876266"/>
            <a:chOff x="0" y="0"/>
            <a:chExt cx="4008200" cy="3373400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3982720" cy="3347974"/>
            </a:xfrm>
            <a:custGeom>
              <a:avLst/>
              <a:gdLst/>
              <a:ahLst/>
              <a:cxnLst/>
              <a:rect l="l" t="t" r="r" b="b"/>
              <a:pathLst>
                <a:path w="3982720" h="3347974">
                  <a:moveTo>
                    <a:pt x="0" y="1673987"/>
                  </a:moveTo>
                  <a:lnTo>
                    <a:pt x="837946" y="0"/>
                  </a:lnTo>
                  <a:lnTo>
                    <a:pt x="3144774" y="0"/>
                  </a:lnTo>
                  <a:lnTo>
                    <a:pt x="3982720" y="1673987"/>
                  </a:lnTo>
                  <a:lnTo>
                    <a:pt x="3144774" y="3347974"/>
                  </a:lnTo>
                  <a:lnTo>
                    <a:pt x="837946" y="3347974"/>
                  </a:lnTo>
                  <a:close/>
                </a:path>
              </a:pathLst>
            </a:custGeom>
            <a:solidFill>
              <a:srgbClr val="C6D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-381" y="0"/>
              <a:ext cx="4009009" cy="3373374"/>
            </a:xfrm>
            <a:custGeom>
              <a:avLst/>
              <a:gdLst/>
              <a:ahLst/>
              <a:cxnLst/>
              <a:rect l="l" t="t" r="r" b="b"/>
              <a:pathLst>
                <a:path w="4009009" h="3373374">
                  <a:moveTo>
                    <a:pt x="1778" y="1680972"/>
                  </a:moveTo>
                  <a:lnTo>
                    <a:pt x="839724" y="6985"/>
                  </a:lnTo>
                  <a:cubicBezTo>
                    <a:pt x="841883" y="2667"/>
                    <a:pt x="846328" y="0"/>
                    <a:pt x="851027" y="0"/>
                  </a:cubicBezTo>
                  <a:lnTo>
                    <a:pt x="3157855" y="0"/>
                  </a:lnTo>
                  <a:cubicBezTo>
                    <a:pt x="3162681" y="0"/>
                    <a:pt x="3166999" y="2667"/>
                    <a:pt x="3169158" y="6985"/>
                  </a:cubicBezTo>
                  <a:lnTo>
                    <a:pt x="4007231" y="1680972"/>
                  </a:lnTo>
                  <a:cubicBezTo>
                    <a:pt x="4009009" y="1684528"/>
                    <a:pt x="4009009" y="1688719"/>
                    <a:pt x="4007231" y="1692402"/>
                  </a:cubicBezTo>
                  <a:lnTo>
                    <a:pt x="3169285" y="3366389"/>
                  </a:lnTo>
                  <a:cubicBezTo>
                    <a:pt x="3167126" y="3370707"/>
                    <a:pt x="3162681" y="3373374"/>
                    <a:pt x="3157982" y="3373374"/>
                  </a:cubicBezTo>
                  <a:lnTo>
                    <a:pt x="851027" y="3373374"/>
                  </a:lnTo>
                  <a:cubicBezTo>
                    <a:pt x="846201" y="3373374"/>
                    <a:pt x="841883" y="3370707"/>
                    <a:pt x="839724" y="3366389"/>
                  </a:cubicBezTo>
                  <a:lnTo>
                    <a:pt x="1778" y="1692402"/>
                  </a:lnTo>
                  <a:cubicBezTo>
                    <a:pt x="0" y="1688846"/>
                    <a:pt x="0" y="1684655"/>
                    <a:pt x="1778" y="1680972"/>
                  </a:cubicBezTo>
                  <a:moveTo>
                    <a:pt x="24511" y="1692402"/>
                  </a:moveTo>
                  <a:lnTo>
                    <a:pt x="13081" y="1686687"/>
                  </a:lnTo>
                  <a:lnTo>
                    <a:pt x="24384" y="1680972"/>
                  </a:lnTo>
                  <a:lnTo>
                    <a:pt x="862457" y="3354959"/>
                  </a:lnTo>
                  <a:lnTo>
                    <a:pt x="851154" y="3360674"/>
                  </a:lnTo>
                  <a:lnTo>
                    <a:pt x="851154" y="3347974"/>
                  </a:lnTo>
                  <a:lnTo>
                    <a:pt x="3157855" y="3347974"/>
                  </a:lnTo>
                  <a:lnTo>
                    <a:pt x="3157855" y="3360674"/>
                  </a:lnTo>
                  <a:lnTo>
                    <a:pt x="3146552" y="3354959"/>
                  </a:lnTo>
                  <a:lnTo>
                    <a:pt x="3984498" y="1680972"/>
                  </a:lnTo>
                  <a:lnTo>
                    <a:pt x="3995801" y="1686687"/>
                  </a:lnTo>
                  <a:lnTo>
                    <a:pt x="3984498" y="1692402"/>
                  </a:lnTo>
                  <a:lnTo>
                    <a:pt x="3146552" y="18415"/>
                  </a:lnTo>
                  <a:lnTo>
                    <a:pt x="3157855" y="12700"/>
                  </a:lnTo>
                  <a:lnTo>
                    <a:pt x="3157855" y="25400"/>
                  </a:lnTo>
                  <a:lnTo>
                    <a:pt x="851027" y="25400"/>
                  </a:lnTo>
                  <a:lnTo>
                    <a:pt x="851027" y="12700"/>
                  </a:lnTo>
                  <a:lnTo>
                    <a:pt x="862330" y="18415"/>
                  </a:lnTo>
                  <a:lnTo>
                    <a:pt x="24384" y="1692402"/>
                  </a:lnTo>
                  <a:close/>
                </a:path>
              </a:pathLst>
            </a:custGeom>
            <a:solidFill>
              <a:srgbClr val="C6D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4008200" cy="337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0"/>
                </a:lnSpc>
              </a:pPr>
              <a:r>
                <a:rPr lang="en-US" sz="2550" spc="-101">
                  <a:solidFill>
                    <a:srgbClr val="888888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3- Synthesis of collagen and </a:t>
              </a:r>
            </a:p>
            <a:p>
              <a:pPr algn="ctr">
                <a:lnSpc>
                  <a:spcPts val="3060"/>
                </a:lnSpc>
              </a:pPr>
              <a:r>
                <a:rPr lang="en-US" sz="2550" spc="-101">
                  <a:solidFill>
                    <a:srgbClr val="888888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elastin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62853" y="5189100"/>
            <a:ext cx="2907994" cy="1708170"/>
            <a:chOff x="0" y="0"/>
            <a:chExt cx="3900800" cy="3101000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3875405" cy="3075559"/>
            </a:xfrm>
            <a:custGeom>
              <a:avLst/>
              <a:gdLst/>
              <a:ahLst/>
              <a:cxnLst/>
              <a:rect l="l" t="t" r="r" b="b"/>
              <a:pathLst>
                <a:path w="3875405" h="3075559">
                  <a:moveTo>
                    <a:pt x="0" y="1537843"/>
                  </a:moveTo>
                  <a:lnTo>
                    <a:pt x="770255" y="0"/>
                  </a:lnTo>
                  <a:lnTo>
                    <a:pt x="3105150" y="0"/>
                  </a:lnTo>
                  <a:lnTo>
                    <a:pt x="3875405" y="1537843"/>
                  </a:lnTo>
                  <a:lnTo>
                    <a:pt x="3105150" y="3075559"/>
                  </a:lnTo>
                  <a:lnTo>
                    <a:pt x="770255" y="3075559"/>
                  </a:ln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-381" y="0"/>
              <a:ext cx="3901567" cy="3100959"/>
            </a:xfrm>
            <a:custGeom>
              <a:avLst/>
              <a:gdLst/>
              <a:ahLst/>
              <a:cxnLst/>
              <a:rect l="l" t="t" r="r" b="b"/>
              <a:pathLst>
                <a:path w="3901567" h="3100959">
                  <a:moveTo>
                    <a:pt x="1778" y="1544828"/>
                  </a:moveTo>
                  <a:lnTo>
                    <a:pt x="771906" y="6985"/>
                  </a:lnTo>
                  <a:cubicBezTo>
                    <a:pt x="774065" y="2667"/>
                    <a:pt x="778510" y="0"/>
                    <a:pt x="783209" y="0"/>
                  </a:cubicBezTo>
                  <a:lnTo>
                    <a:pt x="3118231" y="0"/>
                  </a:lnTo>
                  <a:cubicBezTo>
                    <a:pt x="3123057" y="0"/>
                    <a:pt x="3127375" y="2667"/>
                    <a:pt x="3129534" y="6985"/>
                  </a:cubicBezTo>
                  <a:lnTo>
                    <a:pt x="3899789" y="1544828"/>
                  </a:lnTo>
                  <a:cubicBezTo>
                    <a:pt x="3901567" y="1548384"/>
                    <a:pt x="3901567" y="1552575"/>
                    <a:pt x="3899789" y="1556258"/>
                  </a:cubicBezTo>
                  <a:lnTo>
                    <a:pt x="3129661" y="3093974"/>
                  </a:lnTo>
                  <a:cubicBezTo>
                    <a:pt x="3127502" y="3098292"/>
                    <a:pt x="3123057" y="3100959"/>
                    <a:pt x="3118358" y="3100959"/>
                  </a:cubicBezTo>
                  <a:lnTo>
                    <a:pt x="783336" y="3100959"/>
                  </a:lnTo>
                  <a:cubicBezTo>
                    <a:pt x="778510" y="3100959"/>
                    <a:pt x="774192" y="3098292"/>
                    <a:pt x="772033" y="3093974"/>
                  </a:cubicBezTo>
                  <a:lnTo>
                    <a:pt x="1778" y="1556131"/>
                  </a:lnTo>
                  <a:cubicBezTo>
                    <a:pt x="0" y="1552575"/>
                    <a:pt x="0" y="1548384"/>
                    <a:pt x="1778" y="1544701"/>
                  </a:cubicBezTo>
                  <a:moveTo>
                    <a:pt x="24511" y="1556131"/>
                  </a:moveTo>
                  <a:lnTo>
                    <a:pt x="13081" y="1550543"/>
                  </a:lnTo>
                  <a:lnTo>
                    <a:pt x="24384" y="1544828"/>
                  </a:lnTo>
                  <a:lnTo>
                    <a:pt x="794639" y="3082671"/>
                  </a:lnTo>
                  <a:lnTo>
                    <a:pt x="783336" y="3088386"/>
                  </a:lnTo>
                  <a:lnTo>
                    <a:pt x="783336" y="3075686"/>
                  </a:lnTo>
                  <a:lnTo>
                    <a:pt x="3118231" y="3075686"/>
                  </a:lnTo>
                  <a:lnTo>
                    <a:pt x="3118231" y="3088386"/>
                  </a:lnTo>
                  <a:lnTo>
                    <a:pt x="3106928" y="3082671"/>
                  </a:lnTo>
                  <a:lnTo>
                    <a:pt x="3877183" y="1544828"/>
                  </a:lnTo>
                  <a:lnTo>
                    <a:pt x="3888486" y="1550543"/>
                  </a:lnTo>
                  <a:lnTo>
                    <a:pt x="3877183" y="1556258"/>
                  </a:lnTo>
                  <a:lnTo>
                    <a:pt x="3106928" y="18415"/>
                  </a:lnTo>
                  <a:lnTo>
                    <a:pt x="3118231" y="12700"/>
                  </a:lnTo>
                  <a:lnTo>
                    <a:pt x="3118231" y="25400"/>
                  </a:lnTo>
                  <a:lnTo>
                    <a:pt x="783336" y="25400"/>
                  </a:lnTo>
                  <a:lnTo>
                    <a:pt x="783336" y="12700"/>
                  </a:lnTo>
                  <a:lnTo>
                    <a:pt x="794639" y="18415"/>
                  </a:lnTo>
                  <a:lnTo>
                    <a:pt x="24384" y="1556131"/>
                  </a:ln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3900800" cy="309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spc="-95">
                  <a:solidFill>
                    <a:srgbClr val="EDEDED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4- Synthesis of Hyaluronic Acid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905301" y="5726573"/>
            <a:ext cx="2907994" cy="1708140"/>
            <a:chOff x="0" y="0"/>
            <a:chExt cx="3900800" cy="3101000"/>
          </a:xfrm>
        </p:grpSpPr>
        <p:sp>
          <p:nvSpPr>
            <p:cNvPr id="23" name="Freeform 23"/>
            <p:cNvSpPr/>
            <p:nvPr/>
          </p:nvSpPr>
          <p:spPr>
            <a:xfrm>
              <a:off x="12700" y="12700"/>
              <a:ext cx="3875405" cy="3075559"/>
            </a:xfrm>
            <a:custGeom>
              <a:avLst/>
              <a:gdLst/>
              <a:ahLst/>
              <a:cxnLst/>
              <a:rect l="l" t="t" r="r" b="b"/>
              <a:pathLst>
                <a:path w="3875405" h="3075559">
                  <a:moveTo>
                    <a:pt x="0" y="1537843"/>
                  </a:moveTo>
                  <a:lnTo>
                    <a:pt x="765175" y="0"/>
                  </a:lnTo>
                  <a:lnTo>
                    <a:pt x="3110230" y="0"/>
                  </a:lnTo>
                  <a:lnTo>
                    <a:pt x="3875405" y="1537843"/>
                  </a:lnTo>
                  <a:lnTo>
                    <a:pt x="3110230" y="3075559"/>
                  </a:lnTo>
                  <a:lnTo>
                    <a:pt x="765175" y="3075559"/>
                  </a:lnTo>
                  <a:close/>
                </a:path>
              </a:pathLst>
            </a:custGeom>
            <a:solidFill>
              <a:srgbClr val="66BB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-508" y="0"/>
              <a:ext cx="3901821" cy="3100959"/>
            </a:xfrm>
            <a:custGeom>
              <a:avLst/>
              <a:gdLst/>
              <a:ahLst/>
              <a:cxnLst/>
              <a:rect l="l" t="t" r="r" b="b"/>
              <a:pathLst>
                <a:path w="3901821" h="3100959">
                  <a:moveTo>
                    <a:pt x="1778" y="1544828"/>
                  </a:moveTo>
                  <a:lnTo>
                    <a:pt x="766953" y="6985"/>
                  </a:lnTo>
                  <a:cubicBezTo>
                    <a:pt x="769112" y="2667"/>
                    <a:pt x="773557" y="0"/>
                    <a:pt x="778383" y="0"/>
                  </a:cubicBezTo>
                  <a:lnTo>
                    <a:pt x="3123438" y="0"/>
                  </a:lnTo>
                  <a:cubicBezTo>
                    <a:pt x="3128264" y="0"/>
                    <a:pt x="3132709" y="2667"/>
                    <a:pt x="3134868" y="6985"/>
                  </a:cubicBezTo>
                  <a:lnTo>
                    <a:pt x="3900043" y="1544828"/>
                  </a:lnTo>
                  <a:cubicBezTo>
                    <a:pt x="3901821" y="1548384"/>
                    <a:pt x="3901821" y="1552575"/>
                    <a:pt x="3900043" y="1556131"/>
                  </a:cubicBezTo>
                  <a:lnTo>
                    <a:pt x="3134868" y="3093974"/>
                  </a:lnTo>
                  <a:cubicBezTo>
                    <a:pt x="3132709" y="3098292"/>
                    <a:pt x="3128264" y="3100959"/>
                    <a:pt x="3123438" y="3100959"/>
                  </a:cubicBezTo>
                  <a:lnTo>
                    <a:pt x="778383" y="3100959"/>
                  </a:lnTo>
                  <a:cubicBezTo>
                    <a:pt x="773557" y="3100959"/>
                    <a:pt x="769112" y="3098292"/>
                    <a:pt x="766953" y="3093974"/>
                  </a:cubicBezTo>
                  <a:lnTo>
                    <a:pt x="1778" y="1556131"/>
                  </a:lnTo>
                  <a:cubicBezTo>
                    <a:pt x="0" y="1552575"/>
                    <a:pt x="0" y="1548384"/>
                    <a:pt x="1778" y="1544828"/>
                  </a:cubicBezTo>
                  <a:moveTo>
                    <a:pt x="24511" y="1556131"/>
                  </a:moveTo>
                  <a:lnTo>
                    <a:pt x="13081" y="1550416"/>
                  </a:lnTo>
                  <a:lnTo>
                    <a:pt x="24511" y="1544701"/>
                  </a:lnTo>
                  <a:lnTo>
                    <a:pt x="789686" y="3082671"/>
                  </a:lnTo>
                  <a:lnTo>
                    <a:pt x="778256" y="3088386"/>
                  </a:lnTo>
                  <a:lnTo>
                    <a:pt x="778256" y="3075686"/>
                  </a:lnTo>
                  <a:lnTo>
                    <a:pt x="3123438" y="3075686"/>
                  </a:lnTo>
                  <a:lnTo>
                    <a:pt x="3123438" y="3088386"/>
                  </a:lnTo>
                  <a:lnTo>
                    <a:pt x="3112008" y="3082671"/>
                  </a:lnTo>
                  <a:lnTo>
                    <a:pt x="3877183" y="1544828"/>
                  </a:lnTo>
                  <a:lnTo>
                    <a:pt x="3888613" y="1550543"/>
                  </a:lnTo>
                  <a:lnTo>
                    <a:pt x="3877183" y="1556258"/>
                  </a:lnTo>
                  <a:lnTo>
                    <a:pt x="3112135" y="18415"/>
                  </a:lnTo>
                  <a:lnTo>
                    <a:pt x="3123565" y="12700"/>
                  </a:lnTo>
                  <a:lnTo>
                    <a:pt x="3123565" y="25400"/>
                  </a:lnTo>
                  <a:lnTo>
                    <a:pt x="778383" y="25400"/>
                  </a:lnTo>
                  <a:lnTo>
                    <a:pt x="778383" y="12700"/>
                  </a:lnTo>
                  <a:lnTo>
                    <a:pt x="789813" y="18415"/>
                  </a:lnTo>
                  <a:lnTo>
                    <a:pt x="24638" y="1556131"/>
                  </a:lnTo>
                  <a:close/>
                </a:path>
              </a:pathLst>
            </a:custGeom>
            <a:solidFill>
              <a:srgbClr val="66BB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3900800" cy="310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-83">
                  <a:solidFill>
                    <a:srgbClr val="E9EDEE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8- Restore Fibroblast Biosynthetic Activity</a:t>
              </a:r>
            </a:p>
          </p:txBody>
        </p:sp>
      </p:grpSp>
      <p:sp>
        <p:nvSpPr>
          <p:cNvPr id="26" name="AutoShape 26"/>
          <p:cNvSpPr/>
          <p:nvPr/>
        </p:nvSpPr>
        <p:spPr>
          <a:xfrm flipH="1">
            <a:off x="11651079" y="2445260"/>
            <a:ext cx="16038" cy="654961"/>
          </a:xfrm>
          <a:prstGeom prst="line">
            <a:avLst/>
          </a:prstGeom>
          <a:ln w="9525" cap="rnd">
            <a:solidFill>
              <a:srgbClr val="5E6E9A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" name="AutoShape 27"/>
          <p:cNvSpPr/>
          <p:nvPr/>
        </p:nvSpPr>
        <p:spPr>
          <a:xfrm flipH="1">
            <a:off x="12871602" y="3186451"/>
            <a:ext cx="1115068" cy="880966"/>
          </a:xfrm>
          <a:prstGeom prst="line">
            <a:avLst/>
          </a:prstGeom>
          <a:ln w="9525" cap="rnd">
            <a:solidFill>
              <a:srgbClr val="5E6E9A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" name="AutoShape 28"/>
          <p:cNvSpPr/>
          <p:nvPr/>
        </p:nvSpPr>
        <p:spPr>
          <a:xfrm>
            <a:off x="12975420" y="5214729"/>
            <a:ext cx="1297648" cy="385971"/>
          </a:xfrm>
          <a:prstGeom prst="line">
            <a:avLst/>
          </a:prstGeom>
          <a:ln w="9525" cap="rnd">
            <a:solidFill>
              <a:srgbClr val="5E6E9A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H="1">
            <a:off x="8822763" y="5219488"/>
            <a:ext cx="1862459" cy="1104538"/>
          </a:xfrm>
          <a:prstGeom prst="line">
            <a:avLst/>
          </a:prstGeom>
          <a:ln w="9525" cap="rnd">
            <a:solidFill>
              <a:srgbClr val="5E6E9A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>
            <a:off x="9305478" y="3438137"/>
            <a:ext cx="1381205" cy="269445"/>
          </a:xfrm>
          <a:prstGeom prst="line">
            <a:avLst/>
          </a:prstGeom>
          <a:ln w="9525" cap="rnd">
            <a:solidFill>
              <a:srgbClr val="5E6E9A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0441762" y="3396143"/>
            <a:ext cx="2435959" cy="2397299"/>
          </a:xfrm>
          <a:custGeom>
            <a:avLst/>
            <a:gdLst/>
            <a:ahLst/>
            <a:cxnLst/>
            <a:rect l="l" t="t" r="r" b="b"/>
            <a:pathLst>
              <a:path w="2450707" h="2450707">
                <a:moveTo>
                  <a:pt x="0" y="0"/>
                </a:moveTo>
                <a:lnTo>
                  <a:pt x="2450708" y="0"/>
                </a:lnTo>
                <a:lnTo>
                  <a:pt x="2450708" y="2450707"/>
                </a:lnTo>
                <a:lnTo>
                  <a:pt x="0" y="2450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1054713" y="4054174"/>
            <a:ext cx="6849300" cy="226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4950" spc="-197">
                <a:solidFill>
                  <a:srgbClr val="3D445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Polynucleotide</a:t>
            </a:r>
          </a:p>
          <a:p>
            <a:pPr algn="l">
              <a:lnSpc>
                <a:spcPts val="5940"/>
              </a:lnSpc>
            </a:pPr>
            <a:r>
              <a:rPr lang="en-US" sz="4950" spc="-197">
                <a:solidFill>
                  <a:srgbClr val="3D445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Biological</a:t>
            </a:r>
          </a:p>
          <a:p>
            <a:pPr algn="l">
              <a:lnSpc>
                <a:spcPts val="5940"/>
              </a:lnSpc>
            </a:pPr>
            <a:r>
              <a:rPr lang="en-US" sz="4950" spc="-197">
                <a:solidFill>
                  <a:srgbClr val="3D445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Effects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524622" y="4308013"/>
            <a:ext cx="243595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D445D"/>
                </a:solidFill>
                <a:latin typeface="Open Sans 2"/>
                <a:ea typeface="Open Sans 2"/>
                <a:cs typeface="Open Sans 2"/>
                <a:sym typeface="Open Sans 2"/>
              </a:rPr>
              <a:t>PN HPT®</a:t>
            </a:r>
          </a:p>
        </p:txBody>
      </p:sp>
      <p:sp>
        <p:nvSpPr>
          <p:cNvPr id="34" name="AutoShape 34"/>
          <p:cNvSpPr/>
          <p:nvPr/>
        </p:nvSpPr>
        <p:spPr>
          <a:xfrm>
            <a:off x="11667117" y="5846851"/>
            <a:ext cx="2456" cy="1111620"/>
          </a:xfrm>
          <a:prstGeom prst="line">
            <a:avLst/>
          </a:prstGeom>
          <a:ln w="9525" cap="rnd">
            <a:solidFill>
              <a:srgbClr val="5E6E9A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0193" y="419420"/>
            <a:ext cx="5104387" cy="2465406"/>
          </a:xfrm>
          <a:custGeom>
            <a:avLst/>
            <a:gdLst/>
            <a:ahLst/>
            <a:cxnLst/>
            <a:rect l="l" t="t" r="r" b="b"/>
            <a:pathLst>
              <a:path w="5104387" h="2465406">
                <a:moveTo>
                  <a:pt x="0" y="0"/>
                </a:moveTo>
                <a:lnTo>
                  <a:pt x="5104387" y="0"/>
                </a:lnTo>
                <a:lnTo>
                  <a:pt x="5104387" y="2465406"/>
                </a:lnTo>
                <a:lnTo>
                  <a:pt x="0" y="246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 rot="2681158" flipV="1">
            <a:off x="7631734" y="3328375"/>
            <a:ext cx="1602890" cy="179217"/>
          </a:xfrm>
          <a:prstGeom prst="line">
            <a:avLst/>
          </a:prstGeom>
          <a:ln w="9525" cap="rnd">
            <a:solidFill>
              <a:srgbClr val="3D445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177375" y="762225"/>
            <a:ext cx="5671613" cy="2550489"/>
          </a:xfrm>
          <a:custGeom>
            <a:avLst/>
            <a:gdLst/>
            <a:ahLst/>
            <a:cxnLst/>
            <a:rect l="l" t="t" r="r" b="b"/>
            <a:pathLst>
              <a:path w="5671613" h="2550489">
                <a:moveTo>
                  <a:pt x="0" y="0"/>
                </a:moveTo>
                <a:lnTo>
                  <a:pt x="5671613" y="0"/>
                </a:lnTo>
                <a:lnTo>
                  <a:pt x="5671613" y="2550489"/>
                </a:lnTo>
                <a:lnTo>
                  <a:pt x="0" y="2550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818306" y="6895449"/>
            <a:ext cx="4611564" cy="2204812"/>
          </a:xfrm>
          <a:custGeom>
            <a:avLst/>
            <a:gdLst/>
            <a:ahLst/>
            <a:cxnLst/>
            <a:rect l="l" t="t" r="r" b="b"/>
            <a:pathLst>
              <a:path w="4611564" h="2204812">
                <a:moveTo>
                  <a:pt x="0" y="0"/>
                </a:moveTo>
                <a:lnTo>
                  <a:pt x="4611564" y="0"/>
                </a:lnTo>
                <a:lnTo>
                  <a:pt x="4611564" y="2204812"/>
                </a:lnTo>
                <a:lnTo>
                  <a:pt x="0" y="2204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43" r="-53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 rot="7951515">
            <a:off x="10639217" y="3446369"/>
            <a:ext cx="1870645" cy="386885"/>
          </a:xfrm>
          <a:prstGeom prst="line">
            <a:avLst/>
          </a:prstGeom>
          <a:ln w="9525" cap="rnd">
            <a:solidFill>
              <a:srgbClr val="3D445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 rot="772959" flipV="1">
            <a:off x="10924228" y="5012793"/>
            <a:ext cx="1654577" cy="408079"/>
          </a:xfrm>
          <a:prstGeom prst="line">
            <a:avLst/>
          </a:prstGeom>
          <a:ln w="9525" cap="rnd">
            <a:solidFill>
              <a:srgbClr val="3D445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8749235" y="4102404"/>
            <a:ext cx="2050538" cy="2050538"/>
            <a:chOff x="0" y="0"/>
            <a:chExt cx="2734050" cy="2734050"/>
          </a:xfrm>
        </p:grpSpPr>
        <p:sp>
          <p:nvSpPr>
            <p:cNvPr id="10" name="Freeform 10"/>
            <p:cNvSpPr/>
            <p:nvPr/>
          </p:nvSpPr>
          <p:spPr>
            <a:xfrm>
              <a:off x="9525" y="9525"/>
              <a:ext cx="2715006" cy="2715006"/>
            </a:xfrm>
            <a:custGeom>
              <a:avLst/>
              <a:gdLst/>
              <a:ahLst/>
              <a:cxnLst/>
              <a:rect l="l" t="t" r="r" b="b"/>
              <a:pathLst>
                <a:path w="2715006" h="2715006">
                  <a:moveTo>
                    <a:pt x="0" y="1357503"/>
                  </a:moveTo>
                  <a:cubicBezTo>
                    <a:pt x="0" y="607822"/>
                    <a:pt x="607822" y="0"/>
                    <a:pt x="1357503" y="0"/>
                  </a:cubicBezTo>
                  <a:cubicBezTo>
                    <a:pt x="2107184" y="0"/>
                    <a:pt x="2715006" y="607822"/>
                    <a:pt x="2715006" y="1357503"/>
                  </a:cubicBezTo>
                  <a:cubicBezTo>
                    <a:pt x="2715006" y="2107184"/>
                    <a:pt x="2107184" y="2715006"/>
                    <a:pt x="1357503" y="2715006"/>
                  </a:cubicBezTo>
                  <a:cubicBezTo>
                    <a:pt x="607822" y="2715006"/>
                    <a:pt x="0" y="2107184"/>
                    <a:pt x="0" y="1357503"/>
                  </a:cubicBezTo>
                  <a:close/>
                </a:path>
              </a:pathLst>
            </a:custGeom>
            <a:solidFill>
              <a:srgbClr val="E9ED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734056" cy="2734056"/>
            </a:xfrm>
            <a:custGeom>
              <a:avLst/>
              <a:gdLst/>
              <a:ahLst/>
              <a:cxnLst/>
              <a:rect l="l" t="t" r="r" b="b"/>
              <a:pathLst>
                <a:path w="2734056" h="2734056">
                  <a:moveTo>
                    <a:pt x="0" y="1367028"/>
                  </a:moveTo>
                  <a:cubicBezTo>
                    <a:pt x="0" y="612013"/>
                    <a:pt x="612013" y="0"/>
                    <a:pt x="1367028" y="0"/>
                  </a:cubicBezTo>
                  <a:lnTo>
                    <a:pt x="1367028" y="9525"/>
                  </a:lnTo>
                  <a:lnTo>
                    <a:pt x="1367028" y="0"/>
                  </a:lnTo>
                  <a:cubicBezTo>
                    <a:pt x="2122043" y="0"/>
                    <a:pt x="2734056" y="612013"/>
                    <a:pt x="2734056" y="1367028"/>
                  </a:cubicBezTo>
                  <a:lnTo>
                    <a:pt x="2724531" y="1367028"/>
                  </a:lnTo>
                  <a:lnTo>
                    <a:pt x="2734056" y="1367028"/>
                  </a:lnTo>
                  <a:cubicBezTo>
                    <a:pt x="2734056" y="2122043"/>
                    <a:pt x="2122043" y="2734056"/>
                    <a:pt x="1367028" y="2734056"/>
                  </a:cubicBezTo>
                  <a:lnTo>
                    <a:pt x="1367028" y="2724531"/>
                  </a:lnTo>
                  <a:lnTo>
                    <a:pt x="1367028" y="2734056"/>
                  </a:lnTo>
                  <a:cubicBezTo>
                    <a:pt x="612013" y="2734056"/>
                    <a:pt x="0" y="2122043"/>
                    <a:pt x="0" y="1367028"/>
                  </a:cubicBezTo>
                  <a:lnTo>
                    <a:pt x="9525" y="1367028"/>
                  </a:lnTo>
                  <a:lnTo>
                    <a:pt x="19050" y="1367028"/>
                  </a:lnTo>
                  <a:lnTo>
                    <a:pt x="9525" y="1367028"/>
                  </a:lnTo>
                  <a:lnTo>
                    <a:pt x="0" y="1367028"/>
                  </a:lnTo>
                  <a:moveTo>
                    <a:pt x="19050" y="1367028"/>
                  </a:moveTo>
                  <a:cubicBezTo>
                    <a:pt x="19050" y="1372235"/>
                    <a:pt x="14732" y="1376553"/>
                    <a:pt x="9525" y="1376553"/>
                  </a:cubicBezTo>
                  <a:cubicBezTo>
                    <a:pt x="4318" y="1376553"/>
                    <a:pt x="0" y="1372235"/>
                    <a:pt x="0" y="1367028"/>
                  </a:cubicBezTo>
                  <a:cubicBezTo>
                    <a:pt x="0" y="1361821"/>
                    <a:pt x="4318" y="1357503"/>
                    <a:pt x="9525" y="1357503"/>
                  </a:cubicBezTo>
                  <a:cubicBezTo>
                    <a:pt x="14732" y="1357503"/>
                    <a:pt x="19050" y="1361821"/>
                    <a:pt x="19050" y="1367028"/>
                  </a:cubicBezTo>
                  <a:cubicBezTo>
                    <a:pt x="19050" y="2111502"/>
                    <a:pt x="622554" y="2715006"/>
                    <a:pt x="1367028" y="2715006"/>
                  </a:cubicBezTo>
                  <a:cubicBezTo>
                    <a:pt x="2111502" y="2715006"/>
                    <a:pt x="2715006" y="2111502"/>
                    <a:pt x="2715006" y="1367028"/>
                  </a:cubicBezTo>
                  <a:cubicBezTo>
                    <a:pt x="2715006" y="622554"/>
                    <a:pt x="2111502" y="19050"/>
                    <a:pt x="1367028" y="19050"/>
                  </a:cubicBezTo>
                  <a:lnTo>
                    <a:pt x="1367028" y="9525"/>
                  </a:lnTo>
                  <a:lnTo>
                    <a:pt x="1367028" y="19050"/>
                  </a:lnTo>
                  <a:cubicBezTo>
                    <a:pt x="622554" y="19050"/>
                    <a:pt x="19050" y="622554"/>
                    <a:pt x="19050" y="1367028"/>
                  </a:cubicBez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065998" y="4537123"/>
            <a:ext cx="141701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7F7F7F"/>
                </a:solidFill>
                <a:latin typeface="Lato Bold"/>
                <a:ea typeface="Lato Bold"/>
                <a:cs typeface="Lato Bold"/>
                <a:sym typeface="Lato Bold"/>
              </a:rPr>
              <a:t>PN HPT®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853849" y="4604661"/>
            <a:ext cx="4794711" cy="2306738"/>
          </a:xfrm>
          <a:custGeom>
            <a:avLst/>
            <a:gdLst/>
            <a:ahLst/>
            <a:cxnLst/>
            <a:rect l="l" t="t" r="r" b="b"/>
            <a:pathLst>
              <a:path w="4794711" h="2306738">
                <a:moveTo>
                  <a:pt x="0" y="0"/>
                </a:moveTo>
                <a:lnTo>
                  <a:pt x="4794711" y="0"/>
                </a:lnTo>
                <a:lnTo>
                  <a:pt x="4794711" y="2306738"/>
                </a:lnTo>
                <a:lnTo>
                  <a:pt x="0" y="2306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 rot="4929503" flipV="1">
            <a:off x="10219250" y="6112345"/>
            <a:ext cx="806654" cy="871746"/>
          </a:xfrm>
          <a:prstGeom prst="line">
            <a:avLst/>
          </a:prstGeom>
          <a:ln w="9525" cap="rnd">
            <a:solidFill>
              <a:srgbClr val="3D445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" name="AutoShape 15"/>
          <p:cNvSpPr/>
          <p:nvPr/>
        </p:nvSpPr>
        <p:spPr>
          <a:xfrm rot="8581438">
            <a:off x="7139412" y="6536379"/>
            <a:ext cx="1811716" cy="164122"/>
          </a:xfrm>
          <a:prstGeom prst="line">
            <a:avLst/>
          </a:prstGeom>
          <a:ln w="9525" cap="rnd">
            <a:solidFill>
              <a:srgbClr val="3D445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2653527" y="6559451"/>
            <a:ext cx="4611561" cy="2202000"/>
          </a:xfrm>
          <a:custGeom>
            <a:avLst/>
            <a:gdLst/>
            <a:ahLst/>
            <a:cxnLst/>
            <a:rect l="l" t="t" r="r" b="b"/>
            <a:pathLst>
              <a:path w="4611561" h="2202000">
                <a:moveTo>
                  <a:pt x="0" y="0"/>
                </a:moveTo>
                <a:lnTo>
                  <a:pt x="4611560" y="0"/>
                </a:lnTo>
                <a:lnTo>
                  <a:pt x="4611560" y="2202000"/>
                </a:lnTo>
                <a:lnTo>
                  <a:pt x="0" y="220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AutoShape 17"/>
          <p:cNvSpPr/>
          <p:nvPr/>
        </p:nvSpPr>
        <p:spPr>
          <a:xfrm rot="10763366">
            <a:off x="5620318" y="4771253"/>
            <a:ext cx="2819167" cy="38454"/>
          </a:xfrm>
          <a:prstGeom prst="line">
            <a:avLst/>
          </a:prstGeom>
          <a:ln w="9525" cap="rnd">
            <a:solidFill>
              <a:srgbClr val="3D445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091348" y="3917868"/>
            <a:ext cx="4306965" cy="1840162"/>
          </a:xfrm>
          <a:custGeom>
            <a:avLst/>
            <a:gdLst/>
            <a:ahLst/>
            <a:cxnLst/>
            <a:rect l="l" t="t" r="r" b="b"/>
            <a:pathLst>
              <a:path w="4306965" h="1840162">
                <a:moveTo>
                  <a:pt x="0" y="0"/>
                </a:moveTo>
                <a:lnTo>
                  <a:pt x="4306965" y="0"/>
                </a:lnTo>
                <a:lnTo>
                  <a:pt x="4306965" y="1840162"/>
                </a:lnTo>
                <a:lnTo>
                  <a:pt x="0" y="18401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2653527" y="6139141"/>
            <a:ext cx="2094225" cy="420311"/>
          </a:xfrm>
          <a:custGeom>
            <a:avLst/>
            <a:gdLst/>
            <a:ahLst/>
            <a:cxnLst/>
            <a:rect l="l" t="t" r="r" b="b"/>
            <a:pathLst>
              <a:path w="2094225" h="420311">
                <a:moveTo>
                  <a:pt x="0" y="0"/>
                </a:moveTo>
                <a:lnTo>
                  <a:pt x="2094224" y="0"/>
                </a:lnTo>
                <a:lnTo>
                  <a:pt x="2094224" y="420311"/>
                </a:lnTo>
                <a:lnTo>
                  <a:pt x="0" y="4203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091348" y="3466077"/>
            <a:ext cx="2094225" cy="420311"/>
          </a:xfrm>
          <a:custGeom>
            <a:avLst/>
            <a:gdLst/>
            <a:ahLst/>
            <a:cxnLst/>
            <a:rect l="l" t="t" r="r" b="b"/>
            <a:pathLst>
              <a:path w="2094225" h="420311">
                <a:moveTo>
                  <a:pt x="0" y="0"/>
                </a:moveTo>
                <a:lnTo>
                  <a:pt x="2094225" y="0"/>
                </a:lnTo>
                <a:lnTo>
                  <a:pt x="2094225" y="420310"/>
                </a:lnTo>
                <a:lnTo>
                  <a:pt x="0" y="4203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TextBox 21"/>
          <p:cNvSpPr txBox="1"/>
          <p:nvPr/>
        </p:nvSpPr>
        <p:spPr>
          <a:xfrm>
            <a:off x="614175" y="820875"/>
            <a:ext cx="5846700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850" spc="54">
                <a:solidFill>
                  <a:srgbClr val="3D445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Clinical </a:t>
            </a:r>
          </a:p>
          <a:p>
            <a:pPr algn="l">
              <a:lnSpc>
                <a:spcPts val="7020"/>
              </a:lnSpc>
            </a:pPr>
            <a:r>
              <a:rPr lang="en-US" sz="5850" spc="54">
                <a:solidFill>
                  <a:srgbClr val="3D445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Researches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56050" y="4177787"/>
            <a:ext cx="13127700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3750" spc="-149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The level of  PN purification depends on: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471462" y="5796325"/>
            <a:ext cx="9782850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3D445D"/>
                </a:solidFill>
                <a:latin typeface="Open Sans 2"/>
                <a:ea typeface="Open Sans 2"/>
                <a:cs typeface="Open Sans 2"/>
                <a:sym typeface="Open Sans 2"/>
              </a:rPr>
              <a:t>Source of the product</a:t>
            </a:r>
          </a:p>
          <a:p>
            <a:pPr algn="l">
              <a:lnSpc>
                <a:spcPts val="2520"/>
              </a:lnSpc>
            </a:pPr>
            <a:endParaRPr lang="en-US" sz="3150" spc="-125">
              <a:solidFill>
                <a:srgbClr val="3D445D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2520"/>
              </a:lnSpc>
            </a:pPr>
            <a:endParaRPr lang="en-US" sz="3150" spc="-125">
              <a:solidFill>
                <a:srgbClr val="3D445D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2520"/>
              </a:lnSpc>
            </a:pPr>
            <a:endParaRPr lang="en-US" sz="3150" spc="-125">
              <a:solidFill>
                <a:srgbClr val="3D445D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2520"/>
              </a:lnSpc>
            </a:pPr>
            <a:endParaRPr lang="en-US" sz="3150" spc="-125">
              <a:solidFill>
                <a:srgbClr val="3D445D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2520"/>
              </a:lnSpc>
            </a:pPr>
            <a:endParaRPr lang="en-US" sz="3150" spc="-125">
              <a:solidFill>
                <a:srgbClr val="3D445D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636775" y="7492612"/>
            <a:ext cx="9179850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Technologies of production which guarantees a degree of safety</a:t>
            </a:r>
          </a:p>
          <a:p>
            <a:pPr algn="l">
              <a:lnSpc>
                <a:spcPts val="2520"/>
              </a:lnSpc>
            </a:pPr>
            <a:endParaRPr lang="en-US" sz="3150" spc="-125">
              <a:solidFill>
                <a:srgbClr val="3D445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88006" y="5505900"/>
            <a:ext cx="771456" cy="771456"/>
          </a:xfrm>
          <a:custGeom>
            <a:avLst/>
            <a:gdLst/>
            <a:ahLst/>
            <a:cxnLst/>
            <a:rect l="l" t="t" r="r" b="b"/>
            <a:pathLst>
              <a:path w="771456" h="771456">
                <a:moveTo>
                  <a:pt x="0" y="0"/>
                </a:moveTo>
                <a:lnTo>
                  <a:pt x="771456" y="0"/>
                </a:lnTo>
                <a:lnTo>
                  <a:pt x="771456" y="771456"/>
                </a:lnTo>
                <a:lnTo>
                  <a:pt x="0" y="771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773880" y="7401188"/>
            <a:ext cx="771456" cy="771456"/>
          </a:xfrm>
          <a:custGeom>
            <a:avLst/>
            <a:gdLst/>
            <a:ahLst/>
            <a:cxnLst/>
            <a:rect l="l" t="t" r="r" b="b"/>
            <a:pathLst>
              <a:path w="771456" h="771456">
                <a:moveTo>
                  <a:pt x="0" y="0"/>
                </a:moveTo>
                <a:lnTo>
                  <a:pt x="771456" y="0"/>
                </a:lnTo>
                <a:lnTo>
                  <a:pt x="771456" y="771455"/>
                </a:lnTo>
                <a:lnTo>
                  <a:pt x="0" y="771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66800" y="1576233"/>
            <a:ext cx="1603995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00"/>
              </a:lnSpc>
            </a:pPr>
            <a:r>
              <a:rPr lang="en-US" sz="5750" spc="-229">
                <a:solidFill>
                  <a:srgbClr val="3D445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The criteria of polynucleotides efficacy and safety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18594" y="4170590"/>
            <a:ext cx="6224782" cy="2074927"/>
          </a:xfrm>
          <a:custGeom>
            <a:avLst/>
            <a:gdLst/>
            <a:ahLst/>
            <a:cxnLst/>
            <a:rect l="l" t="t" r="r" b="b"/>
            <a:pathLst>
              <a:path w="6224782" h="2074927">
                <a:moveTo>
                  <a:pt x="0" y="0"/>
                </a:moveTo>
                <a:lnTo>
                  <a:pt x="6224783" y="0"/>
                </a:lnTo>
                <a:lnTo>
                  <a:pt x="6224783" y="2074927"/>
                </a:lnTo>
                <a:lnTo>
                  <a:pt x="0" y="2074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714349" y="6034744"/>
            <a:ext cx="343045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Trout gonads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67320" y="6034750"/>
            <a:ext cx="422355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 Trentino Alto Adige - Italy</a:t>
            </a:r>
          </a:p>
        </p:txBody>
      </p:sp>
      <p:sp>
        <p:nvSpPr>
          <p:cNvPr id="5" name="Freeform 5"/>
          <p:cNvSpPr/>
          <p:nvPr/>
        </p:nvSpPr>
        <p:spPr>
          <a:xfrm rot="-1458585">
            <a:off x="2532627" y="4822311"/>
            <a:ext cx="771456" cy="771456"/>
          </a:xfrm>
          <a:custGeom>
            <a:avLst/>
            <a:gdLst/>
            <a:ahLst/>
            <a:cxnLst/>
            <a:rect l="l" t="t" r="r" b="b"/>
            <a:pathLst>
              <a:path w="771456" h="771456">
                <a:moveTo>
                  <a:pt x="0" y="0"/>
                </a:moveTo>
                <a:lnTo>
                  <a:pt x="771456" y="0"/>
                </a:lnTo>
                <a:lnTo>
                  <a:pt x="771456" y="771456"/>
                </a:lnTo>
                <a:lnTo>
                  <a:pt x="0" y="771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1458585">
            <a:off x="6596574" y="4822311"/>
            <a:ext cx="771456" cy="771456"/>
          </a:xfrm>
          <a:custGeom>
            <a:avLst/>
            <a:gdLst/>
            <a:ahLst/>
            <a:cxnLst/>
            <a:rect l="l" t="t" r="r" b="b"/>
            <a:pathLst>
              <a:path w="771456" h="771456">
                <a:moveTo>
                  <a:pt x="0" y="0"/>
                </a:moveTo>
                <a:lnTo>
                  <a:pt x="771456" y="0"/>
                </a:lnTo>
                <a:lnTo>
                  <a:pt x="771456" y="771456"/>
                </a:lnTo>
                <a:lnTo>
                  <a:pt x="0" y="771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687039" y="1638300"/>
            <a:ext cx="9960562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spc="-263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Raw material source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E46C07D-969C-B935-B4AD-8DE85F010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1D177243-915C-2E30-8E5F-B52EF403A20C}"/>
              </a:ext>
            </a:extLst>
          </p:cNvPr>
          <p:cNvSpPr/>
          <p:nvPr/>
        </p:nvSpPr>
        <p:spPr>
          <a:xfrm>
            <a:off x="12235214" y="-203598"/>
            <a:ext cx="8493918" cy="10694195"/>
          </a:xfrm>
          <a:prstGeom prst="parallelogram">
            <a:avLst/>
          </a:prstGeom>
          <a:solidFill>
            <a:srgbClr val="577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FAB97-393F-DA6B-C5C6-E3F511F3563B}"/>
              </a:ext>
            </a:extLst>
          </p:cNvPr>
          <p:cNvSpPr txBox="1"/>
          <p:nvPr/>
        </p:nvSpPr>
        <p:spPr>
          <a:xfrm>
            <a:off x="436920" y="1769003"/>
            <a:ext cx="9696978" cy="812530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r>
              <a:rPr lang="en-US" sz="3600" b="1">
                <a:solidFill>
                  <a:srgbClr val="2176BB"/>
                </a:solidFill>
                <a:latin typeface="Montserrat"/>
                <a:cs typeface="Cordia New"/>
              </a:rPr>
              <a:t>Yobany Valencia</a:t>
            </a:r>
          </a:p>
          <a:p>
            <a:endParaRPr lang="en-US" sz="3600" b="1">
              <a:solidFill>
                <a:srgbClr val="2176BB"/>
              </a:solidFill>
              <a:latin typeface="Montserrat"/>
              <a:cs typeface="Cordia New"/>
            </a:endParaRPr>
          </a:p>
          <a:p>
            <a:endParaRPr lang="en-US" sz="300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r>
              <a:rPr lang="en-US" sz="3000">
                <a:solidFill>
                  <a:srgbClr val="2176BB"/>
                </a:solidFill>
                <a:latin typeface="Montserrat" pitchFamily="2" charset="77"/>
                <a:cs typeface="Cordia New" panose="020B0304020202020204" pitchFamily="34" charset="-34"/>
              </a:rPr>
              <a:t>NMC Registered Nurse </a:t>
            </a:r>
          </a:p>
          <a:p>
            <a:endParaRPr lang="en-US" sz="300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r>
              <a:rPr lang="en-US" sz="3000">
                <a:solidFill>
                  <a:srgbClr val="2176BB"/>
                </a:solidFill>
                <a:latin typeface="Montserrat" pitchFamily="2" charset="77"/>
                <a:cs typeface="Cordia New" panose="020B0304020202020204" pitchFamily="34" charset="-34"/>
              </a:rPr>
              <a:t>Advanced Aesthetic Practitioner</a:t>
            </a:r>
          </a:p>
          <a:p>
            <a:endParaRPr lang="en-US" sz="300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r>
              <a:rPr lang="en-US" sz="3000">
                <a:solidFill>
                  <a:srgbClr val="2176BB"/>
                </a:solidFill>
                <a:latin typeface="Montserrat" pitchFamily="2" charset="77"/>
                <a:cs typeface="Cordia New" panose="020B0304020202020204" pitchFamily="34" charset="-34"/>
              </a:rPr>
              <a:t>Founder of ‘Derma Consult Skin Specialist’ Clinic</a:t>
            </a:r>
          </a:p>
          <a:p>
            <a:endParaRPr lang="en-US" sz="300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r>
              <a:rPr lang="en-US" sz="3000">
                <a:solidFill>
                  <a:srgbClr val="2176BB"/>
                </a:solidFill>
                <a:latin typeface="Montserrat" pitchFamily="2" charset="77"/>
                <a:cs typeface="Cordia New" panose="020B0304020202020204" pitchFamily="34" charset="-34"/>
              </a:rPr>
              <a:t>Wealth of experience from NHS as Dermatology and Skin Cancer Nurse</a:t>
            </a:r>
          </a:p>
          <a:p>
            <a:endParaRPr lang="en-US" sz="300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r>
              <a:rPr lang="en-US" sz="3000">
                <a:solidFill>
                  <a:srgbClr val="2176BB"/>
                </a:solidFill>
                <a:latin typeface="Montserrat" pitchFamily="2" charset="77"/>
                <a:cs typeface="Cordia New" panose="020B0304020202020204" pitchFamily="34" charset="-34"/>
              </a:rPr>
              <a:t>Trainer at Interface Aesthetics </a:t>
            </a:r>
          </a:p>
          <a:p>
            <a:endParaRPr lang="en-US" sz="300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pPr algn="r"/>
            <a:endParaRPr lang="en-US" sz="300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pPr algn="r"/>
            <a:endParaRPr lang="en-US" sz="300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endParaRPr lang="en-US" sz="2700">
              <a:solidFill>
                <a:srgbClr val="2176BB"/>
              </a:solidFill>
              <a:latin typeface="Futura Book" pitchFamily="2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B4DE8B83-0888-06C5-2710-22C6EF842B8B}"/>
              </a:ext>
            </a:extLst>
          </p:cNvPr>
          <p:cNvSpPr/>
          <p:nvPr/>
        </p:nvSpPr>
        <p:spPr>
          <a:xfrm>
            <a:off x="12935540" y="-203598"/>
            <a:ext cx="8493918" cy="10694195"/>
          </a:xfrm>
          <a:prstGeom prst="parallelogram">
            <a:avLst/>
          </a:prstGeom>
          <a:solidFill>
            <a:srgbClr val="217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B20B0436-4EB0-4169-B10B-48D1A596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983" y="692063"/>
            <a:ext cx="2499756" cy="477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107B1439-150E-00E7-4A5C-2724A0BC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905" y="5242173"/>
            <a:ext cx="4637912" cy="44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20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86823" y="6118828"/>
            <a:ext cx="44593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Trout</a:t>
            </a:r>
          </a:p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DNA extraction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731901" y="6118828"/>
            <a:ext cx="3121050" cy="97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Ultra purification</a:t>
            </a:r>
            <a:r>
              <a:rPr lang="en-US" sz="3000" spc="-119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, final sterilization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112070" y="5890228"/>
            <a:ext cx="344745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Pure PN </a:t>
            </a:r>
            <a:r>
              <a:rPr lang="en-US" sz="3000" spc="-119">
                <a:solidFill>
                  <a:srgbClr val="3D445D"/>
                </a:solidFill>
                <a:latin typeface="Open Sans 1"/>
                <a:ea typeface="Open Sans 1"/>
                <a:cs typeface="Open Sans 1"/>
                <a:sym typeface="Open Sans 1"/>
              </a:rPr>
              <a:t>without peptides, proteins, lipids</a:t>
            </a:r>
          </a:p>
        </p:txBody>
      </p:sp>
      <p:sp>
        <p:nvSpPr>
          <p:cNvPr id="5" name="Freeform 5"/>
          <p:cNvSpPr/>
          <p:nvPr/>
        </p:nvSpPr>
        <p:spPr>
          <a:xfrm>
            <a:off x="2501095" y="4757772"/>
            <a:ext cx="771456" cy="771456"/>
          </a:xfrm>
          <a:custGeom>
            <a:avLst/>
            <a:gdLst/>
            <a:ahLst/>
            <a:cxnLst/>
            <a:rect l="l" t="t" r="r" b="b"/>
            <a:pathLst>
              <a:path w="771456" h="771456">
                <a:moveTo>
                  <a:pt x="0" y="0"/>
                </a:moveTo>
                <a:lnTo>
                  <a:pt x="771456" y="0"/>
                </a:lnTo>
                <a:lnTo>
                  <a:pt x="771456" y="771456"/>
                </a:lnTo>
                <a:lnTo>
                  <a:pt x="0" y="771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346173" y="4757772"/>
            <a:ext cx="771456" cy="771456"/>
          </a:xfrm>
          <a:custGeom>
            <a:avLst/>
            <a:gdLst/>
            <a:ahLst/>
            <a:cxnLst/>
            <a:rect l="l" t="t" r="r" b="b"/>
            <a:pathLst>
              <a:path w="771456" h="771456">
                <a:moveTo>
                  <a:pt x="0" y="0"/>
                </a:moveTo>
                <a:lnTo>
                  <a:pt x="771456" y="0"/>
                </a:lnTo>
                <a:lnTo>
                  <a:pt x="771456" y="771456"/>
                </a:lnTo>
                <a:lnTo>
                  <a:pt x="0" y="771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726342" y="4757772"/>
            <a:ext cx="771456" cy="771456"/>
          </a:xfrm>
          <a:custGeom>
            <a:avLst/>
            <a:gdLst/>
            <a:ahLst/>
            <a:cxnLst/>
            <a:rect l="l" t="t" r="r" b="b"/>
            <a:pathLst>
              <a:path w="771456" h="771456">
                <a:moveTo>
                  <a:pt x="0" y="0"/>
                </a:moveTo>
                <a:lnTo>
                  <a:pt x="771456" y="0"/>
                </a:lnTo>
                <a:lnTo>
                  <a:pt x="771456" y="771456"/>
                </a:lnTo>
                <a:lnTo>
                  <a:pt x="0" y="771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2323135">
            <a:off x="10712244" y="-855345"/>
            <a:ext cx="7067553" cy="3219449"/>
          </a:xfrm>
          <a:custGeom>
            <a:avLst/>
            <a:gdLst/>
            <a:ahLst/>
            <a:cxnLst/>
            <a:rect l="l" t="t" r="r" b="b"/>
            <a:pathLst>
              <a:path w="7067553" h="3219449">
                <a:moveTo>
                  <a:pt x="0" y="0"/>
                </a:moveTo>
                <a:lnTo>
                  <a:pt x="7067553" y="0"/>
                </a:lnTo>
                <a:lnTo>
                  <a:pt x="7067553" y="3219449"/>
                </a:lnTo>
                <a:lnTo>
                  <a:pt x="0" y="3219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4305926">
            <a:off x="11919080" y="-1871412"/>
            <a:ext cx="7499710" cy="6712242"/>
          </a:xfrm>
          <a:custGeom>
            <a:avLst/>
            <a:gdLst/>
            <a:ahLst/>
            <a:cxnLst/>
            <a:rect l="l" t="t" r="r" b="b"/>
            <a:pathLst>
              <a:path w="7499710" h="6712242">
                <a:moveTo>
                  <a:pt x="0" y="0"/>
                </a:moveTo>
                <a:lnTo>
                  <a:pt x="7499710" y="0"/>
                </a:lnTo>
                <a:lnTo>
                  <a:pt x="7499710" y="6712242"/>
                </a:lnTo>
                <a:lnTo>
                  <a:pt x="0" y="6712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774563" y="1104037"/>
            <a:ext cx="11390250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850" spc="-233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Innovated HPT® technology</a:t>
            </a:r>
          </a:p>
          <a:p>
            <a:pPr algn="l">
              <a:lnSpc>
                <a:spcPts val="7020"/>
              </a:lnSpc>
            </a:pPr>
            <a:r>
              <a:rPr lang="en-US" sz="5850" spc="-233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 from Mastelli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3369" y="528637"/>
            <a:ext cx="1539235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0"/>
              </a:lnSpc>
            </a:pPr>
            <a:r>
              <a:rPr lang="en-US" sz="6450" spc="-257">
                <a:solidFill>
                  <a:srgbClr val="3D445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When to choose polynucleotides HPT®?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16194" y="5339715"/>
            <a:ext cx="3460200" cy="3131700"/>
            <a:chOff x="0" y="0"/>
            <a:chExt cx="4613600" cy="4175600"/>
          </a:xfrm>
        </p:grpSpPr>
        <p:sp>
          <p:nvSpPr>
            <p:cNvPr id="4" name="Freeform 4"/>
            <p:cNvSpPr/>
            <p:nvPr/>
          </p:nvSpPr>
          <p:spPr>
            <a:xfrm>
              <a:off x="12700" y="12700"/>
              <a:ext cx="4588129" cy="4150106"/>
            </a:xfrm>
            <a:custGeom>
              <a:avLst/>
              <a:gdLst/>
              <a:ahLst/>
              <a:cxnLst/>
              <a:rect l="l" t="t" r="r" b="b"/>
              <a:pathLst>
                <a:path w="4588129" h="4150106">
                  <a:moveTo>
                    <a:pt x="0" y="2075053"/>
                  </a:moveTo>
                  <a:lnTo>
                    <a:pt x="1038098" y="0"/>
                  </a:lnTo>
                  <a:lnTo>
                    <a:pt x="3550031" y="0"/>
                  </a:lnTo>
                  <a:lnTo>
                    <a:pt x="4588129" y="2075053"/>
                  </a:lnTo>
                  <a:lnTo>
                    <a:pt x="3550031" y="4150106"/>
                  </a:lnTo>
                  <a:lnTo>
                    <a:pt x="1038098" y="4150106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" y="0"/>
              <a:ext cx="4614291" cy="4175506"/>
            </a:xfrm>
            <a:custGeom>
              <a:avLst/>
              <a:gdLst/>
              <a:ahLst/>
              <a:cxnLst/>
              <a:rect l="l" t="t" r="r" b="b"/>
              <a:pathLst>
                <a:path w="4614291" h="4175506">
                  <a:moveTo>
                    <a:pt x="1778" y="2082165"/>
                  </a:moveTo>
                  <a:lnTo>
                    <a:pt x="1039876" y="6985"/>
                  </a:lnTo>
                  <a:cubicBezTo>
                    <a:pt x="1042035" y="2667"/>
                    <a:pt x="1046480" y="0"/>
                    <a:pt x="1051179" y="0"/>
                  </a:cubicBezTo>
                  <a:lnTo>
                    <a:pt x="3563112" y="0"/>
                  </a:lnTo>
                  <a:cubicBezTo>
                    <a:pt x="3567938" y="0"/>
                    <a:pt x="3572256" y="2667"/>
                    <a:pt x="3574415" y="6985"/>
                  </a:cubicBezTo>
                  <a:lnTo>
                    <a:pt x="4612513" y="2082038"/>
                  </a:lnTo>
                  <a:cubicBezTo>
                    <a:pt x="4614291" y="2085594"/>
                    <a:pt x="4614291" y="2089785"/>
                    <a:pt x="4612513" y="2093341"/>
                  </a:cubicBezTo>
                  <a:lnTo>
                    <a:pt x="3574542" y="4168521"/>
                  </a:lnTo>
                  <a:cubicBezTo>
                    <a:pt x="3572383" y="4172839"/>
                    <a:pt x="3567938" y="4175506"/>
                    <a:pt x="3563239" y="4175506"/>
                  </a:cubicBezTo>
                  <a:lnTo>
                    <a:pt x="1051179" y="4175506"/>
                  </a:lnTo>
                  <a:cubicBezTo>
                    <a:pt x="1046353" y="4175506"/>
                    <a:pt x="1042035" y="4172839"/>
                    <a:pt x="1039876" y="4168521"/>
                  </a:cubicBezTo>
                  <a:lnTo>
                    <a:pt x="1778" y="2093468"/>
                  </a:lnTo>
                  <a:cubicBezTo>
                    <a:pt x="0" y="2089912"/>
                    <a:pt x="0" y="2085721"/>
                    <a:pt x="1778" y="2082165"/>
                  </a:cubicBezTo>
                  <a:moveTo>
                    <a:pt x="24511" y="2093468"/>
                  </a:moveTo>
                  <a:lnTo>
                    <a:pt x="13081" y="2087753"/>
                  </a:lnTo>
                  <a:lnTo>
                    <a:pt x="24384" y="2082038"/>
                  </a:lnTo>
                  <a:lnTo>
                    <a:pt x="1062609" y="4157218"/>
                  </a:lnTo>
                  <a:lnTo>
                    <a:pt x="1051306" y="4162933"/>
                  </a:lnTo>
                  <a:lnTo>
                    <a:pt x="1051306" y="4150233"/>
                  </a:lnTo>
                  <a:lnTo>
                    <a:pt x="3563112" y="4150233"/>
                  </a:lnTo>
                  <a:lnTo>
                    <a:pt x="3563112" y="4162933"/>
                  </a:lnTo>
                  <a:lnTo>
                    <a:pt x="3551809" y="4157218"/>
                  </a:lnTo>
                  <a:lnTo>
                    <a:pt x="4589907" y="2082165"/>
                  </a:lnTo>
                  <a:lnTo>
                    <a:pt x="4601210" y="2087880"/>
                  </a:lnTo>
                  <a:lnTo>
                    <a:pt x="4589907" y="2093595"/>
                  </a:lnTo>
                  <a:lnTo>
                    <a:pt x="3551809" y="18415"/>
                  </a:lnTo>
                  <a:lnTo>
                    <a:pt x="3563112" y="12700"/>
                  </a:lnTo>
                  <a:lnTo>
                    <a:pt x="3563112" y="25400"/>
                  </a:lnTo>
                  <a:lnTo>
                    <a:pt x="1051179" y="25400"/>
                  </a:lnTo>
                  <a:lnTo>
                    <a:pt x="1051179" y="12700"/>
                  </a:lnTo>
                  <a:lnTo>
                    <a:pt x="1062482" y="18415"/>
                  </a:lnTo>
                  <a:lnTo>
                    <a:pt x="24384" y="2093468"/>
                  </a:lnTo>
                  <a:close/>
                </a:path>
              </a:pathLst>
            </a:custGeom>
            <a:solidFill>
              <a:srgbClr val="C6D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613600" cy="4175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0"/>
                </a:lnSpc>
              </a:pPr>
              <a:r>
                <a:rPr lang="en-US" sz="2550" spc="-10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Dehydrated and damaged</a:t>
              </a:r>
            </a:p>
            <a:p>
              <a:pPr algn="ctr">
                <a:lnSpc>
                  <a:spcPts val="3060"/>
                </a:lnSpc>
              </a:pPr>
              <a:r>
                <a:rPr lang="en-US" sz="2550" spc="-10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skin</a:t>
              </a:r>
            </a:p>
            <a:p>
              <a:pPr algn="ctr">
                <a:lnSpc>
                  <a:spcPts val="3060"/>
                </a:lnSpc>
              </a:pPr>
              <a:r>
                <a:rPr lang="en-US" sz="2550" spc="-10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any age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482465" y="5339715"/>
            <a:ext cx="3460200" cy="3131700"/>
            <a:chOff x="0" y="0"/>
            <a:chExt cx="4613600" cy="41756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4588129" cy="4150106"/>
            </a:xfrm>
            <a:custGeom>
              <a:avLst/>
              <a:gdLst/>
              <a:ahLst/>
              <a:cxnLst/>
              <a:rect l="l" t="t" r="r" b="b"/>
              <a:pathLst>
                <a:path w="4588129" h="4150106">
                  <a:moveTo>
                    <a:pt x="0" y="2075053"/>
                  </a:moveTo>
                  <a:lnTo>
                    <a:pt x="1038098" y="0"/>
                  </a:lnTo>
                  <a:lnTo>
                    <a:pt x="3550031" y="0"/>
                  </a:lnTo>
                  <a:lnTo>
                    <a:pt x="4588129" y="2075053"/>
                  </a:lnTo>
                  <a:lnTo>
                    <a:pt x="3550031" y="4150106"/>
                  </a:lnTo>
                  <a:lnTo>
                    <a:pt x="1038098" y="4150106"/>
                  </a:ln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-381" y="0"/>
              <a:ext cx="4614291" cy="4175506"/>
            </a:xfrm>
            <a:custGeom>
              <a:avLst/>
              <a:gdLst/>
              <a:ahLst/>
              <a:cxnLst/>
              <a:rect l="l" t="t" r="r" b="b"/>
              <a:pathLst>
                <a:path w="4614291" h="4175506">
                  <a:moveTo>
                    <a:pt x="1778" y="2082165"/>
                  </a:moveTo>
                  <a:lnTo>
                    <a:pt x="1039876" y="6985"/>
                  </a:lnTo>
                  <a:cubicBezTo>
                    <a:pt x="1042035" y="2667"/>
                    <a:pt x="1046480" y="0"/>
                    <a:pt x="1051179" y="0"/>
                  </a:cubicBezTo>
                  <a:lnTo>
                    <a:pt x="3563112" y="0"/>
                  </a:lnTo>
                  <a:cubicBezTo>
                    <a:pt x="3567938" y="0"/>
                    <a:pt x="3572256" y="2667"/>
                    <a:pt x="3574415" y="6985"/>
                  </a:cubicBezTo>
                  <a:lnTo>
                    <a:pt x="4612513" y="2082038"/>
                  </a:lnTo>
                  <a:cubicBezTo>
                    <a:pt x="4614291" y="2085594"/>
                    <a:pt x="4614291" y="2089785"/>
                    <a:pt x="4612513" y="2093341"/>
                  </a:cubicBezTo>
                  <a:lnTo>
                    <a:pt x="3574542" y="4168521"/>
                  </a:lnTo>
                  <a:cubicBezTo>
                    <a:pt x="3572383" y="4172839"/>
                    <a:pt x="3567938" y="4175506"/>
                    <a:pt x="3563239" y="4175506"/>
                  </a:cubicBezTo>
                  <a:lnTo>
                    <a:pt x="1051179" y="4175506"/>
                  </a:lnTo>
                  <a:cubicBezTo>
                    <a:pt x="1046353" y="4175506"/>
                    <a:pt x="1042035" y="4172839"/>
                    <a:pt x="1039876" y="4168521"/>
                  </a:cubicBezTo>
                  <a:lnTo>
                    <a:pt x="1778" y="2093468"/>
                  </a:lnTo>
                  <a:cubicBezTo>
                    <a:pt x="0" y="2089912"/>
                    <a:pt x="0" y="2085721"/>
                    <a:pt x="1778" y="2082165"/>
                  </a:cubicBezTo>
                  <a:moveTo>
                    <a:pt x="24511" y="2093468"/>
                  </a:moveTo>
                  <a:lnTo>
                    <a:pt x="13081" y="2087753"/>
                  </a:lnTo>
                  <a:lnTo>
                    <a:pt x="24384" y="2082038"/>
                  </a:lnTo>
                  <a:lnTo>
                    <a:pt x="1062609" y="4157218"/>
                  </a:lnTo>
                  <a:lnTo>
                    <a:pt x="1051306" y="4162933"/>
                  </a:lnTo>
                  <a:lnTo>
                    <a:pt x="1051306" y="4150233"/>
                  </a:lnTo>
                  <a:lnTo>
                    <a:pt x="3563112" y="4150233"/>
                  </a:lnTo>
                  <a:lnTo>
                    <a:pt x="3563112" y="4162933"/>
                  </a:lnTo>
                  <a:lnTo>
                    <a:pt x="3551809" y="4157218"/>
                  </a:lnTo>
                  <a:lnTo>
                    <a:pt x="4589907" y="2082165"/>
                  </a:lnTo>
                  <a:lnTo>
                    <a:pt x="4601210" y="2087880"/>
                  </a:lnTo>
                  <a:lnTo>
                    <a:pt x="4589907" y="2093595"/>
                  </a:lnTo>
                  <a:lnTo>
                    <a:pt x="3551809" y="18415"/>
                  </a:lnTo>
                  <a:lnTo>
                    <a:pt x="3563112" y="12700"/>
                  </a:lnTo>
                  <a:lnTo>
                    <a:pt x="3563112" y="25400"/>
                  </a:lnTo>
                  <a:lnTo>
                    <a:pt x="1051179" y="25400"/>
                  </a:lnTo>
                  <a:lnTo>
                    <a:pt x="1051179" y="12700"/>
                  </a:lnTo>
                  <a:lnTo>
                    <a:pt x="1062482" y="18415"/>
                  </a:lnTo>
                  <a:lnTo>
                    <a:pt x="24384" y="2093468"/>
                  </a:ln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4613600" cy="4175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0"/>
                </a:lnSpc>
              </a:pPr>
              <a:r>
                <a:rPr lang="en-US" sz="2550" spc="-101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Acne scars, atrophic scars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48748" y="5339700"/>
            <a:ext cx="3796800" cy="3131700"/>
            <a:chOff x="0" y="0"/>
            <a:chExt cx="5062400" cy="4175600"/>
          </a:xfrm>
        </p:grpSpPr>
        <p:sp>
          <p:nvSpPr>
            <p:cNvPr id="12" name="Freeform 12"/>
            <p:cNvSpPr/>
            <p:nvPr/>
          </p:nvSpPr>
          <p:spPr>
            <a:xfrm>
              <a:off x="12700" y="12700"/>
              <a:ext cx="5036947" cy="4150106"/>
            </a:xfrm>
            <a:custGeom>
              <a:avLst/>
              <a:gdLst/>
              <a:ahLst/>
              <a:cxnLst/>
              <a:rect l="l" t="t" r="r" b="b"/>
              <a:pathLst>
                <a:path w="5036947" h="4150106">
                  <a:moveTo>
                    <a:pt x="0" y="2075053"/>
                  </a:moveTo>
                  <a:lnTo>
                    <a:pt x="1038606" y="0"/>
                  </a:lnTo>
                  <a:lnTo>
                    <a:pt x="3998341" y="0"/>
                  </a:lnTo>
                  <a:lnTo>
                    <a:pt x="5036947" y="2075053"/>
                  </a:lnTo>
                  <a:lnTo>
                    <a:pt x="3998341" y="4150106"/>
                  </a:lnTo>
                  <a:lnTo>
                    <a:pt x="1038606" y="4150106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" y="0"/>
              <a:ext cx="5063109" cy="4175506"/>
            </a:xfrm>
            <a:custGeom>
              <a:avLst/>
              <a:gdLst/>
              <a:ahLst/>
              <a:cxnLst/>
              <a:rect l="l" t="t" r="r" b="b"/>
              <a:pathLst>
                <a:path w="5063109" h="4175506">
                  <a:moveTo>
                    <a:pt x="1778" y="2082165"/>
                  </a:moveTo>
                  <a:lnTo>
                    <a:pt x="1040384" y="6985"/>
                  </a:lnTo>
                  <a:cubicBezTo>
                    <a:pt x="1042543" y="2667"/>
                    <a:pt x="1046988" y="0"/>
                    <a:pt x="1051687" y="0"/>
                  </a:cubicBezTo>
                  <a:lnTo>
                    <a:pt x="4011422" y="0"/>
                  </a:lnTo>
                  <a:cubicBezTo>
                    <a:pt x="4016248" y="0"/>
                    <a:pt x="4020566" y="2667"/>
                    <a:pt x="4022725" y="6985"/>
                  </a:cubicBezTo>
                  <a:lnTo>
                    <a:pt x="5061331" y="2082038"/>
                  </a:lnTo>
                  <a:cubicBezTo>
                    <a:pt x="5063109" y="2085594"/>
                    <a:pt x="5063109" y="2089785"/>
                    <a:pt x="5061331" y="2093468"/>
                  </a:cubicBezTo>
                  <a:lnTo>
                    <a:pt x="4022725" y="4168521"/>
                  </a:lnTo>
                  <a:cubicBezTo>
                    <a:pt x="4020566" y="4172839"/>
                    <a:pt x="4016121" y="4175506"/>
                    <a:pt x="4011422" y="4175506"/>
                  </a:cubicBezTo>
                  <a:lnTo>
                    <a:pt x="1051687" y="4175506"/>
                  </a:lnTo>
                  <a:cubicBezTo>
                    <a:pt x="1046861" y="4175506"/>
                    <a:pt x="1042543" y="4172839"/>
                    <a:pt x="1040384" y="4168521"/>
                  </a:cubicBezTo>
                  <a:lnTo>
                    <a:pt x="1778" y="2093468"/>
                  </a:lnTo>
                  <a:cubicBezTo>
                    <a:pt x="0" y="2089912"/>
                    <a:pt x="0" y="2085721"/>
                    <a:pt x="1778" y="2082038"/>
                  </a:cubicBezTo>
                  <a:moveTo>
                    <a:pt x="24511" y="2093468"/>
                  </a:moveTo>
                  <a:lnTo>
                    <a:pt x="13081" y="2087753"/>
                  </a:lnTo>
                  <a:lnTo>
                    <a:pt x="24384" y="2082038"/>
                  </a:lnTo>
                  <a:lnTo>
                    <a:pt x="1063117" y="4157218"/>
                  </a:lnTo>
                  <a:lnTo>
                    <a:pt x="1051814" y="4162933"/>
                  </a:lnTo>
                  <a:lnTo>
                    <a:pt x="1051814" y="4150233"/>
                  </a:lnTo>
                  <a:lnTo>
                    <a:pt x="4011422" y="4150233"/>
                  </a:lnTo>
                  <a:lnTo>
                    <a:pt x="4011422" y="4162933"/>
                  </a:lnTo>
                  <a:lnTo>
                    <a:pt x="4000119" y="4157218"/>
                  </a:lnTo>
                  <a:lnTo>
                    <a:pt x="5038725" y="2082165"/>
                  </a:lnTo>
                  <a:lnTo>
                    <a:pt x="5050028" y="2087880"/>
                  </a:lnTo>
                  <a:lnTo>
                    <a:pt x="5038725" y="2093595"/>
                  </a:lnTo>
                  <a:lnTo>
                    <a:pt x="4000119" y="18415"/>
                  </a:lnTo>
                  <a:lnTo>
                    <a:pt x="4011422" y="12700"/>
                  </a:lnTo>
                  <a:lnTo>
                    <a:pt x="4011422" y="25400"/>
                  </a:lnTo>
                  <a:lnTo>
                    <a:pt x="1051687" y="25400"/>
                  </a:lnTo>
                  <a:lnTo>
                    <a:pt x="1051687" y="12700"/>
                  </a:lnTo>
                  <a:lnTo>
                    <a:pt x="1062990" y="18415"/>
                  </a:lnTo>
                  <a:lnTo>
                    <a:pt x="24384" y="2093468"/>
                  </a:lnTo>
                  <a:close/>
                </a:path>
              </a:pathLst>
            </a:custGeom>
            <a:solidFill>
              <a:srgbClr val="C6D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5062400" cy="4166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450" spc="-97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Androgenetic alopecia, hair loss and thinning hair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009988" y="5339700"/>
            <a:ext cx="3615450" cy="3131700"/>
            <a:chOff x="0" y="0"/>
            <a:chExt cx="4820600" cy="4175600"/>
          </a:xfrm>
        </p:grpSpPr>
        <p:sp>
          <p:nvSpPr>
            <p:cNvPr id="16" name="Freeform 16"/>
            <p:cNvSpPr/>
            <p:nvPr/>
          </p:nvSpPr>
          <p:spPr>
            <a:xfrm>
              <a:off x="12700" y="12700"/>
              <a:ext cx="4795139" cy="4150106"/>
            </a:xfrm>
            <a:custGeom>
              <a:avLst/>
              <a:gdLst/>
              <a:ahLst/>
              <a:cxnLst/>
              <a:rect l="l" t="t" r="r" b="b"/>
              <a:pathLst>
                <a:path w="4795139" h="4150106">
                  <a:moveTo>
                    <a:pt x="0" y="2075053"/>
                  </a:moveTo>
                  <a:lnTo>
                    <a:pt x="1038352" y="0"/>
                  </a:lnTo>
                  <a:lnTo>
                    <a:pt x="3756787" y="0"/>
                  </a:lnTo>
                  <a:lnTo>
                    <a:pt x="4795139" y="2075053"/>
                  </a:lnTo>
                  <a:lnTo>
                    <a:pt x="3756787" y="4150106"/>
                  </a:lnTo>
                  <a:lnTo>
                    <a:pt x="1038352" y="4150106"/>
                  </a:ln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-381" y="0"/>
              <a:ext cx="4821301" cy="4175506"/>
            </a:xfrm>
            <a:custGeom>
              <a:avLst/>
              <a:gdLst/>
              <a:ahLst/>
              <a:cxnLst/>
              <a:rect l="l" t="t" r="r" b="b"/>
              <a:pathLst>
                <a:path w="4821301" h="4175506">
                  <a:moveTo>
                    <a:pt x="1778" y="2082165"/>
                  </a:moveTo>
                  <a:lnTo>
                    <a:pt x="1040130" y="6985"/>
                  </a:lnTo>
                  <a:cubicBezTo>
                    <a:pt x="1042289" y="2667"/>
                    <a:pt x="1046734" y="0"/>
                    <a:pt x="1051433" y="0"/>
                  </a:cubicBezTo>
                  <a:lnTo>
                    <a:pt x="3769868" y="0"/>
                  </a:lnTo>
                  <a:cubicBezTo>
                    <a:pt x="3774694" y="0"/>
                    <a:pt x="3779012" y="2667"/>
                    <a:pt x="3781171" y="6985"/>
                  </a:cubicBezTo>
                  <a:lnTo>
                    <a:pt x="4819523" y="2082038"/>
                  </a:lnTo>
                  <a:cubicBezTo>
                    <a:pt x="4821301" y="2085594"/>
                    <a:pt x="4821301" y="2089785"/>
                    <a:pt x="4819523" y="2093468"/>
                  </a:cubicBezTo>
                  <a:lnTo>
                    <a:pt x="3781298" y="4168521"/>
                  </a:lnTo>
                  <a:cubicBezTo>
                    <a:pt x="3779139" y="4172839"/>
                    <a:pt x="3774694" y="4175506"/>
                    <a:pt x="3769995" y="4175506"/>
                  </a:cubicBezTo>
                  <a:lnTo>
                    <a:pt x="1051433" y="4175506"/>
                  </a:lnTo>
                  <a:cubicBezTo>
                    <a:pt x="1046607" y="4175506"/>
                    <a:pt x="1042289" y="4172839"/>
                    <a:pt x="1040130" y="4168521"/>
                  </a:cubicBezTo>
                  <a:lnTo>
                    <a:pt x="1778" y="2093468"/>
                  </a:lnTo>
                  <a:cubicBezTo>
                    <a:pt x="0" y="2089912"/>
                    <a:pt x="0" y="2085721"/>
                    <a:pt x="1778" y="2082038"/>
                  </a:cubicBezTo>
                  <a:moveTo>
                    <a:pt x="24511" y="2093468"/>
                  </a:moveTo>
                  <a:lnTo>
                    <a:pt x="13081" y="2087753"/>
                  </a:lnTo>
                  <a:lnTo>
                    <a:pt x="24384" y="2082038"/>
                  </a:lnTo>
                  <a:lnTo>
                    <a:pt x="1062863" y="4157218"/>
                  </a:lnTo>
                  <a:lnTo>
                    <a:pt x="1051560" y="4162933"/>
                  </a:lnTo>
                  <a:lnTo>
                    <a:pt x="1051560" y="4150233"/>
                  </a:lnTo>
                  <a:lnTo>
                    <a:pt x="3769868" y="4150233"/>
                  </a:lnTo>
                  <a:lnTo>
                    <a:pt x="3769868" y="4162933"/>
                  </a:lnTo>
                  <a:lnTo>
                    <a:pt x="3758565" y="4157218"/>
                  </a:lnTo>
                  <a:lnTo>
                    <a:pt x="4796917" y="2082165"/>
                  </a:lnTo>
                  <a:lnTo>
                    <a:pt x="4808220" y="2087880"/>
                  </a:lnTo>
                  <a:lnTo>
                    <a:pt x="4796917" y="2093595"/>
                  </a:lnTo>
                  <a:lnTo>
                    <a:pt x="3758565" y="18415"/>
                  </a:lnTo>
                  <a:lnTo>
                    <a:pt x="3769868" y="12700"/>
                  </a:lnTo>
                  <a:lnTo>
                    <a:pt x="3769868" y="25400"/>
                  </a:lnTo>
                  <a:lnTo>
                    <a:pt x="1051433" y="25400"/>
                  </a:lnTo>
                  <a:lnTo>
                    <a:pt x="1051433" y="12700"/>
                  </a:lnTo>
                  <a:lnTo>
                    <a:pt x="1062736" y="18415"/>
                  </a:lnTo>
                  <a:lnTo>
                    <a:pt x="24384" y="2093468"/>
                  </a:ln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4820600" cy="4175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0"/>
                </a:lnSpc>
              </a:pPr>
              <a:r>
                <a:rPr lang="en-US" sz="2350" spc="-93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Before and after surgery </a:t>
              </a:r>
            </a:p>
            <a:p>
              <a:pPr algn="ctr">
                <a:lnSpc>
                  <a:spcPts val="2820"/>
                </a:lnSpc>
              </a:pPr>
              <a:r>
                <a:rPr lang="en-US" sz="2350" spc="-93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(included hair transplant)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099310" y="2390775"/>
            <a:ext cx="584700" cy="2762250"/>
            <a:chOff x="0" y="0"/>
            <a:chExt cx="779600" cy="3683000"/>
          </a:xfrm>
        </p:grpSpPr>
        <p:sp>
          <p:nvSpPr>
            <p:cNvPr id="20" name="Freeform 20"/>
            <p:cNvSpPr/>
            <p:nvPr/>
          </p:nvSpPr>
          <p:spPr>
            <a:xfrm>
              <a:off x="12700" y="12700"/>
              <a:ext cx="754253" cy="3657600"/>
            </a:xfrm>
            <a:custGeom>
              <a:avLst/>
              <a:gdLst/>
              <a:ahLst/>
              <a:cxnLst/>
              <a:rect l="l" t="t" r="r" b="b"/>
              <a:pathLst>
                <a:path w="754253" h="3657600">
                  <a:moveTo>
                    <a:pt x="0" y="3270504"/>
                  </a:moveTo>
                  <a:lnTo>
                    <a:pt x="188595" y="3270504"/>
                  </a:lnTo>
                  <a:lnTo>
                    <a:pt x="188595" y="0"/>
                  </a:lnTo>
                  <a:lnTo>
                    <a:pt x="565658" y="0"/>
                  </a:lnTo>
                  <a:lnTo>
                    <a:pt x="565658" y="3270504"/>
                  </a:lnTo>
                  <a:lnTo>
                    <a:pt x="754253" y="3270504"/>
                  </a:lnTo>
                  <a:lnTo>
                    <a:pt x="377063" y="3657600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-1016" y="0"/>
              <a:ext cx="781558" cy="3683000"/>
            </a:xfrm>
            <a:custGeom>
              <a:avLst/>
              <a:gdLst/>
              <a:ahLst/>
              <a:cxnLst/>
              <a:rect l="l" t="t" r="r" b="b"/>
              <a:pathLst>
                <a:path w="781558" h="3683000">
                  <a:moveTo>
                    <a:pt x="13716" y="3270504"/>
                  </a:moveTo>
                  <a:lnTo>
                    <a:pt x="202311" y="3270504"/>
                  </a:lnTo>
                  <a:lnTo>
                    <a:pt x="202311" y="3283204"/>
                  </a:lnTo>
                  <a:lnTo>
                    <a:pt x="189611" y="3283204"/>
                  </a:lnTo>
                  <a:lnTo>
                    <a:pt x="189611" y="12700"/>
                  </a:lnTo>
                  <a:cubicBezTo>
                    <a:pt x="189611" y="5715"/>
                    <a:pt x="195326" y="0"/>
                    <a:pt x="202311" y="0"/>
                  </a:cubicBezTo>
                  <a:lnTo>
                    <a:pt x="579374" y="0"/>
                  </a:lnTo>
                  <a:cubicBezTo>
                    <a:pt x="586359" y="0"/>
                    <a:pt x="592074" y="5715"/>
                    <a:pt x="592074" y="12700"/>
                  </a:cubicBezTo>
                  <a:lnTo>
                    <a:pt x="592074" y="3283204"/>
                  </a:lnTo>
                  <a:lnTo>
                    <a:pt x="579374" y="3283204"/>
                  </a:lnTo>
                  <a:lnTo>
                    <a:pt x="579374" y="3270504"/>
                  </a:lnTo>
                  <a:lnTo>
                    <a:pt x="767969" y="3270504"/>
                  </a:lnTo>
                  <a:cubicBezTo>
                    <a:pt x="773049" y="3270504"/>
                    <a:pt x="777748" y="3273552"/>
                    <a:pt x="779653" y="3278251"/>
                  </a:cubicBezTo>
                  <a:cubicBezTo>
                    <a:pt x="781558" y="3282950"/>
                    <a:pt x="780669" y="3288411"/>
                    <a:pt x="776986" y="3292094"/>
                  </a:cubicBezTo>
                  <a:lnTo>
                    <a:pt x="399923" y="3679190"/>
                  </a:lnTo>
                  <a:cubicBezTo>
                    <a:pt x="397510" y="3681603"/>
                    <a:pt x="394208" y="3683000"/>
                    <a:pt x="390779" y="3683000"/>
                  </a:cubicBezTo>
                  <a:cubicBezTo>
                    <a:pt x="387350" y="3683000"/>
                    <a:pt x="384048" y="3681603"/>
                    <a:pt x="381635" y="3679190"/>
                  </a:cubicBezTo>
                  <a:lnTo>
                    <a:pt x="4572" y="3292094"/>
                  </a:lnTo>
                  <a:cubicBezTo>
                    <a:pt x="1016" y="3288411"/>
                    <a:pt x="0" y="3282950"/>
                    <a:pt x="1905" y="3278251"/>
                  </a:cubicBezTo>
                  <a:cubicBezTo>
                    <a:pt x="3810" y="3273552"/>
                    <a:pt x="8509" y="3270504"/>
                    <a:pt x="13589" y="3270504"/>
                  </a:cubicBezTo>
                  <a:moveTo>
                    <a:pt x="13589" y="3295904"/>
                  </a:moveTo>
                  <a:lnTo>
                    <a:pt x="13589" y="3283204"/>
                  </a:lnTo>
                  <a:lnTo>
                    <a:pt x="22733" y="3274314"/>
                  </a:lnTo>
                  <a:lnTo>
                    <a:pt x="399923" y="3661410"/>
                  </a:lnTo>
                  <a:lnTo>
                    <a:pt x="390779" y="3670300"/>
                  </a:lnTo>
                  <a:lnTo>
                    <a:pt x="381635" y="3661410"/>
                  </a:lnTo>
                  <a:lnTo>
                    <a:pt x="758698" y="3274314"/>
                  </a:lnTo>
                  <a:lnTo>
                    <a:pt x="767842" y="3283204"/>
                  </a:lnTo>
                  <a:lnTo>
                    <a:pt x="767842" y="3295904"/>
                  </a:lnTo>
                  <a:lnTo>
                    <a:pt x="579374" y="3295904"/>
                  </a:lnTo>
                  <a:cubicBezTo>
                    <a:pt x="572389" y="3295904"/>
                    <a:pt x="566674" y="3290189"/>
                    <a:pt x="566674" y="3283204"/>
                  </a:cubicBezTo>
                  <a:lnTo>
                    <a:pt x="566674" y="12700"/>
                  </a:lnTo>
                  <a:lnTo>
                    <a:pt x="579374" y="12700"/>
                  </a:lnTo>
                  <a:lnTo>
                    <a:pt x="579374" y="25400"/>
                  </a:lnTo>
                  <a:lnTo>
                    <a:pt x="202311" y="25400"/>
                  </a:lnTo>
                  <a:lnTo>
                    <a:pt x="202311" y="12700"/>
                  </a:lnTo>
                  <a:lnTo>
                    <a:pt x="215011" y="12700"/>
                  </a:lnTo>
                  <a:lnTo>
                    <a:pt x="215011" y="3283204"/>
                  </a:lnTo>
                  <a:cubicBezTo>
                    <a:pt x="215011" y="3290189"/>
                    <a:pt x="209296" y="3295904"/>
                    <a:pt x="202311" y="3295904"/>
                  </a:cubicBezTo>
                  <a:lnTo>
                    <a:pt x="13716" y="3295904"/>
                  </a:lnTo>
                  <a:close/>
                </a:path>
              </a:pathLst>
            </a:custGeom>
            <a:solidFill>
              <a:srgbClr val="42719B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076995" y="2390775"/>
            <a:ext cx="584700" cy="2762250"/>
            <a:chOff x="0" y="0"/>
            <a:chExt cx="779600" cy="3683000"/>
          </a:xfrm>
        </p:grpSpPr>
        <p:sp>
          <p:nvSpPr>
            <p:cNvPr id="23" name="Freeform 23"/>
            <p:cNvSpPr/>
            <p:nvPr/>
          </p:nvSpPr>
          <p:spPr>
            <a:xfrm>
              <a:off x="12700" y="12700"/>
              <a:ext cx="754253" cy="3657600"/>
            </a:xfrm>
            <a:custGeom>
              <a:avLst/>
              <a:gdLst/>
              <a:ahLst/>
              <a:cxnLst/>
              <a:rect l="l" t="t" r="r" b="b"/>
              <a:pathLst>
                <a:path w="754253" h="3657600">
                  <a:moveTo>
                    <a:pt x="0" y="3270504"/>
                  </a:moveTo>
                  <a:lnTo>
                    <a:pt x="188595" y="3270504"/>
                  </a:lnTo>
                  <a:lnTo>
                    <a:pt x="188595" y="0"/>
                  </a:lnTo>
                  <a:lnTo>
                    <a:pt x="565658" y="0"/>
                  </a:lnTo>
                  <a:lnTo>
                    <a:pt x="565658" y="3270504"/>
                  </a:lnTo>
                  <a:lnTo>
                    <a:pt x="754253" y="3270504"/>
                  </a:lnTo>
                  <a:lnTo>
                    <a:pt x="377063" y="3657600"/>
                  </a:ln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-1016" y="0"/>
              <a:ext cx="781558" cy="3683000"/>
            </a:xfrm>
            <a:custGeom>
              <a:avLst/>
              <a:gdLst/>
              <a:ahLst/>
              <a:cxnLst/>
              <a:rect l="l" t="t" r="r" b="b"/>
              <a:pathLst>
                <a:path w="781558" h="3683000">
                  <a:moveTo>
                    <a:pt x="13716" y="3270504"/>
                  </a:moveTo>
                  <a:lnTo>
                    <a:pt x="202311" y="3270504"/>
                  </a:lnTo>
                  <a:lnTo>
                    <a:pt x="202311" y="3283204"/>
                  </a:lnTo>
                  <a:lnTo>
                    <a:pt x="189611" y="3283204"/>
                  </a:lnTo>
                  <a:lnTo>
                    <a:pt x="189611" y="12700"/>
                  </a:lnTo>
                  <a:cubicBezTo>
                    <a:pt x="189611" y="5715"/>
                    <a:pt x="195326" y="0"/>
                    <a:pt x="202311" y="0"/>
                  </a:cubicBezTo>
                  <a:lnTo>
                    <a:pt x="579374" y="0"/>
                  </a:lnTo>
                  <a:cubicBezTo>
                    <a:pt x="586359" y="0"/>
                    <a:pt x="592074" y="5715"/>
                    <a:pt x="592074" y="12700"/>
                  </a:cubicBezTo>
                  <a:lnTo>
                    <a:pt x="592074" y="3283204"/>
                  </a:lnTo>
                  <a:lnTo>
                    <a:pt x="579374" y="3283204"/>
                  </a:lnTo>
                  <a:lnTo>
                    <a:pt x="579374" y="3270504"/>
                  </a:lnTo>
                  <a:lnTo>
                    <a:pt x="767969" y="3270504"/>
                  </a:lnTo>
                  <a:cubicBezTo>
                    <a:pt x="773049" y="3270504"/>
                    <a:pt x="777748" y="3273552"/>
                    <a:pt x="779653" y="3278251"/>
                  </a:cubicBezTo>
                  <a:cubicBezTo>
                    <a:pt x="781558" y="3282950"/>
                    <a:pt x="780669" y="3288411"/>
                    <a:pt x="776986" y="3292094"/>
                  </a:cubicBezTo>
                  <a:lnTo>
                    <a:pt x="399923" y="3679190"/>
                  </a:lnTo>
                  <a:cubicBezTo>
                    <a:pt x="397510" y="3681603"/>
                    <a:pt x="394208" y="3683000"/>
                    <a:pt x="390779" y="3683000"/>
                  </a:cubicBezTo>
                  <a:cubicBezTo>
                    <a:pt x="387350" y="3683000"/>
                    <a:pt x="384048" y="3681603"/>
                    <a:pt x="381635" y="3679190"/>
                  </a:cubicBezTo>
                  <a:lnTo>
                    <a:pt x="4572" y="3292094"/>
                  </a:lnTo>
                  <a:cubicBezTo>
                    <a:pt x="1016" y="3288411"/>
                    <a:pt x="0" y="3282950"/>
                    <a:pt x="1905" y="3278251"/>
                  </a:cubicBezTo>
                  <a:cubicBezTo>
                    <a:pt x="3810" y="3273552"/>
                    <a:pt x="8509" y="3270504"/>
                    <a:pt x="13589" y="3270504"/>
                  </a:cubicBezTo>
                  <a:moveTo>
                    <a:pt x="13589" y="3295904"/>
                  </a:moveTo>
                  <a:lnTo>
                    <a:pt x="13589" y="3283204"/>
                  </a:lnTo>
                  <a:lnTo>
                    <a:pt x="22733" y="3274314"/>
                  </a:lnTo>
                  <a:lnTo>
                    <a:pt x="399923" y="3661410"/>
                  </a:lnTo>
                  <a:lnTo>
                    <a:pt x="390779" y="3670300"/>
                  </a:lnTo>
                  <a:lnTo>
                    <a:pt x="381635" y="3661410"/>
                  </a:lnTo>
                  <a:lnTo>
                    <a:pt x="758698" y="3274314"/>
                  </a:lnTo>
                  <a:lnTo>
                    <a:pt x="767842" y="3283204"/>
                  </a:lnTo>
                  <a:lnTo>
                    <a:pt x="767842" y="3295904"/>
                  </a:lnTo>
                  <a:lnTo>
                    <a:pt x="579374" y="3295904"/>
                  </a:lnTo>
                  <a:cubicBezTo>
                    <a:pt x="572389" y="3295904"/>
                    <a:pt x="566674" y="3290189"/>
                    <a:pt x="566674" y="3283204"/>
                  </a:cubicBezTo>
                  <a:lnTo>
                    <a:pt x="566674" y="12700"/>
                  </a:lnTo>
                  <a:lnTo>
                    <a:pt x="579374" y="12700"/>
                  </a:lnTo>
                  <a:lnTo>
                    <a:pt x="579374" y="25400"/>
                  </a:lnTo>
                  <a:lnTo>
                    <a:pt x="202311" y="25400"/>
                  </a:lnTo>
                  <a:lnTo>
                    <a:pt x="202311" y="12700"/>
                  </a:lnTo>
                  <a:lnTo>
                    <a:pt x="215011" y="12700"/>
                  </a:lnTo>
                  <a:lnTo>
                    <a:pt x="215011" y="3283204"/>
                  </a:lnTo>
                  <a:cubicBezTo>
                    <a:pt x="215011" y="3290189"/>
                    <a:pt x="209296" y="3295904"/>
                    <a:pt x="202311" y="3295904"/>
                  </a:cubicBezTo>
                  <a:lnTo>
                    <a:pt x="13716" y="3295904"/>
                  </a:ln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03210" y="2404587"/>
            <a:ext cx="584700" cy="2762250"/>
            <a:chOff x="0" y="0"/>
            <a:chExt cx="779600" cy="3683000"/>
          </a:xfrm>
        </p:grpSpPr>
        <p:sp>
          <p:nvSpPr>
            <p:cNvPr id="26" name="Freeform 26"/>
            <p:cNvSpPr/>
            <p:nvPr/>
          </p:nvSpPr>
          <p:spPr>
            <a:xfrm>
              <a:off x="12700" y="12700"/>
              <a:ext cx="754253" cy="3657600"/>
            </a:xfrm>
            <a:custGeom>
              <a:avLst/>
              <a:gdLst/>
              <a:ahLst/>
              <a:cxnLst/>
              <a:rect l="l" t="t" r="r" b="b"/>
              <a:pathLst>
                <a:path w="754253" h="3657600">
                  <a:moveTo>
                    <a:pt x="0" y="3270504"/>
                  </a:moveTo>
                  <a:lnTo>
                    <a:pt x="188595" y="3270504"/>
                  </a:lnTo>
                  <a:lnTo>
                    <a:pt x="188595" y="0"/>
                  </a:lnTo>
                  <a:lnTo>
                    <a:pt x="565658" y="0"/>
                  </a:lnTo>
                  <a:lnTo>
                    <a:pt x="565658" y="3270504"/>
                  </a:lnTo>
                  <a:lnTo>
                    <a:pt x="754253" y="3270504"/>
                  </a:lnTo>
                  <a:lnTo>
                    <a:pt x="377063" y="3657600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-1016" y="0"/>
              <a:ext cx="781558" cy="3683000"/>
            </a:xfrm>
            <a:custGeom>
              <a:avLst/>
              <a:gdLst/>
              <a:ahLst/>
              <a:cxnLst/>
              <a:rect l="l" t="t" r="r" b="b"/>
              <a:pathLst>
                <a:path w="781558" h="3683000">
                  <a:moveTo>
                    <a:pt x="13716" y="3270504"/>
                  </a:moveTo>
                  <a:lnTo>
                    <a:pt x="202311" y="3270504"/>
                  </a:lnTo>
                  <a:lnTo>
                    <a:pt x="202311" y="3283204"/>
                  </a:lnTo>
                  <a:lnTo>
                    <a:pt x="189611" y="3283204"/>
                  </a:lnTo>
                  <a:lnTo>
                    <a:pt x="189611" y="12700"/>
                  </a:lnTo>
                  <a:cubicBezTo>
                    <a:pt x="189611" y="5715"/>
                    <a:pt x="195326" y="0"/>
                    <a:pt x="202311" y="0"/>
                  </a:cubicBezTo>
                  <a:lnTo>
                    <a:pt x="579374" y="0"/>
                  </a:lnTo>
                  <a:cubicBezTo>
                    <a:pt x="586359" y="0"/>
                    <a:pt x="592074" y="5715"/>
                    <a:pt x="592074" y="12700"/>
                  </a:cubicBezTo>
                  <a:lnTo>
                    <a:pt x="592074" y="3283204"/>
                  </a:lnTo>
                  <a:lnTo>
                    <a:pt x="579374" y="3283204"/>
                  </a:lnTo>
                  <a:lnTo>
                    <a:pt x="579374" y="3270504"/>
                  </a:lnTo>
                  <a:lnTo>
                    <a:pt x="767969" y="3270504"/>
                  </a:lnTo>
                  <a:cubicBezTo>
                    <a:pt x="773049" y="3270504"/>
                    <a:pt x="777748" y="3273552"/>
                    <a:pt x="779653" y="3278251"/>
                  </a:cubicBezTo>
                  <a:cubicBezTo>
                    <a:pt x="781558" y="3282950"/>
                    <a:pt x="780669" y="3288411"/>
                    <a:pt x="776986" y="3292094"/>
                  </a:cubicBezTo>
                  <a:lnTo>
                    <a:pt x="399923" y="3679190"/>
                  </a:lnTo>
                  <a:cubicBezTo>
                    <a:pt x="397510" y="3681603"/>
                    <a:pt x="394208" y="3683000"/>
                    <a:pt x="390779" y="3683000"/>
                  </a:cubicBezTo>
                  <a:cubicBezTo>
                    <a:pt x="387350" y="3683000"/>
                    <a:pt x="384048" y="3681603"/>
                    <a:pt x="381635" y="3679190"/>
                  </a:cubicBezTo>
                  <a:lnTo>
                    <a:pt x="4572" y="3292094"/>
                  </a:lnTo>
                  <a:cubicBezTo>
                    <a:pt x="1016" y="3288411"/>
                    <a:pt x="0" y="3282950"/>
                    <a:pt x="1905" y="3278251"/>
                  </a:cubicBezTo>
                  <a:cubicBezTo>
                    <a:pt x="3810" y="3273552"/>
                    <a:pt x="8509" y="3270504"/>
                    <a:pt x="13589" y="3270504"/>
                  </a:cubicBezTo>
                  <a:moveTo>
                    <a:pt x="13589" y="3295904"/>
                  </a:moveTo>
                  <a:lnTo>
                    <a:pt x="13589" y="3283204"/>
                  </a:lnTo>
                  <a:lnTo>
                    <a:pt x="22733" y="3274314"/>
                  </a:lnTo>
                  <a:lnTo>
                    <a:pt x="399923" y="3661410"/>
                  </a:lnTo>
                  <a:lnTo>
                    <a:pt x="390779" y="3670300"/>
                  </a:lnTo>
                  <a:lnTo>
                    <a:pt x="381635" y="3661410"/>
                  </a:lnTo>
                  <a:lnTo>
                    <a:pt x="758698" y="3274314"/>
                  </a:lnTo>
                  <a:lnTo>
                    <a:pt x="767842" y="3283204"/>
                  </a:lnTo>
                  <a:lnTo>
                    <a:pt x="767842" y="3295904"/>
                  </a:lnTo>
                  <a:lnTo>
                    <a:pt x="579374" y="3295904"/>
                  </a:lnTo>
                  <a:cubicBezTo>
                    <a:pt x="572389" y="3295904"/>
                    <a:pt x="566674" y="3290189"/>
                    <a:pt x="566674" y="3283204"/>
                  </a:cubicBezTo>
                  <a:lnTo>
                    <a:pt x="566674" y="12700"/>
                  </a:lnTo>
                  <a:lnTo>
                    <a:pt x="579374" y="12700"/>
                  </a:lnTo>
                  <a:lnTo>
                    <a:pt x="579374" y="25400"/>
                  </a:lnTo>
                  <a:lnTo>
                    <a:pt x="202311" y="25400"/>
                  </a:lnTo>
                  <a:lnTo>
                    <a:pt x="202311" y="12700"/>
                  </a:lnTo>
                  <a:lnTo>
                    <a:pt x="215011" y="12700"/>
                  </a:lnTo>
                  <a:lnTo>
                    <a:pt x="215011" y="3283204"/>
                  </a:lnTo>
                  <a:cubicBezTo>
                    <a:pt x="215011" y="3290189"/>
                    <a:pt x="209296" y="3295904"/>
                    <a:pt x="202311" y="3295904"/>
                  </a:cubicBezTo>
                  <a:lnTo>
                    <a:pt x="13716" y="3295904"/>
                  </a:lnTo>
                  <a:close/>
                </a:path>
              </a:pathLst>
            </a:custGeom>
            <a:solidFill>
              <a:srgbClr val="42719B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447703" y="2404587"/>
            <a:ext cx="584700" cy="2762250"/>
            <a:chOff x="0" y="0"/>
            <a:chExt cx="779600" cy="3683000"/>
          </a:xfrm>
        </p:grpSpPr>
        <p:sp>
          <p:nvSpPr>
            <p:cNvPr id="29" name="Freeform 29"/>
            <p:cNvSpPr/>
            <p:nvPr/>
          </p:nvSpPr>
          <p:spPr>
            <a:xfrm>
              <a:off x="12700" y="12700"/>
              <a:ext cx="754253" cy="3657600"/>
            </a:xfrm>
            <a:custGeom>
              <a:avLst/>
              <a:gdLst/>
              <a:ahLst/>
              <a:cxnLst/>
              <a:rect l="l" t="t" r="r" b="b"/>
              <a:pathLst>
                <a:path w="754253" h="3657600">
                  <a:moveTo>
                    <a:pt x="0" y="3270504"/>
                  </a:moveTo>
                  <a:lnTo>
                    <a:pt x="188595" y="3270504"/>
                  </a:lnTo>
                  <a:lnTo>
                    <a:pt x="188595" y="0"/>
                  </a:lnTo>
                  <a:lnTo>
                    <a:pt x="565658" y="0"/>
                  </a:lnTo>
                  <a:lnTo>
                    <a:pt x="565658" y="3270504"/>
                  </a:lnTo>
                  <a:lnTo>
                    <a:pt x="754253" y="3270504"/>
                  </a:lnTo>
                  <a:lnTo>
                    <a:pt x="377063" y="3657600"/>
                  </a:ln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-1016" y="0"/>
              <a:ext cx="781558" cy="3683000"/>
            </a:xfrm>
            <a:custGeom>
              <a:avLst/>
              <a:gdLst/>
              <a:ahLst/>
              <a:cxnLst/>
              <a:rect l="l" t="t" r="r" b="b"/>
              <a:pathLst>
                <a:path w="781558" h="3683000">
                  <a:moveTo>
                    <a:pt x="13716" y="3270504"/>
                  </a:moveTo>
                  <a:lnTo>
                    <a:pt x="202311" y="3270504"/>
                  </a:lnTo>
                  <a:lnTo>
                    <a:pt x="202311" y="3283204"/>
                  </a:lnTo>
                  <a:lnTo>
                    <a:pt x="189611" y="3283204"/>
                  </a:lnTo>
                  <a:lnTo>
                    <a:pt x="189611" y="12700"/>
                  </a:lnTo>
                  <a:cubicBezTo>
                    <a:pt x="189611" y="5715"/>
                    <a:pt x="195326" y="0"/>
                    <a:pt x="202311" y="0"/>
                  </a:cubicBezTo>
                  <a:lnTo>
                    <a:pt x="579374" y="0"/>
                  </a:lnTo>
                  <a:cubicBezTo>
                    <a:pt x="586359" y="0"/>
                    <a:pt x="592074" y="5715"/>
                    <a:pt x="592074" y="12700"/>
                  </a:cubicBezTo>
                  <a:lnTo>
                    <a:pt x="592074" y="3283204"/>
                  </a:lnTo>
                  <a:lnTo>
                    <a:pt x="579374" y="3283204"/>
                  </a:lnTo>
                  <a:lnTo>
                    <a:pt x="579374" y="3270504"/>
                  </a:lnTo>
                  <a:lnTo>
                    <a:pt x="767969" y="3270504"/>
                  </a:lnTo>
                  <a:cubicBezTo>
                    <a:pt x="773049" y="3270504"/>
                    <a:pt x="777748" y="3273552"/>
                    <a:pt x="779653" y="3278251"/>
                  </a:cubicBezTo>
                  <a:cubicBezTo>
                    <a:pt x="781558" y="3282950"/>
                    <a:pt x="780669" y="3288411"/>
                    <a:pt x="776986" y="3292094"/>
                  </a:cubicBezTo>
                  <a:lnTo>
                    <a:pt x="399923" y="3679190"/>
                  </a:lnTo>
                  <a:cubicBezTo>
                    <a:pt x="397510" y="3681603"/>
                    <a:pt x="394208" y="3683000"/>
                    <a:pt x="390779" y="3683000"/>
                  </a:cubicBezTo>
                  <a:cubicBezTo>
                    <a:pt x="387350" y="3683000"/>
                    <a:pt x="384048" y="3681603"/>
                    <a:pt x="381635" y="3679190"/>
                  </a:cubicBezTo>
                  <a:lnTo>
                    <a:pt x="4572" y="3292094"/>
                  </a:lnTo>
                  <a:cubicBezTo>
                    <a:pt x="1016" y="3288411"/>
                    <a:pt x="0" y="3282950"/>
                    <a:pt x="1905" y="3278251"/>
                  </a:cubicBezTo>
                  <a:cubicBezTo>
                    <a:pt x="3810" y="3273552"/>
                    <a:pt x="8509" y="3270504"/>
                    <a:pt x="13589" y="3270504"/>
                  </a:cubicBezTo>
                  <a:moveTo>
                    <a:pt x="13589" y="3295904"/>
                  </a:moveTo>
                  <a:lnTo>
                    <a:pt x="13589" y="3283204"/>
                  </a:lnTo>
                  <a:lnTo>
                    <a:pt x="22733" y="3274314"/>
                  </a:lnTo>
                  <a:lnTo>
                    <a:pt x="399923" y="3661410"/>
                  </a:lnTo>
                  <a:lnTo>
                    <a:pt x="390779" y="3670300"/>
                  </a:lnTo>
                  <a:lnTo>
                    <a:pt x="381635" y="3661410"/>
                  </a:lnTo>
                  <a:lnTo>
                    <a:pt x="758698" y="3274314"/>
                  </a:lnTo>
                  <a:lnTo>
                    <a:pt x="767842" y="3283204"/>
                  </a:lnTo>
                  <a:lnTo>
                    <a:pt x="767842" y="3295904"/>
                  </a:lnTo>
                  <a:lnTo>
                    <a:pt x="579374" y="3295904"/>
                  </a:lnTo>
                  <a:cubicBezTo>
                    <a:pt x="572389" y="3295904"/>
                    <a:pt x="566674" y="3290189"/>
                    <a:pt x="566674" y="3283204"/>
                  </a:cubicBezTo>
                  <a:lnTo>
                    <a:pt x="566674" y="12700"/>
                  </a:lnTo>
                  <a:lnTo>
                    <a:pt x="579374" y="12700"/>
                  </a:lnTo>
                  <a:lnTo>
                    <a:pt x="579374" y="25400"/>
                  </a:lnTo>
                  <a:lnTo>
                    <a:pt x="202311" y="25400"/>
                  </a:lnTo>
                  <a:lnTo>
                    <a:pt x="202311" y="12700"/>
                  </a:lnTo>
                  <a:lnTo>
                    <a:pt x="215011" y="12700"/>
                  </a:lnTo>
                  <a:lnTo>
                    <a:pt x="215011" y="3283204"/>
                  </a:lnTo>
                  <a:cubicBezTo>
                    <a:pt x="215011" y="3290189"/>
                    <a:pt x="209296" y="3295904"/>
                    <a:pt x="202311" y="3295904"/>
                  </a:cubicBezTo>
                  <a:lnTo>
                    <a:pt x="13716" y="3295904"/>
                  </a:ln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11588" y="3321600"/>
            <a:ext cx="11912250" cy="379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6"/>
              </a:lnSpc>
            </a:pPr>
            <a:endParaRPr/>
          </a:p>
          <a:p>
            <a:pPr algn="l">
              <a:lnSpc>
                <a:spcPts val="2016"/>
              </a:lnSpc>
            </a:pPr>
            <a:endParaRPr/>
          </a:p>
          <a:p>
            <a:pPr algn="l">
              <a:lnSpc>
                <a:spcPts val="6480"/>
              </a:lnSpc>
            </a:pPr>
            <a:r>
              <a:rPr lang="en-US" sz="6750" spc="-269">
                <a:solidFill>
                  <a:srgbClr val="E9EDE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Results: Preclinical Examinations</a:t>
            </a:r>
          </a:p>
          <a:p>
            <a:pPr algn="l">
              <a:lnSpc>
                <a:spcPts val="4484"/>
              </a:lnSpc>
            </a:pPr>
            <a:r>
              <a:rPr lang="en-US" sz="4671" spc="-186">
                <a:solidFill>
                  <a:srgbClr val="E9EDE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Crimean State Medical University S.I. Georgievski - 2017</a:t>
            </a:r>
          </a:p>
        </p:txBody>
      </p:sp>
      <p:sp>
        <p:nvSpPr>
          <p:cNvPr id="4" name="Freeform 4"/>
          <p:cNvSpPr/>
          <p:nvPr/>
        </p:nvSpPr>
        <p:spPr>
          <a:xfrm>
            <a:off x="15223838" y="9623694"/>
            <a:ext cx="3064161" cy="614388"/>
          </a:xfrm>
          <a:custGeom>
            <a:avLst/>
            <a:gdLst/>
            <a:ahLst/>
            <a:cxnLst/>
            <a:rect l="l" t="t" r="r" b="b"/>
            <a:pathLst>
              <a:path w="3064161" h="614388">
                <a:moveTo>
                  <a:pt x="0" y="0"/>
                </a:moveTo>
                <a:lnTo>
                  <a:pt x="3064160" y="0"/>
                </a:lnTo>
                <a:lnTo>
                  <a:pt x="3064160" y="614388"/>
                </a:lnTo>
                <a:lnTo>
                  <a:pt x="0" y="614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223838" y="9623694"/>
            <a:ext cx="3064161" cy="614388"/>
          </a:xfrm>
          <a:custGeom>
            <a:avLst/>
            <a:gdLst/>
            <a:ahLst/>
            <a:cxnLst/>
            <a:rect l="l" t="t" r="r" b="b"/>
            <a:pathLst>
              <a:path w="3064161" h="614388">
                <a:moveTo>
                  <a:pt x="0" y="0"/>
                </a:moveTo>
                <a:lnTo>
                  <a:pt x="3064160" y="0"/>
                </a:lnTo>
                <a:lnTo>
                  <a:pt x="3064160" y="614388"/>
                </a:lnTo>
                <a:lnTo>
                  <a:pt x="0" y="614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228600" y="-434081"/>
            <a:ext cx="19078687" cy="10723086"/>
          </a:xfrm>
          <a:custGeom>
            <a:avLst/>
            <a:gdLst/>
            <a:ahLst/>
            <a:cxnLst/>
            <a:rect l="l" t="t" r="r" b="b"/>
            <a:pathLst>
              <a:path w="18288000" h="10278684">
                <a:moveTo>
                  <a:pt x="0" y="0"/>
                </a:moveTo>
                <a:lnTo>
                  <a:pt x="18287999" y="0"/>
                </a:lnTo>
                <a:lnTo>
                  <a:pt x="18287999" y="10278684"/>
                </a:lnTo>
                <a:lnTo>
                  <a:pt x="0" y="10278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11" b="-571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067800" y="3086100"/>
            <a:ext cx="8592700" cy="280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4"/>
              </a:lnSpc>
            </a:pPr>
            <a:r>
              <a:rPr lang="en-US" sz="8053">
                <a:solidFill>
                  <a:srgbClr val="F8F9FA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Mastelli laboratory</a:t>
            </a:r>
            <a:r>
              <a:rPr lang="en-US" sz="8053">
                <a:solidFill>
                  <a:srgbClr val="000000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 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5114" y="2723930"/>
            <a:ext cx="6989195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spc="26">
                <a:solidFill>
                  <a:srgbClr val="1E24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Pioneer and originator</a:t>
            </a:r>
          </a:p>
          <a:p>
            <a:pPr algn="ctr">
              <a:lnSpc>
                <a:spcPts val="3360"/>
              </a:lnSpc>
            </a:pPr>
            <a:r>
              <a:rPr lang="en-US" sz="2800" spc="26">
                <a:solidFill>
                  <a:srgbClr val="1E2445"/>
                </a:solidFill>
                <a:latin typeface="Open Sans 2"/>
                <a:ea typeface="Open Sans 2"/>
                <a:cs typeface="Open Sans 2"/>
                <a:sym typeface="Open Sans 2"/>
              </a:rPr>
              <a:t>in the use of </a:t>
            </a:r>
            <a:r>
              <a:rPr lang="en-US" sz="2800" spc="26">
                <a:solidFill>
                  <a:srgbClr val="1E24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PDRN</a:t>
            </a:r>
            <a:r>
              <a:rPr lang="en-US" sz="2800" spc="26">
                <a:solidFill>
                  <a:srgbClr val="1E2445"/>
                </a:solidFill>
                <a:latin typeface="Open Sans 2"/>
                <a:ea typeface="Open Sans 2"/>
                <a:cs typeface="Open Sans 2"/>
                <a:sym typeface="Open Sans 2"/>
              </a:rPr>
              <a:t> and </a:t>
            </a:r>
            <a:r>
              <a:rPr lang="en-US" sz="2800" spc="26">
                <a:solidFill>
                  <a:srgbClr val="1E24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polynucleotides</a:t>
            </a:r>
          </a:p>
          <a:p>
            <a:pPr algn="ctr">
              <a:lnSpc>
                <a:spcPts val="3360"/>
              </a:lnSpc>
            </a:pPr>
            <a:r>
              <a:rPr lang="en-US" sz="2800" spc="26">
                <a:solidFill>
                  <a:srgbClr val="1E2445"/>
                </a:solidFill>
                <a:latin typeface="Open Sans 2"/>
                <a:ea typeface="Open Sans 2"/>
                <a:cs typeface="Open Sans 2"/>
                <a:sym typeface="Open Sans 2"/>
              </a:rPr>
              <a:t>for regenerative treatments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162459" y="2377058"/>
            <a:ext cx="6010528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spc="26">
                <a:solidFill>
                  <a:srgbClr val="1E24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Established in 1952</a:t>
            </a:r>
          </a:p>
          <a:p>
            <a:pPr algn="ctr">
              <a:lnSpc>
                <a:spcPts val="3360"/>
              </a:lnSpc>
            </a:pPr>
            <a:r>
              <a:rPr lang="en-US" sz="2800" spc="26">
                <a:solidFill>
                  <a:srgbClr val="1E2445"/>
                </a:solidFill>
                <a:latin typeface="Open Sans 1"/>
                <a:ea typeface="Open Sans 1"/>
                <a:cs typeface="Open Sans 1"/>
                <a:sym typeface="Open Sans 1"/>
              </a:rPr>
              <a:t>as a </a:t>
            </a:r>
            <a:r>
              <a:rPr lang="en-US" sz="2800" spc="26">
                <a:solidFill>
                  <a:srgbClr val="1E24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pharmaceutical company</a:t>
            </a:r>
          </a:p>
          <a:p>
            <a:pPr algn="ctr">
              <a:lnSpc>
                <a:spcPts val="3360"/>
              </a:lnSpc>
            </a:pPr>
            <a:r>
              <a:rPr lang="en-US" sz="2800" spc="26">
                <a:solidFill>
                  <a:srgbClr val="1E2445"/>
                </a:solidFill>
                <a:latin typeface="Open Sans 1"/>
                <a:ea typeface="Open Sans 1"/>
                <a:cs typeface="Open Sans 1"/>
                <a:sym typeface="Open Sans 1"/>
              </a:rPr>
              <a:t>in </a:t>
            </a:r>
            <a:r>
              <a:rPr lang="en-US" sz="2800" spc="26" err="1">
                <a:solidFill>
                  <a:srgbClr val="1E2445"/>
                </a:solidFill>
                <a:latin typeface="Open Sans 1"/>
                <a:ea typeface="Open Sans 1"/>
                <a:cs typeface="Open Sans 1"/>
                <a:sym typeface="Open Sans 1"/>
              </a:rPr>
              <a:t>Sanremo</a:t>
            </a:r>
            <a:r>
              <a:rPr lang="en-US" sz="2800" spc="26">
                <a:solidFill>
                  <a:srgbClr val="1E2445"/>
                </a:solidFill>
                <a:latin typeface="Open Sans 1"/>
                <a:ea typeface="Open Sans 1"/>
                <a:cs typeface="Open Sans 1"/>
                <a:sym typeface="Open Sans 1"/>
              </a:rPr>
              <a:t>, Italy.</a:t>
            </a:r>
          </a:p>
          <a:p>
            <a:pPr algn="ctr">
              <a:lnSpc>
                <a:spcPts val="3360"/>
              </a:lnSpc>
            </a:pPr>
            <a:r>
              <a:rPr lang="en-US" sz="2800" spc="26">
                <a:solidFill>
                  <a:srgbClr val="1E2445"/>
                </a:solidFill>
                <a:latin typeface="Open Sans 1"/>
                <a:ea typeface="Open Sans 1"/>
                <a:cs typeface="Open Sans 1"/>
                <a:sym typeface="Open Sans 1"/>
              </a:rPr>
              <a:t>In </a:t>
            </a:r>
            <a:r>
              <a:rPr lang="en-US" sz="2800" spc="26">
                <a:solidFill>
                  <a:srgbClr val="1E24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2005</a:t>
            </a:r>
            <a:r>
              <a:rPr lang="en-US" sz="2800" spc="26">
                <a:solidFill>
                  <a:srgbClr val="1E2445"/>
                </a:solidFill>
                <a:latin typeface="Open Sans 1"/>
                <a:ea typeface="Open Sans 1"/>
                <a:cs typeface="Open Sans 1"/>
                <a:sym typeface="Open Sans 1"/>
              </a:rPr>
              <a:t>, it launched into the</a:t>
            </a:r>
            <a:r>
              <a:rPr lang="en-US" sz="2800" spc="26">
                <a:solidFill>
                  <a:srgbClr val="1E24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aesthetic market</a:t>
            </a:r>
          </a:p>
        </p:txBody>
      </p:sp>
      <p:sp>
        <p:nvSpPr>
          <p:cNvPr id="4" name="Freeform 4"/>
          <p:cNvSpPr/>
          <p:nvPr/>
        </p:nvSpPr>
        <p:spPr>
          <a:xfrm>
            <a:off x="6916291" y="4818703"/>
            <a:ext cx="4246168" cy="1246462"/>
          </a:xfrm>
          <a:custGeom>
            <a:avLst/>
            <a:gdLst/>
            <a:ahLst/>
            <a:cxnLst/>
            <a:rect l="l" t="t" r="r" b="b"/>
            <a:pathLst>
              <a:path w="5301091" h="1792518">
                <a:moveTo>
                  <a:pt x="0" y="0"/>
                </a:moveTo>
                <a:lnTo>
                  <a:pt x="5301092" y="0"/>
                </a:lnTo>
                <a:lnTo>
                  <a:pt x="5301092" y="1792518"/>
                </a:lnTo>
                <a:lnTo>
                  <a:pt x="0" y="1792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500303" y="813616"/>
            <a:ext cx="1248801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63"/>
              </a:lnSpc>
            </a:pPr>
            <a:r>
              <a:rPr lang="en-US" sz="5799" spc="54" err="1">
                <a:solidFill>
                  <a:srgbClr val="1E24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Mastelli</a:t>
            </a:r>
            <a:r>
              <a:rPr lang="en-US" sz="5799" spc="54">
                <a:solidFill>
                  <a:srgbClr val="1E24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| </a:t>
            </a:r>
            <a:r>
              <a:rPr lang="en-US" sz="5799" spc="54">
                <a:solidFill>
                  <a:srgbClr val="1E2445"/>
                </a:solidFill>
                <a:latin typeface="Open Sans 1"/>
                <a:ea typeface="Open Sans 1"/>
                <a:cs typeface="Open Sans 1"/>
                <a:sym typeface="Open Sans 1"/>
              </a:rPr>
              <a:t>Heritage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16605" y="6851889"/>
            <a:ext cx="544634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800" spc="26">
                <a:solidFill>
                  <a:srgbClr val="1E24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Over 70 years of activity </a:t>
            </a:r>
          </a:p>
          <a:p>
            <a:pPr algn="ctr">
              <a:lnSpc>
                <a:spcPts val="3024"/>
              </a:lnSpc>
            </a:pPr>
            <a:r>
              <a:rPr lang="en-US" sz="2800" spc="26">
                <a:solidFill>
                  <a:srgbClr val="1E2445"/>
                </a:solidFill>
                <a:latin typeface="Open Sans 1"/>
                <a:ea typeface="Open Sans 1"/>
                <a:cs typeface="Open Sans 1"/>
                <a:sym typeface="Open Sans 1"/>
              </a:rPr>
              <a:t>always carried out by combining tradition, research and innovation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58400" y="6749298"/>
            <a:ext cx="7391400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spc="26">
                <a:solidFill>
                  <a:srgbClr val="1E24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Mastelli-owned original extraction technology </a:t>
            </a:r>
            <a:r>
              <a:rPr lang="en-US" sz="2800" spc="26">
                <a:solidFill>
                  <a:srgbClr val="1E2445"/>
                </a:solidFill>
                <a:latin typeface="Open Sans 1"/>
                <a:ea typeface="Open Sans 1"/>
                <a:cs typeface="Open Sans 1"/>
                <a:sym typeface="Open Sans 1"/>
              </a:rPr>
              <a:t>from raw material</a:t>
            </a:r>
          </a:p>
          <a:p>
            <a:pPr algn="ctr">
              <a:lnSpc>
                <a:spcPts val="3360"/>
              </a:lnSpc>
            </a:pPr>
            <a:r>
              <a:rPr lang="en-US" sz="2800" spc="26">
                <a:solidFill>
                  <a:srgbClr val="1E2445"/>
                </a:solidFill>
                <a:latin typeface="Open Sans 1"/>
                <a:ea typeface="Open Sans 1"/>
                <a:cs typeface="Open Sans 1"/>
                <a:sym typeface="Open Sans 1"/>
              </a:rPr>
              <a:t>that uses innovative </a:t>
            </a:r>
            <a:r>
              <a:rPr lang="en-US" sz="2800" spc="26">
                <a:solidFill>
                  <a:srgbClr val="1E24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HPT</a:t>
            </a:r>
            <a:r>
              <a:rPr lang="en-US" sz="2800" spc="26">
                <a:solidFill>
                  <a:srgbClr val="1E2445"/>
                </a:solidFill>
                <a:latin typeface="Open Sans 1"/>
                <a:ea typeface="Open Sans 1"/>
                <a:cs typeface="Open Sans 1"/>
                <a:sym typeface="Open Sans 1"/>
              </a:rPr>
              <a:t> to ensure a high level of quality, safety and purity¹</a:t>
            </a:r>
          </a:p>
        </p:txBody>
      </p:sp>
      <p:sp>
        <p:nvSpPr>
          <p:cNvPr id="8" name="Freeform 8"/>
          <p:cNvSpPr/>
          <p:nvPr/>
        </p:nvSpPr>
        <p:spPr>
          <a:xfrm>
            <a:off x="15096785" y="299212"/>
            <a:ext cx="2115143" cy="1076684"/>
          </a:xfrm>
          <a:custGeom>
            <a:avLst/>
            <a:gdLst/>
            <a:ahLst/>
            <a:cxnLst/>
            <a:rect l="l" t="t" r="r" b="b"/>
            <a:pathLst>
              <a:path w="2640632" h="1548363">
                <a:moveTo>
                  <a:pt x="0" y="0"/>
                </a:moveTo>
                <a:lnTo>
                  <a:pt x="2640631" y="0"/>
                </a:lnTo>
                <a:lnTo>
                  <a:pt x="2640631" y="1548364"/>
                </a:lnTo>
                <a:lnTo>
                  <a:pt x="0" y="1548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4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246584" y="2131401"/>
            <a:ext cx="12181018" cy="6849759"/>
          </a:xfrm>
          <a:custGeom>
            <a:avLst/>
            <a:gdLst/>
            <a:ahLst/>
            <a:cxnLst/>
            <a:rect l="l" t="t" r="r" b="b"/>
            <a:pathLst>
              <a:path w="13054420" h="7340900">
                <a:moveTo>
                  <a:pt x="0" y="0"/>
                </a:moveTo>
                <a:lnTo>
                  <a:pt x="13054419" y="0"/>
                </a:lnTo>
                <a:lnTo>
                  <a:pt x="13054419" y="7340900"/>
                </a:lnTo>
                <a:lnTo>
                  <a:pt x="0" y="734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2"/>
          <p:cNvSpPr/>
          <p:nvPr/>
        </p:nvSpPr>
        <p:spPr>
          <a:xfrm>
            <a:off x="1916984" y="878608"/>
            <a:ext cx="13510618" cy="1242767"/>
          </a:xfrm>
          <a:custGeom>
            <a:avLst/>
            <a:gdLst/>
            <a:ahLst/>
            <a:cxnLst/>
            <a:rect l="l" t="t" r="r" b="b"/>
            <a:pathLst>
              <a:path w="13510618" h="1242767">
                <a:moveTo>
                  <a:pt x="0" y="0"/>
                </a:moveTo>
                <a:lnTo>
                  <a:pt x="13510617" y="0"/>
                </a:lnTo>
                <a:lnTo>
                  <a:pt x="13510617" y="1242767"/>
                </a:lnTo>
                <a:lnTo>
                  <a:pt x="0" y="12427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05" b="-1805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90800" y="647700"/>
            <a:ext cx="14402240" cy="8142805"/>
          </a:xfrm>
          <a:custGeom>
            <a:avLst/>
            <a:gdLst/>
            <a:ahLst/>
            <a:cxnLst/>
            <a:rect l="l" t="t" r="r" b="b"/>
            <a:pathLst>
              <a:path w="12877842" h="7280934">
                <a:moveTo>
                  <a:pt x="0" y="0"/>
                </a:moveTo>
                <a:lnTo>
                  <a:pt x="12877842" y="0"/>
                </a:lnTo>
                <a:lnTo>
                  <a:pt x="12877842" y="7280934"/>
                </a:lnTo>
                <a:lnTo>
                  <a:pt x="0" y="7280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173890" y="1043957"/>
            <a:ext cx="15590550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6"/>
              </a:lnSpc>
            </a:pPr>
            <a:r>
              <a:rPr lang="en-US" sz="5700" spc="53">
                <a:solidFill>
                  <a:srgbClr val="1E2445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PN-HPT® promote</a:t>
            </a:r>
          </a:p>
          <a:p>
            <a:pPr algn="l">
              <a:lnSpc>
                <a:spcPts val="6156"/>
              </a:lnSpc>
            </a:pPr>
            <a:r>
              <a:rPr lang="en-US" sz="5700" spc="53">
                <a:solidFill>
                  <a:srgbClr val="1E2445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cell regeneration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450" y="772253"/>
            <a:ext cx="15590550" cy="75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spc="50">
                <a:solidFill>
                  <a:srgbClr val="1E2445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PN-HPT® increase fibroblast viability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88000" y="2225959"/>
            <a:ext cx="15312000" cy="978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PN </a:t>
            </a:r>
            <a:r>
              <a:rPr lang="en-US" sz="3600" spc="3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promote a trophic and stimulating action on existing </a:t>
            </a:r>
            <a:r>
              <a:rPr lang="en-US" sz="3600" spc="33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fibroblasts</a:t>
            </a:r>
            <a:r>
              <a:rPr lang="en-US" sz="3600" spc="3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, thus </a:t>
            </a:r>
            <a:r>
              <a:rPr lang="en-US" sz="3600" spc="33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increasing</a:t>
            </a:r>
            <a:r>
              <a:rPr lang="en-US" sz="3600" spc="3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their </a:t>
            </a:r>
            <a:r>
              <a:rPr lang="en-US" sz="3600" spc="33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viability</a:t>
            </a:r>
          </a:p>
        </p:txBody>
      </p:sp>
      <p:sp>
        <p:nvSpPr>
          <p:cNvPr id="4" name="Freeform 4"/>
          <p:cNvSpPr/>
          <p:nvPr/>
        </p:nvSpPr>
        <p:spPr>
          <a:xfrm>
            <a:off x="2272560" y="3801846"/>
            <a:ext cx="6732165" cy="5037798"/>
          </a:xfrm>
          <a:custGeom>
            <a:avLst/>
            <a:gdLst/>
            <a:ahLst/>
            <a:cxnLst/>
            <a:rect l="l" t="t" r="r" b="b"/>
            <a:pathLst>
              <a:path w="6732165" h="5037798">
                <a:moveTo>
                  <a:pt x="0" y="0"/>
                </a:moveTo>
                <a:lnTo>
                  <a:pt x="6732165" y="0"/>
                </a:lnTo>
                <a:lnTo>
                  <a:pt x="6732165" y="5037798"/>
                </a:lnTo>
                <a:lnTo>
                  <a:pt x="0" y="5037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4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9718160" y="5143500"/>
            <a:ext cx="7290000" cy="2354490"/>
            <a:chOff x="0" y="0"/>
            <a:chExt cx="9720000" cy="31393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19945" cy="3139313"/>
            </a:xfrm>
            <a:custGeom>
              <a:avLst/>
              <a:gdLst/>
              <a:ahLst/>
              <a:cxnLst/>
              <a:rect l="l" t="t" r="r" b="b"/>
              <a:pathLst>
                <a:path w="9719945" h="3139313">
                  <a:moveTo>
                    <a:pt x="0" y="0"/>
                  </a:moveTo>
                  <a:lnTo>
                    <a:pt x="9719945" y="0"/>
                  </a:lnTo>
                  <a:lnTo>
                    <a:pt x="9719945" y="3139313"/>
                  </a:lnTo>
                  <a:lnTo>
                    <a:pt x="0" y="3139313"/>
                  </a:lnTo>
                  <a:close/>
                </a:path>
              </a:pathLst>
            </a:custGeom>
            <a:gradFill rotWithShape="1">
              <a:gsLst>
                <a:gs pos="0">
                  <a:srgbClr val="A9BEE4">
                    <a:alpha val="100000"/>
                  </a:srgbClr>
                </a:gs>
                <a:gs pos="74000">
                  <a:srgbClr val="A9BEE4">
                    <a:alpha val="100000"/>
                  </a:srgbClr>
                </a:gs>
                <a:gs pos="83000">
                  <a:srgbClr val="A9BEE4">
                    <a:alpha val="100000"/>
                  </a:srgbClr>
                </a:gs>
                <a:gs pos="100000">
                  <a:srgbClr val="C5D3ED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9720000" cy="3139320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840"/>
                </a:lnSpc>
              </a:pPr>
              <a:r>
                <a:rPr lang="en-US" sz="3200" spc="29">
                  <a:solidFill>
                    <a:srgbClr val="1E2545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Fibroblast</a:t>
              </a:r>
              <a:r>
                <a:rPr lang="en-US" sz="3200" spc="29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viability levels are </a:t>
              </a:r>
              <a:r>
                <a:rPr lang="en-US" sz="3200" spc="29">
                  <a:solidFill>
                    <a:srgbClr val="1E2545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significantly</a:t>
              </a:r>
              <a:r>
                <a:rPr lang="en-US" sz="3200" spc="29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</a:t>
              </a:r>
              <a:r>
                <a:rPr lang="en-US" sz="3200" spc="29">
                  <a:solidFill>
                    <a:srgbClr val="1E2545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higher</a:t>
              </a:r>
              <a:r>
                <a:rPr lang="en-US" sz="3200" spc="29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in presence of </a:t>
              </a:r>
              <a:r>
                <a:rPr lang="en-US" sz="3200" spc="29">
                  <a:solidFill>
                    <a:srgbClr val="1E2545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PN</a:t>
              </a:r>
              <a:r>
                <a:rPr lang="en-US" sz="3200" spc="29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compared with control after 96 hours and after 1 week </a:t>
              </a:r>
              <a:r>
                <a:rPr lang="en-US" sz="3200" spc="29">
                  <a:solidFill>
                    <a:srgbClr val="1E2545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(p&lt;0.001)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521386" y="8830119"/>
            <a:ext cx="10027564" cy="102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8">
                <a:solidFill>
                  <a:srgbClr val="1E2545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*p&lt;0.001</a:t>
            </a:r>
          </a:p>
          <a:p>
            <a:pPr algn="l">
              <a:lnSpc>
                <a:spcPts val="2520"/>
              </a:lnSpc>
            </a:pPr>
            <a:endParaRPr lang="en-US" sz="3000" spc="28">
              <a:solidFill>
                <a:srgbClr val="1E2545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l">
              <a:lnSpc>
                <a:spcPts val="1980"/>
              </a:lnSpc>
            </a:pPr>
            <a:r>
              <a:rPr lang="en-US" sz="1650" spc="15">
                <a:solidFill>
                  <a:srgbClr val="595959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Adapted from Colangelo MT et al. J Biol Regul Homeost Agents. 2021; 35:355─362.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8725" y="888587"/>
            <a:ext cx="15590550" cy="75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spc="50">
                <a:solidFill>
                  <a:srgbClr val="1E2445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PN-HPT® increase fibroblast number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44438" y="2537957"/>
            <a:ext cx="14199124" cy="978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>
                <a:solidFill>
                  <a:srgbClr val="1E24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PN</a:t>
            </a:r>
            <a:r>
              <a:rPr lang="en-US" sz="3600" spc="33">
                <a:solidFill>
                  <a:srgbClr val="1E2445"/>
                </a:solidFill>
                <a:latin typeface="Open Sans 2"/>
                <a:ea typeface="Open Sans 2"/>
                <a:cs typeface="Open Sans 2"/>
                <a:sym typeface="Open Sans 2"/>
              </a:rPr>
              <a:t> stimulated cell proliferation, </a:t>
            </a:r>
            <a:r>
              <a:rPr lang="en-US" sz="3600" spc="33">
                <a:solidFill>
                  <a:srgbClr val="1E24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increasing</a:t>
            </a:r>
            <a:r>
              <a:rPr lang="en-US" sz="3600" spc="33">
                <a:solidFill>
                  <a:srgbClr val="1E2445"/>
                </a:solidFill>
                <a:latin typeface="Open Sans 2"/>
                <a:ea typeface="Open Sans 2"/>
                <a:cs typeface="Open Sans 2"/>
                <a:sym typeface="Open Sans 2"/>
              </a:rPr>
              <a:t> the number of new </a:t>
            </a:r>
            <a:r>
              <a:rPr lang="en-US" sz="3600" spc="33">
                <a:solidFill>
                  <a:srgbClr val="1E24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fibroblasts</a:t>
            </a:r>
          </a:p>
        </p:txBody>
      </p:sp>
      <p:sp>
        <p:nvSpPr>
          <p:cNvPr id="4" name="Freeform 4"/>
          <p:cNvSpPr/>
          <p:nvPr/>
        </p:nvSpPr>
        <p:spPr>
          <a:xfrm>
            <a:off x="2557636" y="3957170"/>
            <a:ext cx="7077219" cy="4937765"/>
          </a:xfrm>
          <a:custGeom>
            <a:avLst/>
            <a:gdLst/>
            <a:ahLst/>
            <a:cxnLst/>
            <a:rect l="l" t="t" r="r" b="b"/>
            <a:pathLst>
              <a:path w="7077219" h="4937765">
                <a:moveTo>
                  <a:pt x="0" y="0"/>
                </a:moveTo>
                <a:lnTo>
                  <a:pt x="7077220" y="0"/>
                </a:lnTo>
                <a:lnTo>
                  <a:pt x="7077220" y="4937765"/>
                </a:lnTo>
                <a:lnTo>
                  <a:pt x="0" y="4937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10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9954544" y="5143500"/>
            <a:ext cx="7304756" cy="2354490"/>
            <a:chOff x="0" y="0"/>
            <a:chExt cx="9739674" cy="31393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39630" cy="3139313"/>
            </a:xfrm>
            <a:custGeom>
              <a:avLst/>
              <a:gdLst/>
              <a:ahLst/>
              <a:cxnLst/>
              <a:rect l="l" t="t" r="r" b="b"/>
              <a:pathLst>
                <a:path w="9739630" h="3139313">
                  <a:moveTo>
                    <a:pt x="0" y="0"/>
                  </a:moveTo>
                  <a:lnTo>
                    <a:pt x="9739630" y="0"/>
                  </a:lnTo>
                  <a:lnTo>
                    <a:pt x="9739630" y="3139313"/>
                  </a:lnTo>
                  <a:lnTo>
                    <a:pt x="0" y="3139313"/>
                  </a:lnTo>
                  <a:close/>
                </a:path>
              </a:pathLst>
            </a:custGeom>
            <a:gradFill rotWithShape="1">
              <a:gsLst>
                <a:gs pos="0">
                  <a:srgbClr val="A2A4AB">
                    <a:alpha val="100000"/>
                  </a:srgbClr>
                </a:gs>
                <a:gs pos="74000">
                  <a:srgbClr val="A9BEE4">
                    <a:alpha val="100000"/>
                  </a:srgbClr>
                </a:gs>
                <a:gs pos="83000">
                  <a:srgbClr val="A9BEE4">
                    <a:alpha val="100000"/>
                  </a:srgbClr>
                </a:gs>
                <a:gs pos="100000">
                  <a:srgbClr val="C5D3ED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9739674" cy="3139320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960"/>
                </a:lnSpc>
              </a:pPr>
              <a:r>
                <a:rPr lang="en-US" sz="3300" spc="30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Number of </a:t>
              </a:r>
              <a:r>
                <a:rPr lang="en-US" sz="3300" spc="30">
                  <a:solidFill>
                    <a:srgbClr val="1E2545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fibroblast</a:t>
              </a:r>
              <a:r>
                <a:rPr lang="en-US" sz="3300" spc="30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cells were significantly </a:t>
              </a:r>
              <a:r>
                <a:rPr lang="en-US" sz="3300" spc="30">
                  <a:solidFill>
                    <a:srgbClr val="1E2545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higher</a:t>
              </a:r>
              <a:r>
                <a:rPr lang="en-US" sz="3300" spc="30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in presence of PN compared with control at 96 hours and 1 week (p&lt;0.001)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634856" y="8740477"/>
            <a:ext cx="8422792" cy="102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8">
                <a:solidFill>
                  <a:srgbClr val="1E2545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*p&lt;0.001</a:t>
            </a:r>
          </a:p>
          <a:p>
            <a:pPr algn="l">
              <a:lnSpc>
                <a:spcPts val="2520"/>
              </a:lnSpc>
            </a:pPr>
            <a:endParaRPr lang="en-US" sz="3000" spc="28">
              <a:solidFill>
                <a:srgbClr val="1E2545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l">
              <a:lnSpc>
                <a:spcPts val="1980"/>
              </a:lnSpc>
            </a:pPr>
            <a:r>
              <a:rPr lang="en-US" sz="1650" spc="15">
                <a:solidFill>
                  <a:srgbClr val="595959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Adapted from Colangelo MT et al. J Biol Regul Homeost Agents. 2021; 35:355─362.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33284"/>
            <a:ext cx="15590550" cy="75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spc="50">
                <a:solidFill>
                  <a:srgbClr val="3D445D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PN-HPT® enhance fibroblast proliferation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65387" y="2870320"/>
            <a:ext cx="15016668" cy="978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>
                <a:solidFill>
                  <a:srgbClr val="344D6C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PN increase </a:t>
            </a:r>
            <a:r>
              <a:rPr lang="en-US" sz="3600" spc="33">
                <a:solidFill>
                  <a:srgbClr val="344D6C"/>
                </a:solidFill>
                <a:latin typeface="Open Sans 2"/>
                <a:ea typeface="Open Sans 2"/>
                <a:cs typeface="Open Sans 2"/>
                <a:sym typeface="Open Sans 2"/>
              </a:rPr>
              <a:t>the number of </a:t>
            </a:r>
            <a:r>
              <a:rPr lang="en-US" sz="3600" spc="33">
                <a:solidFill>
                  <a:srgbClr val="344D6C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human fibroblast </a:t>
            </a:r>
            <a:r>
              <a:rPr lang="en-US" sz="3600" spc="33">
                <a:solidFill>
                  <a:srgbClr val="344D6C"/>
                </a:solidFill>
                <a:latin typeface="Open Sans 2"/>
                <a:ea typeface="Open Sans 2"/>
                <a:cs typeface="Open Sans 2"/>
                <a:sym typeface="Open Sans 2"/>
              </a:rPr>
              <a:t>cells </a:t>
            </a:r>
            <a:r>
              <a:rPr lang="en-US" sz="3600" spc="33">
                <a:solidFill>
                  <a:srgbClr val="344D6C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in vitro scratch test</a:t>
            </a:r>
          </a:p>
        </p:txBody>
      </p:sp>
      <p:sp>
        <p:nvSpPr>
          <p:cNvPr id="4" name="Freeform 4"/>
          <p:cNvSpPr/>
          <p:nvPr/>
        </p:nvSpPr>
        <p:spPr>
          <a:xfrm>
            <a:off x="1221248" y="4041792"/>
            <a:ext cx="12227991" cy="4854558"/>
          </a:xfrm>
          <a:custGeom>
            <a:avLst/>
            <a:gdLst/>
            <a:ahLst/>
            <a:cxnLst/>
            <a:rect l="l" t="t" r="r" b="b"/>
            <a:pathLst>
              <a:path w="12227991" h="4854558">
                <a:moveTo>
                  <a:pt x="0" y="0"/>
                </a:moveTo>
                <a:lnTo>
                  <a:pt x="12227991" y="0"/>
                </a:lnTo>
                <a:lnTo>
                  <a:pt x="12227991" y="4854558"/>
                </a:lnTo>
                <a:lnTo>
                  <a:pt x="0" y="4854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3710456" y="4261621"/>
            <a:ext cx="3976078" cy="3462486"/>
            <a:chOff x="0" y="0"/>
            <a:chExt cx="5301438" cy="46166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01488" cy="4616704"/>
            </a:xfrm>
            <a:custGeom>
              <a:avLst/>
              <a:gdLst/>
              <a:ahLst/>
              <a:cxnLst/>
              <a:rect l="l" t="t" r="r" b="b"/>
              <a:pathLst>
                <a:path w="5301488" h="4616704">
                  <a:moveTo>
                    <a:pt x="0" y="0"/>
                  </a:moveTo>
                  <a:lnTo>
                    <a:pt x="5301488" y="0"/>
                  </a:lnTo>
                  <a:lnTo>
                    <a:pt x="5301488" y="4616704"/>
                  </a:lnTo>
                  <a:lnTo>
                    <a:pt x="0" y="4616704"/>
                  </a:lnTo>
                  <a:close/>
                </a:path>
              </a:pathLst>
            </a:custGeom>
            <a:gradFill rotWithShape="1">
              <a:gsLst>
                <a:gs pos="0">
                  <a:srgbClr val="A9BEE4">
                    <a:alpha val="100000"/>
                  </a:srgbClr>
                </a:gs>
                <a:gs pos="74000">
                  <a:srgbClr val="A9BEE4">
                    <a:alpha val="100000"/>
                  </a:srgbClr>
                </a:gs>
                <a:gs pos="83000">
                  <a:srgbClr val="A9BEE4">
                    <a:alpha val="100000"/>
                  </a:srgbClr>
                </a:gs>
                <a:gs pos="100000">
                  <a:srgbClr val="C5D3ED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5301438" cy="461664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960"/>
                </a:lnSpc>
              </a:pPr>
              <a:r>
                <a:rPr lang="en-US" sz="3300" spc="30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 visibly </a:t>
              </a:r>
              <a:r>
                <a:rPr lang="en-US" sz="3300" spc="30">
                  <a:solidFill>
                    <a:srgbClr val="1E2545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higher number </a:t>
              </a:r>
              <a:r>
                <a:rPr lang="en-US" sz="3300" spc="30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of cells </a:t>
              </a:r>
            </a:p>
            <a:p>
              <a:pPr algn="l">
                <a:lnSpc>
                  <a:spcPts val="3960"/>
                </a:lnSpc>
              </a:pPr>
              <a:r>
                <a:rPr lang="en-US" sz="3300" spc="30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bridge in the scratch area with </a:t>
              </a:r>
              <a:r>
                <a:rPr lang="en-US" sz="3300" spc="30">
                  <a:solidFill>
                    <a:srgbClr val="1E2545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PN</a:t>
              </a:r>
              <a:r>
                <a:rPr lang="en-US" sz="3300" spc="30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 at 96 hours and 1 week (p&lt;0.001)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616604" y="8886825"/>
            <a:ext cx="7121176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22">
                <a:solidFill>
                  <a:srgbClr val="1E2545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Transmitted light micrographs of scratch test assay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24835" y="9448800"/>
            <a:ext cx="8794414" cy="30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15">
                <a:solidFill>
                  <a:srgbClr val="595959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Colangelo MT et al. J Biol Regul Homeost Agents. 2021; 35:355─362.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88587"/>
            <a:ext cx="15590550" cy="75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spc="50">
                <a:solidFill>
                  <a:srgbClr val="3D445D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PN-HPT® increase collagen synthesis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66685" y="2493674"/>
            <a:ext cx="14199124" cy="493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3888"/>
              </a:lnSpc>
              <a:buFont typeface="Arial"/>
              <a:buChar char="•"/>
            </a:pPr>
            <a:r>
              <a:rPr lang="en-US" sz="3600" spc="33">
                <a:solidFill>
                  <a:srgbClr val="344D6C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PN increased </a:t>
            </a:r>
            <a:r>
              <a:rPr lang="en-US" sz="3600" spc="33">
                <a:solidFill>
                  <a:srgbClr val="344D6C"/>
                </a:solidFill>
                <a:latin typeface="Open Sans 2"/>
                <a:ea typeface="Open Sans 2"/>
                <a:cs typeface="Open Sans 2"/>
                <a:sym typeface="Open Sans 2"/>
              </a:rPr>
              <a:t>synthesis of Type I and Type III </a:t>
            </a:r>
            <a:r>
              <a:rPr lang="en-US" sz="3600" spc="33">
                <a:solidFill>
                  <a:srgbClr val="344D6C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collagen</a:t>
            </a:r>
          </a:p>
        </p:txBody>
      </p:sp>
      <p:sp>
        <p:nvSpPr>
          <p:cNvPr id="4" name="Freeform 4"/>
          <p:cNvSpPr/>
          <p:nvPr/>
        </p:nvSpPr>
        <p:spPr>
          <a:xfrm>
            <a:off x="1366685" y="3785579"/>
            <a:ext cx="9821244" cy="4032839"/>
          </a:xfrm>
          <a:custGeom>
            <a:avLst/>
            <a:gdLst/>
            <a:ahLst/>
            <a:cxnLst/>
            <a:rect l="l" t="t" r="r" b="b"/>
            <a:pathLst>
              <a:path w="9821244" h="4032839">
                <a:moveTo>
                  <a:pt x="0" y="0"/>
                </a:moveTo>
                <a:lnTo>
                  <a:pt x="9821244" y="0"/>
                </a:lnTo>
                <a:lnTo>
                  <a:pt x="9821244" y="4032839"/>
                </a:lnTo>
                <a:lnTo>
                  <a:pt x="0" y="40328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32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1764077" y="5143500"/>
            <a:ext cx="6271788" cy="1800493"/>
            <a:chOff x="0" y="0"/>
            <a:chExt cx="8362384" cy="24006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362442" cy="2400681"/>
            </a:xfrm>
            <a:custGeom>
              <a:avLst/>
              <a:gdLst/>
              <a:ahLst/>
              <a:cxnLst/>
              <a:rect l="l" t="t" r="r" b="b"/>
              <a:pathLst>
                <a:path w="8362442" h="2400681">
                  <a:moveTo>
                    <a:pt x="0" y="0"/>
                  </a:moveTo>
                  <a:lnTo>
                    <a:pt x="8362442" y="0"/>
                  </a:lnTo>
                  <a:lnTo>
                    <a:pt x="8362442" y="2400681"/>
                  </a:lnTo>
                  <a:lnTo>
                    <a:pt x="0" y="2400681"/>
                  </a:lnTo>
                  <a:close/>
                </a:path>
              </a:pathLst>
            </a:custGeom>
            <a:gradFill rotWithShape="1">
              <a:gsLst>
                <a:gs pos="0">
                  <a:srgbClr val="A2A4AB">
                    <a:alpha val="100000"/>
                  </a:srgbClr>
                </a:gs>
                <a:gs pos="74000">
                  <a:srgbClr val="A9BEE4">
                    <a:alpha val="100000"/>
                  </a:srgbClr>
                </a:gs>
                <a:gs pos="83000">
                  <a:srgbClr val="A9BEE4">
                    <a:alpha val="100000"/>
                  </a:srgbClr>
                </a:gs>
                <a:gs pos="100000">
                  <a:srgbClr val="C5D3ED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362384" cy="240065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840"/>
                </a:lnSpc>
              </a:pPr>
              <a:r>
                <a:rPr lang="en-US" sz="3200" spc="29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Synthesis of Type I and Type III </a:t>
              </a:r>
              <a:r>
                <a:rPr lang="en-US" sz="3200" spc="29">
                  <a:solidFill>
                    <a:srgbClr val="1E2545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collagen </a:t>
              </a:r>
              <a:r>
                <a:rPr lang="en-US" sz="3200" spc="29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was </a:t>
              </a:r>
              <a:r>
                <a:rPr lang="en-US" sz="3200" spc="29">
                  <a:solidFill>
                    <a:srgbClr val="1E2545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significantly increased </a:t>
              </a:r>
              <a:r>
                <a:rPr lang="en-US" sz="3200" spc="29">
                  <a:solidFill>
                    <a:srgbClr val="1E2545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after 1 week (p&lt;0.01)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50415" y="7943653"/>
            <a:ext cx="5467256" cy="60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1E2545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In vitro </a:t>
            </a:r>
            <a:r>
              <a:rPr lang="en-US" sz="1800" spc="16">
                <a:solidFill>
                  <a:srgbClr val="1E2545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study: The presence of Type I and III collagen was </a:t>
            </a:r>
          </a:p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1E2545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assessed in the supernatant of cell cultures of fibroblasts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90035" y="8544750"/>
            <a:ext cx="10619872" cy="1108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1E2545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*p&lt;0.01</a:t>
            </a:r>
          </a:p>
          <a:p>
            <a:pPr algn="l">
              <a:lnSpc>
                <a:spcPts val="2520"/>
              </a:lnSpc>
            </a:pPr>
            <a:endParaRPr lang="en-US" sz="3600" spc="33">
              <a:solidFill>
                <a:srgbClr val="1E2545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l">
              <a:lnSpc>
                <a:spcPts val="1980"/>
              </a:lnSpc>
            </a:pPr>
            <a:r>
              <a:rPr lang="en-US" sz="1650" spc="15">
                <a:solidFill>
                  <a:srgbClr val="65697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Adapted from Colangelo MT et al. J Biol Regul Homeost Agents. 2021; 35:355─362.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9B76426B-0487-1EF3-160C-36DEB923E954}"/>
              </a:ext>
            </a:extLst>
          </p:cNvPr>
          <p:cNvSpPr/>
          <p:nvPr/>
        </p:nvSpPr>
        <p:spPr>
          <a:xfrm>
            <a:off x="12235214" y="-203598"/>
            <a:ext cx="8493918" cy="10694195"/>
          </a:xfrm>
          <a:prstGeom prst="parallelogram">
            <a:avLst/>
          </a:prstGeom>
          <a:solidFill>
            <a:srgbClr val="577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3FF1E-948E-4D3F-887A-F9769994F3F0}"/>
              </a:ext>
            </a:extLst>
          </p:cNvPr>
          <p:cNvSpPr txBox="1"/>
          <p:nvPr/>
        </p:nvSpPr>
        <p:spPr>
          <a:xfrm>
            <a:off x="436920" y="1386927"/>
            <a:ext cx="10749240" cy="9140964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r>
              <a:rPr lang="en-US" sz="3600" b="1" dirty="0">
                <a:solidFill>
                  <a:srgbClr val="2176BB"/>
                </a:solidFill>
                <a:latin typeface="Montserrat"/>
                <a:cs typeface="Cordia New"/>
              </a:rPr>
              <a:t>Dr Felix Karst</a:t>
            </a:r>
          </a:p>
          <a:p>
            <a:endParaRPr lang="en-US" sz="3600" b="1" dirty="0">
              <a:solidFill>
                <a:srgbClr val="2176BB"/>
              </a:solidFill>
              <a:latin typeface="Montserrat"/>
              <a:cs typeface="Cordia New"/>
            </a:endParaRPr>
          </a:p>
          <a:p>
            <a:endParaRPr lang="en-US" sz="3600" dirty="0">
              <a:solidFill>
                <a:srgbClr val="2176BB"/>
              </a:solidFill>
              <a:latin typeface="Montserrat"/>
              <a:cs typeface="Cordia New"/>
            </a:endParaRPr>
          </a:p>
          <a:p>
            <a:r>
              <a:rPr lang="en-US" sz="3000" dirty="0">
                <a:solidFill>
                  <a:srgbClr val="2176BB"/>
                </a:solidFill>
                <a:latin typeface="Montserrat"/>
                <a:cs typeface="Cordia New"/>
              </a:rPr>
              <a:t>Dual qualified Doctor and Dentist</a:t>
            </a:r>
            <a:endParaRPr lang="en-US" sz="3000" dirty="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endParaRPr lang="en-US" sz="3000" dirty="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r>
              <a:rPr lang="en-US" sz="3000" dirty="0">
                <a:solidFill>
                  <a:srgbClr val="2176BB"/>
                </a:solidFill>
                <a:latin typeface="Montserrat"/>
                <a:cs typeface="Cordia New"/>
              </a:rPr>
              <a:t>OMFS Specialist Trainee </a:t>
            </a:r>
            <a:r>
              <a:rPr lang="en-US" sz="3000" dirty="0" err="1">
                <a:solidFill>
                  <a:srgbClr val="2176BB"/>
                </a:solidFill>
                <a:latin typeface="Montserrat"/>
                <a:cs typeface="Cordia New"/>
              </a:rPr>
              <a:t>MaxFax</a:t>
            </a:r>
            <a:r>
              <a:rPr lang="en-US" sz="3000" dirty="0">
                <a:solidFill>
                  <a:srgbClr val="2176BB"/>
                </a:solidFill>
                <a:latin typeface="Montserrat"/>
                <a:cs typeface="Cordia New"/>
              </a:rPr>
              <a:t> Registrar</a:t>
            </a:r>
          </a:p>
          <a:p>
            <a:endParaRPr lang="en-US" sz="3000" dirty="0">
              <a:solidFill>
                <a:srgbClr val="2176BB"/>
              </a:solidFill>
              <a:latin typeface="Montserrat"/>
              <a:cs typeface="Cordia New"/>
            </a:endParaRPr>
          </a:p>
          <a:p>
            <a:r>
              <a:rPr lang="en-US" sz="3000" dirty="0">
                <a:solidFill>
                  <a:srgbClr val="2176BB"/>
                </a:solidFill>
                <a:latin typeface="Montserrat"/>
                <a:cs typeface="Cordia New"/>
              </a:rPr>
              <a:t>Member of the Royal College of Surgeons </a:t>
            </a:r>
          </a:p>
          <a:p>
            <a:endParaRPr lang="en-US" sz="3000" dirty="0">
              <a:solidFill>
                <a:srgbClr val="2176BB"/>
              </a:solidFill>
              <a:latin typeface="Montserrat"/>
              <a:cs typeface="Cordia New"/>
            </a:endParaRPr>
          </a:p>
          <a:p>
            <a:r>
              <a:rPr lang="en-US" sz="3000" dirty="0">
                <a:solidFill>
                  <a:srgbClr val="2176BB"/>
                </a:solidFill>
                <a:latin typeface="Montserrat"/>
                <a:cs typeface="Cordia New"/>
              </a:rPr>
              <a:t>Member of the German Society for Botulinum Toxin and Filler Treatment </a:t>
            </a:r>
          </a:p>
          <a:p>
            <a:endParaRPr lang="en-US" sz="3000" dirty="0">
              <a:solidFill>
                <a:srgbClr val="2176BB"/>
              </a:solidFill>
              <a:latin typeface="Montserrat"/>
              <a:cs typeface="Cordia New"/>
            </a:endParaRPr>
          </a:p>
          <a:p>
            <a:r>
              <a:rPr lang="en-US" sz="3000" dirty="0">
                <a:solidFill>
                  <a:srgbClr val="2176BB"/>
                </a:solidFill>
                <a:latin typeface="Montserrat"/>
                <a:cs typeface="Cordia New"/>
              </a:rPr>
              <a:t>Trainer at Interface Aesthetics</a:t>
            </a:r>
          </a:p>
          <a:p>
            <a:endParaRPr lang="en-US" sz="3000" dirty="0">
              <a:solidFill>
                <a:srgbClr val="2176BB"/>
              </a:solidFill>
              <a:latin typeface="Montserrat"/>
              <a:cs typeface="Cordia New"/>
            </a:endParaRPr>
          </a:p>
          <a:p>
            <a:r>
              <a:rPr lang="en-US" sz="3000" dirty="0">
                <a:solidFill>
                  <a:srgbClr val="2176BB"/>
                </a:solidFill>
                <a:latin typeface="Montserrat" pitchFamily="2" charset="77"/>
                <a:cs typeface="Cordia New" panose="020B0304020202020204" pitchFamily="34" charset="-34"/>
              </a:rPr>
              <a:t>4 Years of experience in NSA</a:t>
            </a:r>
            <a:endParaRPr lang="en-US" sz="2700" dirty="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pPr algn="r"/>
            <a:endParaRPr lang="en-US" sz="3000" dirty="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pPr algn="r"/>
            <a:endParaRPr lang="en-US" sz="3000" dirty="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pPr algn="r"/>
            <a:endParaRPr lang="en-US" sz="3000" dirty="0">
              <a:solidFill>
                <a:srgbClr val="2176BB"/>
              </a:solidFill>
              <a:latin typeface="Montserrat" pitchFamily="2" charset="77"/>
              <a:cs typeface="Cordia New" panose="020B0304020202020204" pitchFamily="34" charset="-34"/>
            </a:endParaRPr>
          </a:p>
          <a:p>
            <a:endParaRPr lang="en-US" sz="2700" dirty="0">
              <a:solidFill>
                <a:srgbClr val="2176BB"/>
              </a:solidFill>
              <a:latin typeface="Futura Book" pitchFamily="2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930E0977-304F-8FF5-30E2-37AE54E90989}"/>
              </a:ext>
            </a:extLst>
          </p:cNvPr>
          <p:cNvSpPr/>
          <p:nvPr/>
        </p:nvSpPr>
        <p:spPr>
          <a:xfrm>
            <a:off x="12935540" y="-203598"/>
            <a:ext cx="8493918" cy="10694195"/>
          </a:xfrm>
          <a:prstGeom prst="parallelogram">
            <a:avLst/>
          </a:prstGeom>
          <a:solidFill>
            <a:srgbClr val="217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830738C-1512-0293-01B6-15B18C814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982" y="692063"/>
            <a:ext cx="5010821" cy="957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with a beard&#10;&#10;AI-generated content may be incorrect.">
            <a:extLst>
              <a:ext uri="{FF2B5EF4-FFF2-40B4-BE49-F238E27FC236}">
                <a16:creationId xmlns:a16="http://schemas.microsoft.com/office/drawing/2014/main" id="{2F07765B-4D2F-CD94-BD5B-8B27F25FF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014" y="5143500"/>
            <a:ext cx="65737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86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8750" y="981210"/>
            <a:ext cx="15590550" cy="75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spc="50">
                <a:solidFill>
                  <a:srgbClr val="1E2545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Focus on collagen fibres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13756" y="2508655"/>
            <a:ext cx="3756513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8">
                <a:solidFill>
                  <a:srgbClr val="575756"/>
                </a:solidFill>
                <a:latin typeface="Arimo Bold"/>
                <a:ea typeface="Arimo Bold"/>
                <a:cs typeface="Arimo Bold"/>
                <a:sym typeface="Arimo Bold"/>
              </a:rPr>
              <a:t>CONTROL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13269" y="2508655"/>
            <a:ext cx="3756513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8">
                <a:solidFill>
                  <a:srgbClr val="575756"/>
                </a:solidFill>
                <a:latin typeface="Arimo Bold"/>
                <a:ea typeface="Arimo Bold"/>
                <a:cs typeface="Arimo Bold"/>
                <a:sym typeface="Arimo Bold"/>
              </a:rPr>
              <a:t>HA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447941" y="2527705"/>
            <a:ext cx="5045262" cy="5194302"/>
            <a:chOff x="0" y="0"/>
            <a:chExt cx="6727016" cy="69257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27075" cy="6925738"/>
            </a:xfrm>
            <a:custGeom>
              <a:avLst/>
              <a:gdLst/>
              <a:ahLst/>
              <a:cxnLst/>
              <a:rect l="l" t="t" r="r" b="b"/>
              <a:pathLst>
                <a:path w="6727075" h="6925738">
                  <a:moveTo>
                    <a:pt x="40104" y="0"/>
                  </a:moveTo>
                  <a:lnTo>
                    <a:pt x="6686973" y="0"/>
                  </a:lnTo>
                  <a:cubicBezTo>
                    <a:pt x="6709164" y="0"/>
                    <a:pt x="6727075" y="14822"/>
                    <a:pt x="6727075" y="33182"/>
                  </a:cubicBezTo>
                  <a:lnTo>
                    <a:pt x="6727075" y="6892555"/>
                  </a:lnTo>
                  <a:cubicBezTo>
                    <a:pt x="6727075" y="6910916"/>
                    <a:pt x="6709164" y="6925738"/>
                    <a:pt x="6686973" y="6925738"/>
                  </a:cubicBezTo>
                  <a:lnTo>
                    <a:pt x="40104" y="6925738"/>
                  </a:lnTo>
                  <a:cubicBezTo>
                    <a:pt x="17913" y="6925738"/>
                    <a:pt x="0" y="6910916"/>
                    <a:pt x="0" y="6892555"/>
                  </a:cubicBezTo>
                  <a:lnTo>
                    <a:pt x="0" y="33182"/>
                  </a:lnTo>
                  <a:cubicBezTo>
                    <a:pt x="0" y="14822"/>
                    <a:pt x="17913" y="0"/>
                    <a:pt x="40104" y="0"/>
                  </a:cubicBezTo>
                  <a:moveTo>
                    <a:pt x="40104" y="66365"/>
                  </a:moveTo>
                  <a:lnTo>
                    <a:pt x="40104" y="33182"/>
                  </a:lnTo>
                  <a:lnTo>
                    <a:pt x="80208" y="33182"/>
                  </a:lnTo>
                  <a:lnTo>
                    <a:pt x="80208" y="6892555"/>
                  </a:lnTo>
                  <a:lnTo>
                    <a:pt x="40104" y="6892555"/>
                  </a:lnTo>
                  <a:lnTo>
                    <a:pt x="40104" y="6859373"/>
                  </a:lnTo>
                  <a:lnTo>
                    <a:pt x="6686973" y="6859373"/>
                  </a:lnTo>
                  <a:lnTo>
                    <a:pt x="6686973" y="6892555"/>
                  </a:lnTo>
                  <a:lnTo>
                    <a:pt x="6646869" y="6892555"/>
                  </a:lnTo>
                  <a:lnTo>
                    <a:pt x="6646869" y="33182"/>
                  </a:lnTo>
                  <a:lnTo>
                    <a:pt x="6686973" y="33182"/>
                  </a:lnTo>
                  <a:lnTo>
                    <a:pt x="6686973" y="66365"/>
                  </a:lnTo>
                  <a:lnTo>
                    <a:pt x="40104" y="66365"/>
                  </a:lnTo>
                  <a:close/>
                </a:path>
              </a:pathLst>
            </a:custGeom>
            <a:solidFill>
              <a:srgbClr val="1E2545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668750" y="3223826"/>
            <a:ext cx="14824454" cy="3839347"/>
          </a:xfrm>
          <a:custGeom>
            <a:avLst/>
            <a:gdLst/>
            <a:ahLst/>
            <a:cxnLst/>
            <a:rect l="l" t="t" r="r" b="b"/>
            <a:pathLst>
              <a:path w="14824454" h="3839347">
                <a:moveTo>
                  <a:pt x="0" y="0"/>
                </a:moveTo>
                <a:lnTo>
                  <a:pt x="14824454" y="0"/>
                </a:lnTo>
                <a:lnTo>
                  <a:pt x="14824454" y="3839348"/>
                </a:lnTo>
                <a:lnTo>
                  <a:pt x="0" y="3839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1717323" y="2508655"/>
            <a:ext cx="1813413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8">
                <a:solidFill>
                  <a:srgbClr val="575756"/>
                </a:solidFill>
                <a:latin typeface="Arimo Bold"/>
                <a:ea typeface="Arimo Bold"/>
                <a:cs typeface="Arimo Bold"/>
                <a:sym typeface="Arimo Bold"/>
              </a:rPr>
              <a:t>PN-HPT®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92461" y="7960929"/>
            <a:ext cx="13777589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28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PN-HPT® promote</a:t>
            </a:r>
            <a:r>
              <a:rPr lang="en-US" sz="3000" spc="28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an </a:t>
            </a:r>
            <a:r>
              <a:rPr lang="en-US" sz="3000" spc="28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increased</a:t>
            </a:r>
            <a:r>
              <a:rPr lang="en-US" sz="3000" spc="28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and </a:t>
            </a:r>
            <a:r>
              <a:rPr lang="en-US" sz="3000" spc="28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better organization of collagen </a:t>
            </a:r>
            <a:r>
              <a:rPr lang="en-US" sz="3000" spc="28" err="1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fibres</a:t>
            </a:r>
            <a:r>
              <a:rPr lang="en-US" sz="3000" spc="28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000" spc="28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compared to treatments with HA and compared to the control.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6194" y="5244891"/>
            <a:ext cx="3092250" cy="170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850" spc="-113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Effective in the correction related skin changes, aging, hyperpigmentation,mild rosacea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313413" y="5244891"/>
            <a:ext cx="2658900" cy="196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850" spc="-113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Works perfectly well in acne symptom complex treatment</a:t>
            </a:r>
          </a:p>
        </p:txBody>
      </p:sp>
      <p:sp>
        <p:nvSpPr>
          <p:cNvPr id="4" name="Freeform 4"/>
          <p:cNvSpPr/>
          <p:nvPr/>
        </p:nvSpPr>
        <p:spPr>
          <a:xfrm>
            <a:off x="1127044" y="4852491"/>
            <a:ext cx="784800" cy="784800"/>
          </a:xfrm>
          <a:custGeom>
            <a:avLst/>
            <a:gdLst/>
            <a:ahLst/>
            <a:cxnLst/>
            <a:rect l="l" t="t" r="r" b="b"/>
            <a:pathLst>
              <a:path w="784800" h="784800">
                <a:moveTo>
                  <a:pt x="0" y="0"/>
                </a:moveTo>
                <a:lnTo>
                  <a:pt x="784800" y="0"/>
                </a:lnTo>
                <a:lnTo>
                  <a:pt x="784800" y="784800"/>
                </a:lnTo>
                <a:lnTo>
                  <a:pt x="0" y="78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013869" y="4771619"/>
            <a:ext cx="784800" cy="784800"/>
          </a:xfrm>
          <a:custGeom>
            <a:avLst/>
            <a:gdLst/>
            <a:ahLst/>
            <a:cxnLst/>
            <a:rect l="l" t="t" r="r" b="b"/>
            <a:pathLst>
              <a:path w="784800" h="784800">
                <a:moveTo>
                  <a:pt x="0" y="0"/>
                </a:moveTo>
                <a:lnTo>
                  <a:pt x="784800" y="0"/>
                </a:lnTo>
                <a:lnTo>
                  <a:pt x="784800" y="784800"/>
                </a:lnTo>
                <a:lnTo>
                  <a:pt x="0" y="78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465938" y="4771619"/>
            <a:ext cx="765413" cy="765413"/>
          </a:xfrm>
          <a:custGeom>
            <a:avLst/>
            <a:gdLst/>
            <a:ahLst/>
            <a:cxnLst/>
            <a:rect l="l" t="t" r="r" b="b"/>
            <a:pathLst>
              <a:path w="765413" h="765413">
                <a:moveTo>
                  <a:pt x="0" y="0"/>
                </a:moveTo>
                <a:lnTo>
                  <a:pt x="765412" y="0"/>
                </a:lnTo>
                <a:lnTo>
                  <a:pt x="765412" y="765412"/>
                </a:lnTo>
                <a:lnTo>
                  <a:pt x="0" y="765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490737" y="5456479"/>
            <a:ext cx="232230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850" spc="-113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Smooths and</a:t>
            </a:r>
          </a:p>
          <a:p>
            <a:pPr algn="l">
              <a:lnSpc>
                <a:spcPts val="3419"/>
              </a:lnSpc>
            </a:pPr>
            <a:r>
              <a:rPr lang="en-US" sz="2850" spc="-113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relieves damaged  skin</a:t>
            </a:r>
          </a:p>
        </p:txBody>
      </p:sp>
      <p:sp>
        <p:nvSpPr>
          <p:cNvPr id="8" name="Freeform 8"/>
          <p:cNvSpPr/>
          <p:nvPr/>
        </p:nvSpPr>
        <p:spPr>
          <a:xfrm rot="4305926">
            <a:off x="12275888" y="-3729991"/>
            <a:ext cx="7499710" cy="6712242"/>
          </a:xfrm>
          <a:custGeom>
            <a:avLst/>
            <a:gdLst/>
            <a:ahLst/>
            <a:cxnLst/>
            <a:rect l="l" t="t" r="r" b="b"/>
            <a:pathLst>
              <a:path w="7499710" h="6712242">
                <a:moveTo>
                  <a:pt x="0" y="0"/>
                </a:moveTo>
                <a:lnTo>
                  <a:pt x="7499711" y="0"/>
                </a:lnTo>
                <a:lnTo>
                  <a:pt x="7499711" y="6712242"/>
                </a:lnTo>
                <a:lnTo>
                  <a:pt x="0" y="67122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2323135">
            <a:off x="10712244" y="-855345"/>
            <a:ext cx="7067553" cy="3219449"/>
          </a:xfrm>
          <a:custGeom>
            <a:avLst/>
            <a:gdLst/>
            <a:ahLst/>
            <a:cxnLst/>
            <a:rect l="l" t="t" r="r" b="b"/>
            <a:pathLst>
              <a:path w="7067553" h="3219449">
                <a:moveTo>
                  <a:pt x="0" y="0"/>
                </a:moveTo>
                <a:lnTo>
                  <a:pt x="7067553" y="0"/>
                </a:lnTo>
                <a:lnTo>
                  <a:pt x="7067553" y="3219449"/>
                </a:lnTo>
                <a:lnTo>
                  <a:pt x="0" y="3219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911844" y="1313772"/>
            <a:ext cx="6831300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79"/>
              </a:lnSpc>
            </a:pPr>
            <a:r>
              <a:rPr lang="en-US" sz="5899" spc="-235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Summarize the results</a:t>
            </a:r>
          </a:p>
          <a:p>
            <a:pPr algn="l">
              <a:lnSpc>
                <a:spcPts val="7079"/>
              </a:lnSpc>
            </a:pPr>
            <a:endParaRPr lang="en-US" sz="5899" spc="-235">
              <a:solidFill>
                <a:srgbClr val="1E2545"/>
              </a:solidFill>
              <a:latin typeface="Open Sans 1 Bold Italics"/>
              <a:ea typeface="Open Sans 1 Bold Italics"/>
              <a:cs typeface="Open Sans 1 Bold Italics"/>
              <a:sym typeface="Open Sans 1 Bold Itali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856498"/>
            <a:ext cx="9309672" cy="5510512"/>
          </a:xfrm>
          <a:custGeom>
            <a:avLst/>
            <a:gdLst/>
            <a:ahLst/>
            <a:cxnLst/>
            <a:rect l="l" t="t" r="r" b="b"/>
            <a:pathLst>
              <a:path w="9309672" h="5510512">
                <a:moveTo>
                  <a:pt x="0" y="0"/>
                </a:moveTo>
                <a:lnTo>
                  <a:pt x="9309672" y="0"/>
                </a:lnTo>
                <a:lnTo>
                  <a:pt x="9309672" y="5510512"/>
                </a:lnTo>
                <a:lnTo>
                  <a:pt x="0" y="5510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668000" y="723900"/>
            <a:ext cx="6346314" cy="7262851"/>
          </a:xfrm>
          <a:custGeom>
            <a:avLst/>
            <a:gdLst/>
            <a:ahLst/>
            <a:cxnLst/>
            <a:rect l="l" t="t" r="r" b="b"/>
            <a:pathLst>
              <a:path w="6346314" h="7262851">
                <a:moveTo>
                  <a:pt x="0" y="0"/>
                </a:moveTo>
                <a:lnTo>
                  <a:pt x="6346314" y="0"/>
                </a:lnTo>
                <a:lnTo>
                  <a:pt x="6346314" y="7262852"/>
                </a:lnTo>
                <a:lnTo>
                  <a:pt x="0" y="7262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312687"/>
            <a:ext cx="13799100" cy="168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75"/>
              </a:lnSpc>
            </a:pPr>
            <a:r>
              <a:rPr lang="en-US" sz="6150">
                <a:solidFill>
                  <a:srgbClr val="1E2545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What is “Skin Priming”?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9536" y="228600"/>
            <a:ext cx="15590550" cy="2710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62"/>
              </a:lnSpc>
            </a:pPr>
            <a:r>
              <a:rPr lang="en-US" sz="6425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What is “Skin Priming”?</a:t>
            </a:r>
          </a:p>
          <a:p>
            <a:pPr algn="l">
              <a:lnSpc>
                <a:spcPts val="3002"/>
              </a:lnSpc>
            </a:pPr>
            <a:endParaRPr lang="en-US" sz="6425">
              <a:solidFill>
                <a:srgbClr val="1E2545"/>
              </a:solidFill>
              <a:latin typeface="Open Sans 1 Bold Italics"/>
              <a:ea typeface="Open Sans 1 Bold Italics"/>
              <a:cs typeface="Open Sans 1 Bold Italics"/>
              <a:sym typeface="Open Sans 1 Bold Itali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91762" y="2476500"/>
            <a:ext cx="8241036" cy="5488500"/>
          </a:xfrm>
          <a:custGeom>
            <a:avLst/>
            <a:gdLst/>
            <a:ahLst/>
            <a:cxnLst/>
            <a:rect l="l" t="t" r="r" b="b"/>
            <a:pathLst>
              <a:path w="8241036" h="5488500">
                <a:moveTo>
                  <a:pt x="0" y="0"/>
                </a:moveTo>
                <a:lnTo>
                  <a:pt x="8241036" y="0"/>
                </a:lnTo>
                <a:lnTo>
                  <a:pt x="8241036" y="5488500"/>
                </a:lnTo>
                <a:lnTo>
                  <a:pt x="0" y="5488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070572" y="1803186"/>
            <a:ext cx="9355208" cy="6161814"/>
          </a:xfrm>
          <a:custGeom>
            <a:avLst/>
            <a:gdLst/>
            <a:ahLst/>
            <a:cxnLst/>
            <a:rect l="l" t="t" r="r" b="b"/>
            <a:pathLst>
              <a:path w="9355208" h="6161814">
                <a:moveTo>
                  <a:pt x="0" y="0"/>
                </a:moveTo>
                <a:lnTo>
                  <a:pt x="9355208" y="0"/>
                </a:lnTo>
                <a:lnTo>
                  <a:pt x="9355208" y="6161814"/>
                </a:lnTo>
                <a:lnTo>
                  <a:pt x="0" y="6161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000" y="1790700"/>
            <a:ext cx="15593810" cy="7294388"/>
          </a:xfrm>
          <a:custGeom>
            <a:avLst/>
            <a:gdLst/>
            <a:ahLst/>
            <a:cxnLst/>
            <a:rect l="l" t="t" r="r" b="b"/>
            <a:pathLst>
              <a:path w="15593810" h="7294388">
                <a:moveTo>
                  <a:pt x="0" y="0"/>
                </a:moveTo>
                <a:lnTo>
                  <a:pt x="15593810" y="0"/>
                </a:lnTo>
                <a:lnTo>
                  <a:pt x="15593810" y="7294388"/>
                </a:lnTo>
                <a:lnTo>
                  <a:pt x="0" y="729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348725" y="-310866"/>
            <a:ext cx="15590550" cy="228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50"/>
              </a:lnSpc>
            </a:pPr>
            <a:r>
              <a:rPr lang="en-US" sz="8300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Summary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9756" y="3238500"/>
            <a:ext cx="7066688" cy="5806238"/>
            <a:chOff x="0" y="0"/>
            <a:chExt cx="9422250" cy="7741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22257" cy="7741666"/>
            </a:xfrm>
            <a:custGeom>
              <a:avLst/>
              <a:gdLst/>
              <a:ahLst/>
              <a:cxnLst/>
              <a:rect l="l" t="t" r="r" b="b"/>
              <a:pathLst>
                <a:path w="9422257" h="7741666">
                  <a:moveTo>
                    <a:pt x="9525" y="0"/>
                  </a:moveTo>
                  <a:lnTo>
                    <a:pt x="9412732" y="0"/>
                  </a:lnTo>
                  <a:cubicBezTo>
                    <a:pt x="9417938" y="0"/>
                    <a:pt x="9422257" y="4318"/>
                    <a:pt x="9422257" y="9525"/>
                  </a:cubicBezTo>
                  <a:lnTo>
                    <a:pt x="9422257" y="7732141"/>
                  </a:lnTo>
                  <a:cubicBezTo>
                    <a:pt x="9422257" y="7737348"/>
                    <a:pt x="9417938" y="7741666"/>
                    <a:pt x="9412732" y="7741666"/>
                  </a:cubicBezTo>
                  <a:lnTo>
                    <a:pt x="9525" y="7741666"/>
                  </a:lnTo>
                  <a:cubicBezTo>
                    <a:pt x="4318" y="7741666"/>
                    <a:pt x="0" y="7737348"/>
                    <a:pt x="0" y="7732141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moveTo>
                    <a:pt x="9525" y="19050"/>
                  </a:moveTo>
                  <a:lnTo>
                    <a:pt x="9525" y="9525"/>
                  </a:lnTo>
                  <a:lnTo>
                    <a:pt x="19050" y="9525"/>
                  </a:lnTo>
                  <a:lnTo>
                    <a:pt x="19050" y="7732141"/>
                  </a:lnTo>
                  <a:lnTo>
                    <a:pt x="9525" y="7732141"/>
                  </a:lnTo>
                  <a:lnTo>
                    <a:pt x="9525" y="7722616"/>
                  </a:lnTo>
                  <a:lnTo>
                    <a:pt x="9412732" y="7722616"/>
                  </a:lnTo>
                  <a:lnTo>
                    <a:pt x="9412732" y="7732141"/>
                  </a:lnTo>
                  <a:lnTo>
                    <a:pt x="9403207" y="7732141"/>
                  </a:lnTo>
                  <a:lnTo>
                    <a:pt x="9403207" y="9525"/>
                  </a:lnTo>
                  <a:lnTo>
                    <a:pt x="9412732" y="9525"/>
                  </a:lnTo>
                  <a:lnTo>
                    <a:pt x="9412732" y="19050"/>
                  </a:lnTo>
                  <a:lnTo>
                    <a:pt x="9525" y="1905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9422250" cy="7684500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024"/>
                </a:lnSpc>
              </a:pPr>
              <a:r>
                <a:rPr lang="en-US" sz="3150" spc="29">
                  <a:solidFill>
                    <a:srgbClr val="344E6D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Treated areas</a:t>
              </a: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: face, neck, </a:t>
              </a:r>
              <a:r>
                <a:rPr lang="en-US" sz="3150" spc="29" err="1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decollete</a:t>
              </a: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, hands, body, scalp, intimate areas</a:t>
              </a:r>
            </a:p>
            <a:p>
              <a:pPr algn="l">
                <a:lnSpc>
                  <a:spcPts val="2016"/>
                </a:lnSpc>
              </a:pPr>
              <a:endParaRPr lang="en-US" sz="3150" spc="29">
                <a:solidFill>
                  <a:srgbClr val="344E6D"/>
                </a:solidFill>
                <a:latin typeface="TT Rounds Condensed"/>
                <a:ea typeface="TT Rounds Condensed"/>
                <a:cs typeface="TT Rounds Condensed"/>
                <a:sym typeface="TT Rounds Condensed"/>
              </a:endParaRPr>
            </a:p>
            <a:p>
              <a:pPr algn="l">
                <a:lnSpc>
                  <a:spcPts val="3024"/>
                </a:lnSpc>
              </a:pPr>
              <a:r>
                <a:rPr lang="en-US" sz="3150" spc="29">
                  <a:solidFill>
                    <a:srgbClr val="344E6D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Active ingredients</a:t>
              </a: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: </a:t>
              </a:r>
              <a:r>
                <a:rPr lang="en-US" sz="3150" spc="29" err="1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Purifyed</a:t>
              </a: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 PN</a:t>
              </a:r>
            </a:p>
            <a:p>
              <a:pPr algn="l">
                <a:lnSpc>
                  <a:spcPts val="2016"/>
                </a:lnSpc>
              </a:pPr>
              <a:endParaRPr lang="en-US" sz="3150" spc="29">
                <a:solidFill>
                  <a:srgbClr val="344E6D"/>
                </a:solidFill>
                <a:latin typeface="TT Rounds Condensed"/>
                <a:ea typeface="TT Rounds Condensed"/>
                <a:cs typeface="TT Rounds Condensed"/>
                <a:sym typeface="TT Rounds Condensed"/>
              </a:endParaRPr>
            </a:p>
            <a:p>
              <a:pPr algn="l">
                <a:lnSpc>
                  <a:spcPts val="3024"/>
                </a:lnSpc>
              </a:pPr>
              <a:r>
                <a:rPr lang="en-US" sz="3150" spc="29">
                  <a:solidFill>
                    <a:srgbClr val="344E6D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EFFECTS</a:t>
              </a: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: enhances fibroblast production, induces tissue repair processes, regulates </a:t>
              </a:r>
              <a:r>
                <a:rPr lang="en-US" sz="3150" spc="29" err="1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melanogenesis</a:t>
              </a: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, promotes hydration, promote </a:t>
              </a:r>
              <a:r>
                <a:rPr lang="en-US" sz="3150" spc="29" err="1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myofibroblast</a:t>
              </a:r>
              <a:endParaRPr lang="en-US" sz="3150" spc="29">
                <a:solidFill>
                  <a:srgbClr val="344E6D"/>
                </a:solidFill>
                <a:latin typeface="TT Rounds Condensed"/>
                <a:ea typeface="TT Rounds Condensed"/>
                <a:cs typeface="TT Rounds Condensed"/>
                <a:sym typeface="TT Rounds Condensed"/>
              </a:endParaRPr>
            </a:p>
            <a:p>
              <a:pPr algn="l">
                <a:lnSpc>
                  <a:spcPts val="2016"/>
                </a:lnSpc>
              </a:pPr>
              <a:endParaRPr lang="en-US" sz="3150" spc="29">
                <a:solidFill>
                  <a:srgbClr val="344E6D"/>
                </a:solidFill>
                <a:latin typeface="TT Rounds Condensed"/>
                <a:ea typeface="TT Rounds Condensed"/>
                <a:cs typeface="TT Rounds Condensed"/>
                <a:sym typeface="TT Rounds Condensed"/>
              </a:endParaRPr>
            </a:p>
            <a:p>
              <a:pPr algn="l">
                <a:lnSpc>
                  <a:spcPts val="3024"/>
                </a:lnSpc>
              </a:pPr>
              <a:r>
                <a:rPr lang="en-US" sz="3150" spc="29">
                  <a:solidFill>
                    <a:srgbClr val="344E6D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DOWSIDES</a:t>
              </a: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: doesn’t give volume, no immediate results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81669" y="3238482"/>
            <a:ext cx="7323638" cy="5806238"/>
            <a:chOff x="0" y="0"/>
            <a:chExt cx="9764850" cy="77416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64903" cy="7741666"/>
            </a:xfrm>
            <a:custGeom>
              <a:avLst/>
              <a:gdLst/>
              <a:ahLst/>
              <a:cxnLst/>
              <a:rect l="l" t="t" r="r" b="b"/>
              <a:pathLst>
                <a:path w="9764903" h="7741666">
                  <a:moveTo>
                    <a:pt x="9525" y="0"/>
                  </a:moveTo>
                  <a:lnTo>
                    <a:pt x="9755378" y="0"/>
                  </a:lnTo>
                  <a:cubicBezTo>
                    <a:pt x="9760585" y="0"/>
                    <a:pt x="9764903" y="4318"/>
                    <a:pt x="9764903" y="9525"/>
                  </a:cubicBezTo>
                  <a:lnTo>
                    <a:pt x="9764903" y="7732141"/>
                  </a:lnTo>
                  <a:cubicBezTo>
                    <a:pt x="9764903" y="7737348"/>
                    <a:pt x="9760585" y="7741666"/>
                    <a:pt x="9755378" y="7741666"/>
                  </a:cubicBezTo>
                  <a:lnTo>
                    <a:pt x="9525" y="7741666"/>
                  </a:lnTo>
                  <a:cubicBezTo>
                    <a:pt x="4318" y="7741666"/>
                    <a:pt x="0" y="7737348"/>
                    <a:pt x="0" y="7732141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moveTo>
                    <a:pt x="9525" y="19050"/>
                  </a:moveTo>
                  <a:lnTo>
                    <a:pt x="9525" y="9525"/>
                  </a:lnTo>
                  <a:lnTo>
                    <a:pt x="19050" y="9525"/>
                  </a:lnTo>
                  <a:lnTo>
                    <a:pt x="19050" y="7732141"/>
                  </a:lnTo>
                  <a:lnTo>
                    <a:pt x="9525" y="7732141"/>
                  </a:lnTo>
                  <a:lnTo>
                    <a:pt x="9525" y="7722616"/>
                  </a:lnTo>
                  <a:lnTo>
                    <a:pt x="9755378" y="7722616"/>
                  </a:lnTo>
                  <a:lnTo>
                    <a:pt x="9755378" y="7732141"/>
                  </a:lnTo>
                  <a:lnTo>
                    <a:pt x="9745853" y="7732141"/>
                  </a:lnTo>
                  <a:lnTo>
                    <a:pt x="9745853" y="9525"/>
                  </a:lnTo>
                  <a:lnTo>
                    <a:pt x="9755378" y="9525"/>
                  </a:lnTo>
                  <a:lnTo>
                    <a:pt x="9755378" y="19050"/>
                  </a:lnTo>
                  <a:lnTo>
                    <a:pt x="9525" y="1905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764850" cy="77511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779"/>
                </a:lnSpc>
              </a:pPr>
              <a:r>
                <a:rPr lang="en-US" sz="3150" spc="29">
                  <a:solidFill>
                    <a:srgbClr val="344E6D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Treated areas</a:t>
              </a: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: face, neck, </a:t>
              </a:r>
              <a:r>
                <a:rPr lang="en-US" sz="3150" spc="29" err="1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decollete</a:t>
              </a: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,</a:t>
              </a:r>
            </a:p>
            <a:p>
              <a:pPr algn="l">
                <a:lnSpc>
                  <a:spcPts val="3779"/>
                </a:lnSpc>
              </a:pP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hands body.</a:t>
              </a:r>
            </a:p>
            <a:p>
              <a:pPr algn="l">
                <a:lnSpc>
                  <a:spcPts val="2520"/>
                </a:lnSpc>
              </a:pPr>
              <a:endParaRPr lang="en-US" sz="3150" spc="29">
                <a:solidFill>
                  <a:srgbClr val="344E6D"/>
                </a:solidFill>
                <a:latin typeface="TT Rounds Condensed"/>
                <a:ea typeface="TT Rounds Condensed"/>
                <a:cs typeface="TT Rounds Condensed"/>
                <a:sym typeface="TT Rounds Condensed"/>
              </a:endParaRPr>
            </a:p>
            <a:p>
              <a:pPr algn="l">
                <a:lnSpc>
                  <a:spcPts val="3779"/>
                </a:lnSpc>
              </a:pPr>
              <a:r>
                <a:rPr lang="en-US" sz="3150" spc="29">
                  <a:solidFill>
                    <a:srgbClr val="344E6D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Active ingredients</a:t>
              </a: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: Hyaluronic Acid (HA), amino acids, peptides</a:t>
              </a:r>
            </a:p>
            <a:p>
              <a:pPr algn="l">
                <a:lnSpc>
                  <a:spcPts val="2520"/>
                </a:lnSpc>
              </a:pPr>
              <a:endParaRPr lang="en-US" sz="3150" spc="29">
                <a:solidFill>
                  <a:srgbClr val="344E6D"/>
                </a:solidFill>
                <a:latin typeface="TT Rounds Condensed"/>
                <a:ea typeface="TT Rounds Condensed"/>
                <a:cs typeface="TT Rounds Condensed"/>
                <a:sym typeface="TT Rounds Condensed"/>
              </a:endParaRPr>
            </a:p>
            <a:p>
              <a:pPr algn="l">
                <a:lnSpc>
                  <a:spcPts val="3779"/>
                </a:lnSpc>
              </a:pPr>
              <a:r>
                <a:rPr lang="en-US" sz="3150" spc="29">
                  <a:solidFill>
                    <a:srgbClr val="344E6D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EFFECTS</a:t>
              </a: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: give volume, hydration, filling effect, lift effect</a:t>
              </a:r>
            </a:p>
            <a:p>
              <a:pPr algn="l">
                <a:lnSpc>
                  <a:spcPts val="2520"/>
                </a:lnSpc>
              </a:pPr>
              <a:endParaRPr lang="en-US" sz="3150" spc="29">
                <a:solidFill>
                  <a:srgbClr val="344E6D"/>
                </a:solidFill>
                <a:latin typeface="TT Rounds Condensed"/>
                <a:ea typeface="TT Rounds Condensed"/>
                <a:cs typeface="TT Rounds Condensed"/>
                <a:sym typeface="TT Rounds Condensed"/>
              </a:endParaRPr>
            </a:p>
            <a:p>
              <a:pPr algn="l">
                <a:lnSpc>
                  <a:spcPts val="3779"/>
                </a:lnSpc>
              </a:pPr>
              <a:r>
                <a:rPr lang="en-US" sz="3150" spc="29">
                  <a:solidFill>
                    <a:srgbClr val="344E6D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DOWNSIDES</a:t>
              </a:r>
              <a:r>
                <a:rPr lang="en-US" sz="3150" spc="29">
                  <a:solidFill>
                    <a:srgbClr val="344E6D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: no regeneration action, short term effect</a:t>
              </a:r>
            </a:p>
            <a:p>
              <a:pPr algn="l">
                <a:lnSpc>
                  <a:spcPts val="2520"/>
                </a:lnSpc>
              </a:pPr>
              <a:endParaRPr lang="en-US" sz="3150" spc="29">
                <a:solidFill>
                  <a:srgbClr val="344E6D"/>
                </a:solidFill>
                <a:latin typeface="TT Rounds Condensed"/>
                <a:ea typeface="TT Rounds Condensed"/>
                <a:cs typeface="TT Rounds Condensed"/>
                <a:sym typeface="TT Rounds Condense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960835" y="628650"/>
            <a:ext cx="1364166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5250" spc="49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Polynucleotides HPT® vs Skin Boosters</a:t>
            </a:r>
            <a:r>
              <a:rPr lang="en-US" sz="5250" spc="49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</p:txBody>
      </p:sp>
      <p:sp>
        <p:nvSpPr>
          <p:cNvPr id="9" name="Freeform 9"/>
          <p:cNvSpPr/>
          <p:nvPr/>
        </p:nvSpPr>
        <p:spPr>
          <a:xfrm rot="1002908">
            <a:off x="-1544209" y="298342"/>
            <a:ext cx="4896368" cy="4969976"/>
          </a:xfrm>
          <a:custGeom>
            <a:avLst/>
            <a:gdLst/>
            <a:ahLst/>
            <a:cxnLst/>
            <a:rect l="l" t="t" r="r" b="b"/>
            <a:pathLst>
              <a:path w="4896368" h="4969976">
                <a:moveTo>
                  <a:pt x="0" y="0"/>
                </a:moveTo>
                <a:lnTo>
                  <a:pt x="4896368" y="0"/>
                </a:lnTo>
                <a:lnTo>
                  <a:pt x="4896368" y="4969975"/>
                </a:lnTo>
                <a:lnTo>
                  <a:pt x="0" y="4969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0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573248" y="1087199"/>
            <a:ext cx="4058550" cy="4058550"/>
          </a:xfrm>
          <a:custGeom>
            <a:avLst/>
            <a:gdLst/>
            <a:ahLst/>
            <a:cxnLst/>
            <a:rect l="l" t="t" r="r" b="b"/>
            <a:pathLst>
              <a:path w="4058550" h="4058550">
                <a:moveTo>
                  <a:pt x="0" y="0"/>
                </a:moveTo>
                <a:lnTo>
                  <a:pt x="4058550" y="0"/>
                </a:lnTo>
                <a:lnTo>
                  <a:pt x="4058550" y="4058550"/>
                </a:lnTo>
                <a:lnTo>
                  <a:pt x="0" y="4058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534608" y="6593434"/>
            <a:ext cx="510000" cy="487950"/>
            <a:chOff x="0" y="0"/>
            <a:chExt cx="680000" cy="650600"/>
          </a:xfrm>
        </p:grpSpPr>
        <p:sp>
          <p:nvSpPr>
            <p:cNvPr id="4" name="Freeform 4"/>
            <p:cNvSpPr/>
            <p:nvPr/>
          </p:nvSpPr>
          <p:spPr>
            <a:xfrm>
              <a:off x="12700" y="12700"/>
              <a:ext cx="654558" cy="625221"/>
            </a:xfrm>
            <a:custGeom>
              <a:avLst/>
              <a:gdLst/>
              <a:ahLst/>
              <a:cxnLst/>
              <a:rect l="l" t="t" r="r" b="b"/>
              <a:pathLst>
                <a:path w="654558" h="625221">
                  <a:moveTo>
                    <a:pt x="0" y="312547"/>
                  </a:moveTo>
                  <a:cubicBezTo>
                    <a:pt x="0" y="139954"/>
                    <a:pt x="146558" y="0"/>
                    <a:pt x="327279" y="0"/>
                  </a:cubicBezTo>
                  <a:cubicBezTo>
                    <a:pt x="508000" y="0"/>
                    <a:pt x="654558" y="139954"/>
                    <a:pt x="654558" y="312547"/>
                  </a:cubicBezTo>
                  <a:cubicBezTo>
                    <a:pt x="654558" y="485140"/>
                    <a:pt x="508000" y="625221"/>
                    <a:pt x="327279" y="625221"/>
                  </a:cubicBezTo>
                  <a:cubicBezTo>
                    <a:pt x="146558" y="625221"/>
                    <a:pt x="0" y="485267"/>
                    <a:pt x="0" y="312547"/>
                  </a:cubicBezTo>
                  <a:close/>
                </a:path>
              </a:pathLst>
            </a:custGeom>
            <a:solidFill>
              <a:srgbClr val="66BB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79958" cy="650621"/>
            </a:xfrm>
            <a:custGeom>
              <a:avLst/>
              <a:gdLst/>
              <a:ahLst/>
              <a:cxnLst/>
              <a:rect l="l" t="t" r="r" b="b"/>
              <a:pathLst>
                <a:path w="679958" h="650621">
                  <a:moveTo>
                    <a:pt x="0" y="325247"/>
                  </a:moveTo>
                  <a:cubicBezTo>
                    <a:pt x="0" y="145161"/>
                    <a:pt x="152781" y="0"/>
                    <a:pt x="339979" y="0"/>
                  </a:cubicBezTo>
                  <a:lnTo>
                    <a:pt x="339979" y="12700"/>
                  </a:lnTo>
                  <a:lnTo>
                    <a:pt x="339979" y="0"/>
                  </a:lnTo>
                  <a:cubicBezTo>
                    <a:pt x="527177" y="0"/>
                    <a:pt x="679958" y="145161"/>
                    <a:pt x="679958" y="325247"/>
                  </a:cubicBezTo>
                  <a:lnTo>
                    <a:pt x="667258" y="325247"/>
                  </a:lnTo>
                  <a:lnTo>
                    <a:pt x="679958" y="325247"/>
                  </a:lnTo>
                  <a:cubicBezTo>
                    <a:pt x="679958" y="505460"/>
                    <a:pt x="527177" y="650494"/>
                    <a:pt x="339979" y="650494"/>
                  </a:cubicBezTo>
                  <a:lnTo>
                    <a:pt x="339979" y="637794"/>
                  </a:lnTo>
                  <a:lnTo>
                    <a:pt x="339979" y="650494"/>
                  </a:lnTo>
                  <a:cubicBezTo>
                    <a:pt x="152781" y="650621"/>
                    <a:pt x="0" y="505460"/>
                    <a:pt x="0" y="325247"/>
                  </a:cubicBezTo>
                  <a:lnTo>
                    <a:pt x="12700" y="325247"/>
                  </a:lnTo>
                  <a:lnTo>
                    <a:pt x="25400" y="325247"/>
                  </a:lnTo>
                  <a:lnTo>
                    <a:pt x="12700" y="325247"/>
                  </a:lnTo>
                  <a:lnTo>
                    <a:pt x="0" y="325247"/>
                  </a:lnTo>
                  <a:moveTo>
                    <a:pt x="25400" y="325247"/>
                  </a:moveTo>
                  <a:cubicBezTo>
                    <a:pt x="25400" y="332232"/>
                    <a:pt x="19685" y="337947"/>
                    <a:pt x="12700" y="337947"/>
                  </a:cubicBezTo>
                  <a:cubicBezTo>
                    <a:pt x="5715" y="337947"/>
                    <a:pt x="0" y="332232"/>
                    <a:pt x="0" y="325247"/>
                  </a:cubicBezTo>
                  <a:cubicBezTo>
                    <a:pt x="0" y="318262"/>
                    <a:pt x="5715" y="312547"/>
                    <a:pt x="12700" y="312547"/>
                  </a:cubicBezTo>
                  <a:cubicBezTo>
                    <a:pt x="19685" y="312547"/>
                    <a:pt x="25400" y="318262"/>
                    <a:pt x="25400" y="325247"/>
                  </a:cubicBezTo>
                  <a:cubicBezTo>
                    <a:pt x="25400" y="490347"/>
                    <a:pt x="165735" y="625094"/>
                    <a:pt x="339979" y="625094"/>
                  </a:cubicBezTo>
                  <a:cubicBezTo>
                    <a:pt x="514223" y="625094"/>
                    <a:pt x="654558" y="490347"/>
                    <a:pt x="654558" y="325247"/>
                  </a:cubicBezTo>
                  <a:cubicBezTo>
                    <a:pt x="654558" y="160147"/>
                    <a:pt x="514350" y="25400"/>
                    <a:pt x="339979" y="25400"/>
                  </a:cubicBezTo>
                  <a:lnTo>
                    <a:pt x="339979" y="12700"/>
                  </a:lnTo>
                  <a:lnTo>
                    <a:pt x="339979" y="25400"/>
                  </a:lnTo>
                  <a:cubicBezTo>
                    <a:pt x="165735" y="25400"/>
                    <a:pt x="25400" y="160274"/>
                    <a:pt x="25400" y="325247"/>
                  </a:cubicBezTo>
                  <a:close/>
                </a:path>
              </a:pathLst>
            </a:custGeom>
            <a:solidFill>
              <a:srgbClr val="66BBEA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79380" y="6593430"/>
            <a:ext cx="510000" cy="487950"/>
            <a:chOff x="0" y="0"/>
            <a:chExt cx="680000" cy="650600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654558" cy="625221"/>
            </a:xfrm>
            <a:custGeom>
              <a:avLst/>
              <a:gdLst/>
              <a:ahLst/>
              <a:cxnLst/>
              <a:rect l="l" t="t" r="r" b="b"/>
              <a:pathLst>
                <a:path w="654558" h="625221">
                  <a:moveTo>
                    <a:pt x="0" y="312547"/>
                  </a:moveTo>
                  <a:cubicBezTo>
                    <a:pt x="0" y="139954"/>
                    <a:pt x="146558" y="0"/>
                    <a:pt x="327279" y="0"/>
                  </a:cubicBezTo>
                  <a:cubicBezTo>
                    <a:pt x="508000" y="0"/>
                    <a:pt x="654558" y="139954"/>
                    <a:pt x="654558" y="312547"/>
                  </a:cubicBezTo>
                  <a:cubicBezTo>
                    <a:pt x="654558" y="485140"/>
                    <a:pt x="508000" y="625221"/>
                    <a:pt x="327279" y="625221"/>
                  </a:cubicBezTo>
                  <a:cubicBezTo>
                    <a:pt x="146558" y="625221"/>
                    <a:pt x="0" y="485267"/>
                    <a:pt x="0" y="312547"/>
                  </a:cubicBez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79958" cy="650621"/>
            </a:xfrm>
            <a:custGeom>
              <a:avLst/>
              <a:gdLst/>
              <a:ahLst/>
              <a:cxnLst/>
              <a:rect l="l" t="t" r="r" b="b"/>
              <a:pathLst>
                <a:path w="679958" h="650621">
                  <a:moveTo>
                    <a:pt x="0" y="325247"/>
                  </a:moveTo>
                  <a:cubicBezTo>
                    <a:pt x="0" y="145161"/>
                    <a:pt x="152781" y="0"/>
                    <a:pt x="339979" y="0"/>
                  </a:cubicBezTo>
                  <a:lnTo>
                    <a:pt x="339979" y="12700"/>
                  </a:lnTo>
                  <a:lnTo>
                    <a:pt x="339979" y="0"/>
                  </a:lnTo>
                  <a:cubicBezTo>
                    <a:pt x="527177" y="0"/>
                    <a:pt x="679958" y="145161"/>
                    <a:pt x="679958" y="325247"/>
                  </a:cubicBezTo>
                  <a:lnTo>
                    <a:pt x="667258" y="325247"/>
                  </a:lnTo>
                  <a:lnTo>
                    <a:pt x="679958" y="325247"/>
                  </a:lnTo>
                  <a:cubicBezTo>
                    <a:pt x="679958" y="505460"/>
                    <a:pt x="527177" y="650494"/>
                    <a:pt x="339979" y="650494"/>
                  </a:cubicBezTo>
                  <a:lnTo>
                    <a:pt x="339979" y="637794"/>
                  </a:lnTo>
                  <a:lnTo>
                    <a:pt x="339979" y="650494"/>
                  </a:lnTo>
                  <a:cubicBezTo>
                    <a:pt x="152781" y="650621"/>
                    <a:pt x="0" y="505460"/>
                    <a:pt x="0" y="325247"/>
                  </a:cubicBezTo>
                  <a:lnTo>
                    <a:pt x="12700" y="325247"/>
                  </a:lnTo>
                  <a:lnTo>
                    <a:pt x="25400" y="325247"/>
                  </a:lnTo>
                  <a:lnTo>
                    <a:pt x="12700" y="325247"/>
                  </a:lnTo>
                  <a:lnTo>
                    <a:pt x="0" y="325247"/>
                  </a:lnTo>
                  <a:moveTo>
                    <a:pt x="25400" y="325247"/>
                  </a:moveTo>
                  <a:cubicBezTo>
                    <a:pt x="25400" y="332232"/>
                    <a:pt x="19685" y="337947"/>
                    <a:pt x="12700" y="337947"/>
                  </a:cubicBezTo>
                  <a:cubicBezTo>
                    <a:pt x="5715" y="337947"/>
                    <a:pt x="0" y="332232"/>
                    <a:pt x="0" y="325247"/>
                  </a:cubicBezTo>
                  <a:cubicBezTo>
                    <a:pt x="0" y="318262"/>
                    <a:pt x="5715" y="312547"/>
                    <a:pt x="12700" y="312547"/>
                  </a:cubicBezTo>
                  <a:cubicBezTo>
                    <a:pt x="19685" y="312547"/>
                    <a:pt x="25400" y="318262"/>
                    <a:pt x="25400" y="325247"/>
                  </a:cubicBezTo>
                  <a:cubicBezTo>
                    <a:pt x="25400" y="490347"/>
                    <a:pt x="165735" y="625094"/>
                    <a:pt x="339979" y="625094"/>
                  </a:cubicBezTo>
                  <a:cubicBezTo>
                    <a:pt x="514223" y="625094"/>
                    <a:pt x="654558" y="490347"/>
                    <a:pt x="654558" y="325247"/>
                  </a:cubicBezTo>
                  <a:cubicBezTo>
                    <a:pt x="654558" y="160147"/>
                    <a:pt x="514350" y="25400"/>
                    <a:pt x="339979" y="25400"/>
                  </a:cubicBezTo>
                  <a:lnTo>
                    <a:pt x="339979" y="12700"/>
                  </a:lnTo>
                  <a:lnTo>
                    <a:pt x="339979" y="25400"/>
                  </a:lnTo>
                  <a:cubicBezTo>
                    <a:pt x="165735" y="25400"/>
                    <a:pt x="25400" y="160274"/>
                    <a:pt x="25400" y="325247"/>
                  </a:cubicBezTo>
                  <a:close/>
                </a:path>
              </a:pathLst>
            </a:custGeom>
            <a:solidFill>
              <a:srgbClr val="887AB5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89799" y="6593438"/>
            <a:ext cx="510000" cy="487950"/>
            <a:chOff x="0" y="0"/>
            <a:chExt cx="680000" cy="650600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654558" cy="625221"/>
            </a:xfrm>
            <a:custGeom>
              <a:avLst/>
              <a:gdLst/>
              <a:ahLst/>
              <a:cxnLst/>
              <a:rect l="l" t="t" r="r" b="b"/>
              <a:pathLst>
                <a:path w="654558" h="625221">
                  <a:moveTo>
                    <a:pt x="0" y="312547"/>
                  </a:moveTo>
                  <a:cubicBezTo>
                    <a:pt x="0" y="139954"/>
                    <a:pt x="146558" y="0"/>
                    <a:pt x="327279" y="0"/>
                  </a:cubicBezTo>
                  <a:cubicBezTo>
                    <a:pt x="508000" y="0"/>
                    <a:pt x="654558" y="139954"/>
                    <a:pt x="654558" y="312547"/>
                  </a:cubicBezTo>
                  <a:cubicBezTo>
                    <a:pt x="654558" y="485140"/>
                    <a:pt x="508000" y="625221"/>
                    <a:pt x="327279" y="625221"/>
                  </a:cubicBezTo>
                  <a:cubicBezTo>
                    <a:pt x="146558" y="625221"/>
                    <a:pt x="0" y="485267"/>
                    <a:pt x="0" y="312547"/>
                  </a:cubicBezTo>
                  <a:close/>
                </a:path>
              </a:pathLst>
            </a:custGeom>
            <a:solidFill>
              <a:srgbClr val="D0CEC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79958" cy="650621"/>
            </a:xfrm>
            <a:custGeom>
              <a:avLst/>
              <a:gdLst/>
              <a:ahLst/>
              <a:cxnLst/>
              <a:rect l="l" t="t" r="r" b="b"/>
              <a:pathLst>
                <a:path w="679958" h="650621">
                  <a:moveTo>
                    <a:pt x="0" y="325247"/>
                  </a:moveTo>
                  <a:cubicBezTo>
                    <a:pt x="0" y="145161"/>
                    <a:pt x="152781" y="0"/>
                    <a:pt x="339979" y="0"/>
                  </a:cubicBezTo>
                  <a:lnTo>
                    <a:pt x="339979" y="12700"/>
                  </a:lnTo>
                  <a:lnTo>
                    <a:pt x="339979" y="0"/>
                  </a:lnTo>
                  <a:cubicBezTo>
                    <a:pt x="527177" y="0"/>
                    <a:pt x="679958" y="145161"/>
                    <a:pt x="679958" y="325247"/>
                  </a:cubicBezTo>
                  <a:lnTo>
                    <a:pt x="667258" y="325247"/>
                  </a:lnTo>
                  <a:lnTo>
                    <a:pt x="679958" y="325247"/>
                  </a:lnTo>
                  <a:cubicBezTo>
                    <a:pt x="679958" y="505460"/>
                    <a:pt x="527177" y="650494"/>
                    <a:pt x="339979" y="650494"/>
                  </a:cubicBezTo>
                  <a:lnTo>
                    <a:pt x="339979" y="637794"/>
                  </a:lnTo>
                  <a:lnTo>
                    <a:pt x="339979" y="650494"/>
                  </a:lnTo>
                  <a:cubicBezTo>
                    <a:pt x="152781" y="650621"/>
                    <a:pt x="0" y="505460"/>
                    <a:pt x="0" y="325247"/>
                  </a:cubicBezTo>
                  <a:lnTo>
                    <a:pt x="12700" y="325247"/>
                  </a:lnTo>
                  <a:lnTo>
                    <a:pt x="25400" y="325247"/>
                  </a:lnTo>
                  <a:lnTo>
                    <a:pt x="12700" y="325247"/>
                  </a:lnTo>
                  <a:lnTo>
                    <a:pt x="0" y="325247"/>
                  </a:lnTo>
                  <a:moveTo>
                    <a:pt x="25400" y="325247"/>
                  </a:moveTo>
                  <a:cubicBezTo>
                    <a:pt x="25400" y="332232"/>
                    <a:pt x="19685" y="337947"/>
                    <a:pt x="12700" y="337947"/>
                  </a:cubicBezTo>
                  <a:cubicBezTo>
                    <a:pt x="5715" y="337947"/>
                    <a:pt x="0" y="332232"/>
                    <a:pt x="0" y="325247"/>
                  </a:cubicBezTo>
                  <a:cubicBezTo>
                    <a:pt x="0" y="318262"/>
                    <a:pt x="5715" y="312547"/>
                    <a:pt x="12700" y="312547"/>
                  </a:cubicBezTo>
                  <a:cubicBezTo>
                    <a:pt x="19685" y="312547"/>
                    <a:pt x="25400" y="318262"/>
                    <a:pt x="25400" y="325247"/>
                  </a:cubicBezTo>
                  <a:cubicBezTo>
                    <a:pt x="25400" y="490347"/>
                    <a:pt x="165735" y="625094"/>
                    <a:pt x="339979" y="625094"/>
                  </a:cubicBezTo>
                  <a:cubicBezTo>
                    <a:pt x="514223" y="625094"/>
                    <a:pt x="654558" y="490347"/>
                    <a:pt x="654558" y="325247"/>
                  </a:cubicBezTo>
                  <a:cubicBezTo>
                    <a:pt x="654558" y="160147"/>
                    <a:pt x="514350" y="25400"/>
                    <a:pt x="339979" y="25400"/>
                  </a:cubicBezTo>
                  <a:lnTo>
                    <a:pt x="339979" y="12700"/>
                  </a:lnTo>
                  <a:lnTo>
                    <a:pt x="339979" y="25400"/>
                  </a:lnTo>
                  <a:cubicBezTo>
                    <a:pt x="165735" y="25400"/>
                    <a:pt x="25400" y="160274"/>
                    <a:pt x="25400" y="325247"/>
                  </a:cubicBezTo>
                  <a:close/>
                </a:path>
              </a:pathLst>
            </a:custGeom>
            <a:solidFill>
              <a:srgbClr val="D0CEC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390762" y="4106700"/>
            <a:ext cx="5541600" cy="169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spc="-358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Summary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9893969" y="840203"/>
            <a:ext cx="11530264" cy="8763001"/>
          </a:xfrm>
          <a:custGeom>
            <a:avLst/>
            <a:gdLst/>
            <a:ahLst/>
            <a:cxnLst/>
            <a:rect l="l" t="t" r="r" b="b"/>
            <a:pathLst>
              <a:path w="10828421" h="8229600">
                <a:moveTo>
                  <a:pt x="0" y="0"/>
                </a:moveTo>
                <a:lnTo>
                  <a:pt x="10828421" y="0"/>
                </a:lnTo>
                <a:lnTo>
                  <a:pt x="108284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189436" y="857250"/>
            <a:ext cx="13117894" cy="857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9"/>
              </a:lnSpc>
              <a:spcBef>
                <a:spcPct val="0"/>
              </a:spcBef>
            </a:pPr>
            <a:r>
              <a:rPr lang="en-US" sz="5299" spc="-211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Remember: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endParaRPr lang="en-US" sz="5299" spc="-211">
              <a:solidFill>
                <a:srgbClr val="1E2545"/>
              </a:solidFill>
              <a:latin typeface="Open Sans 1 Bold Italics"/>
              <a:ea typeface="Open Sans 1 Bold Italics"/>
              <a:cs typeface="Open Sans 1 Bold Italics"/>
              <a:sym typeface="Open Sans 1 Bold Italics"/>
            </a:endParaRPr>
          </a:p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Polynucleotide HPT® or PN is a Regenerative Medicine tool not a skin booster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endParaRPr lang="en-US" sz="3000" spc="-119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PN HPT® can: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endParaRPr lang="en-US" sz="3000" spc="-119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enhance the production of fibroblasts and </a:t>
            </a:r>
            <a:r>
              <a:rPr lang="en-US" sz="3000" spc="-119" err="1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myofibroblasts</a:t>
            </a:r>
            <a:endParaRPr lang="en-US" sz="3000" spc="-119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reverse aging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increase collagen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increase elastin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regenerate the skin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reduce scars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reduce hyperpigmentation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endParaRPr lang="en-US" sz="3000" spc="-119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600"/>
              </a:lnSpc>
              <a:spcBef>
                <a:spcPct val="0"/>
              </a:spcBef>
            </a:pPr>
            <a:endParaRPr lang="en-US" sz="3000" spc="-119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600"/>
              </a:lnSpc>
              <a:spcBef>
                <a:spcPct val="0"/>
              </a:spcBef>
            </a:pPr>
            <a:endParaRPr lang="en-US" sz="3000" spc="-119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600"/>
              </a:lnSpc>
              <a:spcBef>
                <a:spcPct val="0"/>
              </a:spcBef>
            </a:pPr>
            <a:endParaRPr lang="en-US" sz="3000" spc="-119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1" t="-590" b="-5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7950300" y="4995996"/>
            <a:ext cx="103377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80"/>
              </a:lnSpc>
            </a:pPr>
            <a:r>
              <a:rPr lang="en-US" sz="6900" spc="-275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Protocols and</a:t>
            </a:r>
          </a:p>
          <a:p>
            <a:pPr algn="l">
              <a:lnSpc>
                <a:spcPts val="8280"/>
              </a:lnSpc>
            </a:pPr>
            <a:r>
              <a:rPr lang="en-US" sz="6900" spc="-275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              Techniques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9875" y="627487"/>
            <a:ext cx="11329950" cy="93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9"/>
              </a:lnSpc>
            </a:pPr>
            <a:r>
              <a:rPr lang="en-US" sz="5550" spc="-221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Needle vs Cannula</a:t>
            </a:r>
            <a:r>
              <a:rPr lang="en-US" sz="5550" spc="-221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963950" y="2212076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0" y="0"/>
                </a:lnTo>
                <a:lnTo>
                  <a:pt x="884510" y="884510"/>
                </a:lnTo>
                <a:lnTo>
                  <a:pt x="0" y="88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740112" y="2571187"/>
            <a:ext cx="7066200" cy="558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2"/>
              </a:lnSpc>
            </a:pPr>
            <a:r>
              <a:rPr lang="en-US" sz="3150" spc="-1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Cannula</a:t>
            </a:r>
          </a:p>
          <a:p>
            <a:pPr algn="l">
              <a:lnSpc>
                <a:spcPts val="2268"/>
              </a:lnSpc>
            </a:pPr>
            <a:endParaRPr lang="en-US" sz="3150" spc="-125">
              <a:solidFill>
                <a:srgbClr val="1E2545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402"/>
              </a:lnSpc>
            </a:pPr>
            <a:r>
              <a:rPr lang="en-US" sz="3150" spc="-1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Treated areas</a:t>
            </a: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face, neck, decollete, hands, body</a:t>
            </a:r>
          </a:p>
          <a:p>
            <a:pPr algn="l">
              <a:lnSpc>
                <a:spcPts val="2268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02"/>
              </a:lnSpc>
            </a:pPr>
            <a:r>
              <a:rPr lang="en-US" sz="3150" spc="-1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Injection technique</a:t>
            </a: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linear </a:t>
            </a:r>
          </a:p>
          <a:p>
            <a:pPr algn="l">
              <a:lnSpc>
                <a:spcPts val="2268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02"/>
              </a:lnSpc>
            </a:pPr>
            <a:r>
              <a:rPr lang="en-US" sz="3150" spc="-1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Injection depth</a:t>
            </a: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subdermal</a:t>
            </a:r>
          </a:p>
          <a:p>
            <a:pPr algn="l">
              <a:lnSpc>
                <a:spcPts val="2268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02"/>
              </a:lnSpc>
            </a:pPr>
            <a:r>
              <a:rPr lang="en-US" sz="3150" spc="-1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Effects</a:t>
            </a: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faster, painless, less bruising, temporary lifting effect</a:t>
            </a:r>
          </a:p>
          <a:p>
            <a:pPr algn="l">
              <a:lnSpc>
                <a:spcPts val="2268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02"/>
              </a:lnSpc>
            </a:pPr>
            <a:r>
              <a:rPr lang="en-US" sz="3150" spc="-1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Downsides</a:t>
            </a: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gradual absorption of the product </a:t>
            </a:r>
          </a:p>
          <a:p>
            <a:pPr algn="l">
              <a:lnSpc>
                <a:spcPts val="2268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75950" y="2702137"/>
            <a:ext cx="7222800" cy="507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3150" spc="-1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Needle</a:t>
            </a:r>
          </a:p>
          <a:p>
            <a:pPr algn="l">
              <a:lnSpc>
                <a:spcPts val="2016"/>
              </a:lnSpc>
            </a:pPr>
            <a:endParaRPr lang="en-US" sz="3150" spc="-125">
              <a:solidFill>
                <a:srgbClr val="1E2545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024"/>
              </a:lnSpc>
            </a:pPr>
            <a:r>
              <a:rPr lang="en-US" sz="3150" spc="-1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Treated areas</a:t>
            </a: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face, neck, decollete, hands, body, scalp, intimate areas</a:t>
            </a:r>
          </a:p>
          <a:p>
            <a:pPr algn="l">
              <a:lnSpc>
                <a:spcPts val="2016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024"/>
              </a:lnSpc>
            </a:pPr>
            <a:r>
              <a:rPr lang="en-US" sz="3150" spc="-1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Injection technique</a:t>
            </a: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micro bolus</a:t>
            </a:r>
          </a:p>
          <a:p>
            <a:pPr algn="l">
              <a:lnSpc>
                <a:spcPts val="2016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024"/>
              </a:lnSpc>
            </a:pPr>
            <a:r>
              <a:rPr lang="en-US" sz="3150" spc="-1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Injection depth</a:t>
            </a: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intradermal</a:t>
            </a:r>
          </a:p>
          <a:p>
            <a:pPr algn="l">
              <a:lnSpc>
                <a:spcPts val="2016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024"/>
              </a:lnSpc>
            </a:pPr>
            <a:r>
              <a:rPr lang="en-US" sz="3150" spc="-1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Effects</a:t>
            </a: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the mechanical action of the needle induces activation of natural tissue repair processes</a:t>
            </a:r>
          </a:p>
          <a:p>
            <a:pPr algn="l">
              <a:lnSpc>
                <a:spcPts val="2016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024"/>
              </a:lnSpc>
            </a:pPr>
            <a:r>
              <a:rPr lang="en-US" sz="3150" spc="-1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Downsides</a:t>
            </a: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bolus are visible for few days, it could bruise</a:t>
            </a:r>
          </a:p>
        </p:txBody>
      </p:sp>
      <p:sp>
        <p:nvSpPr>
          <p:cNvPr id="6" name="Freeform 6"/>
          <p:cNvSpPr/>
          <p:nvPr/>
        </p:nvSpPr>
        <p:spPr>
          <a:xfrm>
            <a:off x="9764169" y="2212076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0"/>
                </a:lnTo>
                <a:lnTo>
                  <a:pt x="0" y="88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89" r="-1399" b="-1068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6043819" y="4229100"/>
            <a:ext cx="6200362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80"/>
              </a:lnSpc>
            </a:pPr>
            <a:r>
              <a:rPr lang="en-US" sz="6900" spc="-275">
                <a:solidFill>
                  <a:schemeClr val="tx2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Skin Physiology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219433">
            <a:off x="661289" y="-397771"/>
            <a:ext cx="7124700" cy="2705100"/>
          </a:xfrm>
          <a:custGeom>
            <a:avLst/>
            <a:gdLst/>
            <a:ahLst/>
            <a:cxnLst/>
            <a:rect l="l" t="t" r="r" b="b"/>
            <a:pathLst>
              <a:path w="7124700" h="2705100">
                <a:moveTo>
                  <a:pt x="0" y="0"/>
                </a:moveTo>
                <a:lnTo>
                  <a:pt x="7124699" y="0"/>
                </a:lnTo>
                <a:lnTo>
                  <a:pt x="7124699" y="2705099"/>
                </a:lnTo>
                <a:lnTo>
                  <a:pt x="0" y="2705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4492425" y="4092225"/>
            <a:ext cx="9504750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9"/>
              </a:lnSpc>
            </a:pPr>
            <a:r>
              <a:rPr lang="en-US" sz="6450" spc="-257">
                <a:solidFill>
                  <a:srgbClr val="E9EDE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Face treatments and techniques  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-107015"/>
            <a:ext cx="18288000" cy="10501031"/>
          </a:xfrm>
          <a:custGeom>
            <a:avLst/>
            <a:gdLst/>
            <a:ahLst/>
            <a:cxnLst/>
            <a:rect l="l" t="t" r="r" b="b"/>
            <a:pathLst>
              <a:path w="18288000" h="10501031">
                <a:moveTo>
                  <a:pt x="0" y="0"/>
                </a:moveTo>
                <a:lnTo>
                  <a:pt x="18288000" y="0"/>
                </a:lnTo>
                <a:lnTo>
                  <a:pt x="18288000" y="10501030"/>
                </a:lnTo>
                <a:lnTo>
                  <a:pt x="0" y="10501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124" b="-81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617206" y="6850789"/>
            <a:ext cx="9504750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9"/>
              </a:lnSpc>
            </a:pPr>
            <a:r>
              <a:rPr lang="en-US" sz="6450" spc="-257">
                <a:solidFill>
                  <a:srgbClr val="65697F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Face treatments and techniques 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1686" y="1296634"/>
            <a:ext cx="3829615" cy="945962"/>
          </a:xfrm>
          <a:custGeom>
            <a:avLst/>
            <a:gdLst/>
            <a:ahLst/>
            <a:cxnLst/>
            <a:rect l="l" t="t" r="r" b="b"/>
            <a:pathLst>
              <a:path w="3829615" h="945962">
                <a:moveTo>
                  <a:pt x="0" y="0"/>
                </a:moveTo>
                <a:lnTo>
                  <a:pt x="3829615" y="0"/>
                </a:lnTo>
                <a:lnTo>
                  <a:pt x="3829615" y="945961"/>
                </a:lnTo>
                <a:lnTo>
                  <a:pt x="0" y="945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10800000">
            <a:off x="1251686" y="2435520"/>
            <a:ext cx="3685220" cy="526460"/>
          </a:xfrm>
          <a:custGeom>
            <a:avLst/>
            <a:gdLst/>
            <a:ahLst/>
            <a:cxnLst/>
            <a:rect l="l" t="t" r="r" b="b"/>
            <a:pathLst>
              <a:path w="3685220" h="526460">
                <a:moveTo>
                  <a:pt x="0" y="0"/>
                </a:moveTo>
                <a:lnTo>
                  <a:pt x="3685219" y="0"/>
                </a:lnTo>
                <a:lnTo>
                  <a:pt x="3685219" y="526459"/>
                </a:lnTo>
                <a:lnTo>
                  <a:pt x="0" y="526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600266" y="1769614"/>
            <a:ext cx="6771168" cy="6747771"/>
          </a:xfrm>
          <a:custGeom>
            <a:avLst/>
            <a:gdLst/>
            <a:ahLst/>
            <a:cxnLst/>
            <a:rect l="l" t="t" r="r" b="b"/>
            <a:pathLst>
              <a:path w="6771168" h="6747771">
                <a:moveTo>
                  <a:pt x="0" y="0"/>
                </a:moveTo>
                <a:lnTo>
                  <a:pt x="6771168" y="0"/>
                </a:lnTo>
                <a:lnTo>
                  <a:pt x="6771168" y="6747772"/>
                </a:lnTo>
                <a:lnTo>
                  <a:pt x="0" y="67477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796626" y="-148866"/>
            <a:ext cx="8696844" cy="10445391"/>
          </a:xfrm>
          <a:custGeom>
            <a:avLst/>
            <a:gdLst/>
            <a:ahLst/>
            <a:cxnLst/>
            <a:rect l="l" t="t" r="r" b="b"/>
            <a:pathLst>
              <a:path w="8696844" h="10445391">
                <a:moveTo>
                  <a:pt x="0" y="0"/>
                </a:moveTo>
                <a:lnTo>
                  <a:pt x="8696844" y="0"/>
                </a:lnTo>
                <a:lnTo>
                  <a:pt x="8696844" y="10445391"/>
                </a:lnTo>
                <a:lnTo>
                  <a:pt x="0" y="10445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259077" y="6721037"/>
            <a:ext cx="5473358" cy="2219711"/>
          </a:xfrm>
          <a:custGeom>
            <a:avLst/>
            <a:gdLst/>
            <a:ahLst/>
            <a:cxnLst/>
            <a:rect l="l" t="t" r="r" b="b"/>
            <a:pathLst>
              <a:path w="5473358" h="2219711">
                <a:moveTo>
                  <a:pt x="0" y="0"/>
                </a:moveTo>
                <a:lnTo>
                  <a:pt x="5473358" y="0"/>
                </a:lnTo>
                <a:lnTo>
                  <a:pt x="5473358" y="2219710"/>
                </a:lnTo>
                <a:lnTo>
                  <a:pt x="0" y="221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477254" y="224148"/>
            <a:ext cx="5212552" cy="6987333"/>
          </a:xfrm>
          <a:custGeom>
            <a:avLst/>
            <a:gdLst/>
            <a:ahLst/>
            <a:cxnLst/>
            <a:rect l="l" t="t" r="r" b="b"/>
            <a:pathLst>
              <a:path w="5212552" h="6987333">
                <a:moveTo>
                  <a:pt x="0" y="0"/>
                </a:moveTo>
                <a:lnTo>
                  <a:pt x="5212552" y="0"/>
                </a:lnTo>
                <a:lnTo>
                  <a:pt x="5212552" y="6987334"/>
                </a:lnTo>
                <a:lnTo>
                  <a:pt x="0" y="6987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1447" t="-16981" r="-104553" b="-1611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323884" y="4477306"/>
            <a:ext cx="8044117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8" lvl="1" indent="-271464" algn="l">
              <a:lnSpc>
                <a:spcPts val="3960"/>
              </a:lnSpc>
              <a:buFont typeface="Arial"/>
              <a:buChar char="•"/>
            </a:pPr>
            <a:r>
              <a:rPr lang="en-US" sz="3000" spc="-1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Highly purified polynucleotides (PN-HPT®) </a:t>
            </a:r>
          </a:p>
          <a:p>
            <a:pPr marL="542928" lvl="1" indent="-271464" algn="l">
              <a:lnSpc>
                <a:spcPts val="3960"/>
              </a:lnSpc>
            </a:pPr>
            <a:r>
              <a:rPr lang="en-US" sz="3000" spc="-1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20 mg/ml</a:t>
            </a:r>
          </a:p>
          <a:p>
            <a:pPr marL="542928" lvl="1" indent="-271464" algn="l">
              <a:lnSpc>
                <a:spcPts val="3960"/>
              </a:lnSpc>
              <a:buFont typeface="Arial"/>
              <a:buChar char="•"/>
            </a:pPr>
            <a:r>
              <a:rPr lang="en-US" sz="3000" spc="-1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Available in 2ml  syringe</a:t>
            </a:r>
          </a:p>
          <a:p>
            <a:pPr marL="542928" lvl="1" indent="-271464" algn="l">
              <a:lnSpc>
                <a:spcPts val="3240"/>
              </a:lnSpc>
              <a:buFont typeface="Arial"/>
              <a:buChar char="•"/>
            </a:pPr>
            <a:r>
              <a:rPr lang="en-US" sz="3000" spc="-1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With two 30G ½  needles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03996" y="8517385"/>
            <a:ext cx="4583520" cy="54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2">
                <a:solidFill>
                  <a:srgbClr val="2C3251"/>
                </a:solidFill>
                <a:latin typeface="Evolventa"/>
                <a:ea typeface="Evolventa"/>
                <a:cs typeface="Evolventa"/>
                <a:sym typeface="Evolventa"/>
              </a:rPr>
              <a:t>Medical device CE 0373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6045" y="0"/>
            <a:ext cx="8451955" cy="10417085"/>
            <a:chOff x="0" y="0"/>
            <a:chExt cx="11269274" cy="13889446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11243818" cy="13864082"/>
            </a:xfrm>
            <a:custGeom>
              <a:avLst/>
              <a:gdLst/>
              <a:ahLst/>
              <a:cxnLst/>
              <a:rect l="l" t="t" r="r" b="b"/>
              <a:pathLst>
                <a:path w="11243818" h="13864082">
                  <a:moveTo>
                    <a:pt x="0" y="0"/>
                  </a:moveTo>
                  <a:lnTo>
                    <a:pt x="11243818" y="0"/>
                  </a:lnTo>
                  <a:lnTo>
                    <a:pt x="11243818" y="13864082"/>
                  </a:lnTo>
                  <a:lnTo>
                    <a:pt x="0" y="13864082"/>
                  </a:lnTo>
                  <a:close/>
                </a:path>
              </a:pathLst>
            </a:custGeom>
            <a:solidFill>
              <a:srgbClr val="E7EB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269218" cy="13889482"/>
            </a:xfrm>
            <a:custGeom>
              <a:avLst/>
              <a:gdLst/>
              <a:ahLst/>
              <a:cxnLst/>
              <a:rect l="l" t="t" r="r" b="b"/>
              <a:pathLst>
                <a:path w="11269218" h="13889482">
                  <a:moveTo>
                    <a:pt x="12700" y="0"/>
                  </a:moveTo>
                  <a:lnTo>
                    <a:pt x="11256518" y="0"/>
                  </a:lnTo>
                  <a:cubicBezTo>
                    <a:pt x="11263503" y="0"/>
                    <a:pt x="11269218" y="5715"/>
                    <a:pt x="11269218" y="12700"/>
                  </a:cubicBezTo>
                  <a:lnTo>
                    <a:pt x="11269218" y="13876782"/>
                  </a:lnTo>
                  <a:cubicBezTo>
                    <a:pt x="11269218" y="13883768"/>
                    <a:pt x="11263503" y="13889482"/>
                    <a:pt x="11256518" y="13889482"/>
                  </a:cubicBezTo>
                  <a:lnTo>
                    <a:pt x="12700" y="13889482"/>
                  </a:lnTo>
                  <a:cubicBezTo>
                    <a:pt x="5715" y="13889482"/>
                    <a:pt x="0" y="13883768"/>
                    <a:pt x="0" y="1387678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876782"/>
                  </a:lnTo>
                  <a:lnTo>
                    <a:pt x="12700" y="13876782"/>
                  </a:lnTo>
                  <a:lnTo>
                    <a:pt x="12700" y="13864082"/>
                  </a:lnTo>
                  <a:lnTo>
                    <a:pt x="11256518" y="13864082"/>
                  </a:lnTo>
                  <a:lnTo>
                    <a:pt x="11256518" y="13876782"/>
                  </a:lnTo>
                  <a:lnTo>
                    <a:pt x="11243818" y="13876782"/>
                  </a:lnTo>
                  <a:lnTo>
                    <a:pt x="11243818" y="12700"/>
                  </a:lnTo>
                  <a:lnTo>
                    <a:pt x="11256518" y="12700"/>
                  </a:lnTo>
                  <a:lnTo>
                    <a:pt x="1125651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7EBE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4160980"/>
            <a:ext cx="7728195" cy="5097320"/>
          </a:xfrm>
          <a:custGeom>
            <a:avLst/>
            <a:gdLst/>
            <a:ahLst/>
            <a:cxnLst/>
            <a:rect l="l" t="t" r="r" b="b"/>
            <a:pathLst>
              <a:path w="7728195" h="5097320">
                <a:moveTo>
                  <a:pt x="0" y="0"/>
                </a:moveTo>
                <a:lnTo>
                  <a:pt x="7728195" y="0"/>
                </a:lnTo>
                <a:lnTo>
                  <a:pt x="7728195" y="5097320"/>
                </a:lnTo>
                <a:lnTo>
                  <a:pt x="0" y="509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28700" y="878315"/>
            <a:ext cx="8800929" cy="1270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7"/>
              </a:lnSpc>
            </a:pPr>
            <a:r>
              <a:rPr lang="en-US" sz="4599" spc="-22">
                <a:solidFill>
                  <a:srgbClr val="2C3251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Where and what can </a:t>
            </a:r>
            <a:r>
              <a:rPr lang="en-US" sz="4599" spc="-22">
                <a:solidFill>
                  <a:srgbClr val="F9B36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PLINEST® </a:t>
            </a:r>
            <a:r>
              <a:rPr lang="en-US" sz="4599" spc="-22">
                <a:solidFill>
                  <a:srgbClr val="2C3251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be used for?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6251" y="2981067"/>
            <a:ext cx="917865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2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Anatomical areas and type of skin:</a:t>
            </a:r>
          </a:p>
        </p:txBody>
      </p:sp>
      <p:sp>
        <p:nvSpPr>
          <p:cNvPr id="8" name="Freeform 8"/>
          <p:cNvSpPr/>
          <p:nvPr/>
        </p:nvSpPr>
        <p:spPr>
          <a:xfrm>
            <a:off x="11525980" y="538279"/>
            <a:ext cx="5340472" cy="3564185"/>
          </a:xfrm>
          <a:custGeom>
            <a:avLst/>
            <a:gdLst/>
            <a:ahLst/>
            <a:cxnLst/>
            <a:rect l="l" t="t" r="r" b="b"/>
            <a:pathLst>
              <a:path w="7025586" h="4688816">
                <a:moveTo>
                  <a:pt x="0" y="0"/>
                </a:moveTo>
                <a:lnTo>
                  <a:pt x="7025586" y="0"/>
                </a:lnTo>
                <a:lnTo>
                  <a:pt x="7025586" y="4688815"/>
                </a:lnTo>
                <a:lnTo>
                  <a:pt x="0" y="4688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2358205" y="4605150"/>
            <a:ext cx="3956344" cy="4114799"/>
          </a:xfrm>
          <a:custGeom>
            <a:avLst/>
            <a:gdLst/>
            <a:ahLst/>
            <a:cxnLst/>
            <a:rect l="l" t="t" r="r" b="b"/>
            <a:pathLst>
              <a:path w="4957314" h="5155859">
                <a:moveTo>
                  <a:pt x="0" y="0"/>
                </a:moveTo>
                <a:lnTo>
                  <a:pt x="4957314" y="0"/>
                </a:lnTo>
                <a:lnTo>
                  <a:pt x="4957314" y="5155860"/>
                </a:lnTo>
                <a:lnTo>
                  <a:pt x="0" y="5155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7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7047" y="2478138"/>
            <a:ext cx="7395953" cy="7142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87"/>
              </a:lnSpc>
            </a:pPr>
            <a:r>
              <a:rPr lang="en-US" sz="2572" spc="24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Depth of injection: </a:t>
            </a:r>
          </a:p>
          <a:p>
            <a:pPr algn="l">
              <a:lnSpc>
                <a:spcPts val="3087"/>
              </a:lnSpc>
            </a:pPr>
            <a:r>
              <a:rPr lang="en-US" sz="2572" spc="2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Intradermal</a:t>
            </a:r>
          </a:p>
          <a:p>
            <a:pPr algn="l">
              <a:lnSpc>
                <a:spcPts val="2701"/>
              </a:lnSpc>
            </a:pPr>
            <a:endParaRPr lang="en-US" sz="2572" spc="24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087"/>
              </a:lnSpc>
            </a:pPr>
            <a:r>
              <a:rPr lang="en-US" sz="2572" spc="24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Injection technique: </a:t>
            </a:r>
          </a:p>
          <a:p>
            <a:pPr algn="l">
              <a:lnSpc>
                <a:spcPts val="3087"/>
              </a:lnSpc>
            </a:pPr>
            <a:r>
              <a:rPr lang="en-US" sz="2572" spc="24" err="1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Microdroplet</a:t>
            </a:r>
            <a:r>
              <a:rPr lang="en-US" sz="2572" spc="2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, linear or fan technique</a:t>
            </a:r>
          </a:p>
          <a:p>
            <a:pPr algn="l">
              <a:lnSpc>
                <a:spcPts val="2701"/>
              </a:lnSpc>
            </a:pPr>
            <a:endParaRPr lang="en-US" sz="2572" spc="24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087"/>
              </a:lnSpc>
            </a:pPr>
            <a:r>
              <a:rPr lang="en-US" sz="2572" spc="24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Protocol</a:t>
            </a:r>
            <a:r>
              <a:rPr lang="en-US" sz="2572" spc="2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</a:t>
            </a:r>
          </a:p>
          <a:p>
            <a:pPr algn="l">
              <a:lnSpc>
                <a:spcPts val="3087"/>
              </a:lnSpc>
            </a:pPr>
            <a:r>
              <a:rPr lang="en-US" sz="2572" spc="2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Younger Patients: One session every 21 days for a total of 3 sessions</a:t>
            </a:r>
          </a:p>
          <a:p>
            <a:pPr algn="l">
              <a:lnSpc>
                <a:spcPts val="2701"/>
              </a:lnSpc>
            </a:pPr>
            <a:endParaRPr lang="en-US" sz="2572" spc="24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087"/>
              </a:lnSpc>
            </a:pPr>
            <a:r>
              <a:rPr lang="en-US" sz="2572" spc="2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Advanced Skin Aging: One session every 21 days for a total of 4 sessions</a:t>
            </a:r>
          </a:p>
          <a:p>
            <a:pPr algn="l">
              <a:lnSpc>
                <a:spcPts val="2701"/>
              </a:lnSpc>
            </a:pPr>
            <a:endParaRPr lang="en-US" sz="2572" spc="24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701"/>
              </a:lnSpc>
            </a:pPr>
            <a:endParaRPr lang="en-US" sz="2572" spc="24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087"/>
              </a:lnSpc>
            </a:pPr>
            <a:r>
              <a:rPr lang="en-US" sz="2572" spc="24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Maintenance:</a:t>
            </a:r>
          </a:p>
          <a:p>
            <a:pPr algn="l">
              <a:lnSpc>
                <a:spcPts val="3087"/>
              </a:lnSpc>
            </a:pPr>
            <a:r>
              <a:rPr lang="en-US" sz="2572" spc="2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One session every 6 months (2 cycles a year)</a:t>
            </a:r>
          </a:p>
          <a:p>
            <a:pPr algn="l">
              <a:lnSpc>
                <a:spcPts val="2701"/>
              </a:lnSpc>
            </a:pPr>
            <a:endParaRPr lang="en-US" sz="2572" spc="24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701"/>
              </a:lnSpc>
            </a:pPr>
            <a:endParaRPr lang="en-US" sz="2572" spc="24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701"/>
              </a:lnSpc>
            </a:pPr>
            <a:endParaRPr lang="en-US" sz="2572" spc="24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763000" y="3042010"/>
            <a:ext cx="3640344" cy="3857827"/>
          </a:xfrm>
          <a:custGeom>
            <a:avLst/>
            <a:gdLst/>
            <a:ahLst/>
            <a:cxnLst/>
            <a:rect l="l" t="t" r="r" b="b"/>
            <a:pathLst>
              <a:path w="4149176" h="4397058">
                <a:moveTo>
                  <a:pt x="0" y="0"/>
                </a:moveTo>
                <a:lnTo>
                  <a:pt x="4149176" y="0"/>
                </a:lnTo>
                <a:lnTo>
                  <a:pt x="4149176" y="4397058"/>
                </a:lnTo>
                <a:lnTo>
                  <a:pt x="0" y="4397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3258800" y="2781299"/>
            <a:ext cx="3682305" cy="4118537"/>
          </a:xfrm>
          <a:custGeom>
            <a:avLst/>
            <a:gdLst/>
            <a:ahLst/>
            <a:cxnLst/>
            <a:rect l="l" t="t" r="r" b="b"/>
            <a:pathLst>
              <a:path w="3933953" h="4399997">
                <a:moveTo>
                  <a:pt x="0" y="0"/>
                </a:moveTo>
                <a:lnTo>
                  <a:pt x="3933953" y="0"/>
                </a:lnTo>
                <a:lnTo>
                  <a:pt x="3933953" y="4399996"/>
                </a:lnTo>
                <a:lnTo>
                  <a:pt x="0" y="4399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23783" y="756868"/>
            <a:ext cx="11099953" cy="81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6"/>
              </a:lnSpc>
            </a:pPr>
            <a:r>
              <a:rPr lang="en-US" sz="5700" spc="-27">
                <a:solidFill>
                  <a:srgbClr val="F9B36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How to use it -</a:t>
            </a:r>
            <a:r>
              <a:rPr lang="en-US" sz="5700" spc="-27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Full Face</a:t>
            </a:r>
            <a:r>
              <a:rPr lang="en-US" sz="5700" spc="-27">
                <a:solidFill>
                  <a:srgbClr val="F9B36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5700" spc="-27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needle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67800" y="7046259"/>
            <a:ext cx="3534150" cy="41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spc="-83">
                <a:solidFill>
                  <a:srgbClr val="595959"/>
                </a:solidFill>
                <a:latin typeface="Open Sans 1"/>
                <a:ea typeface="Open Sans 1"/>
                <a:cs typeface="Open Sans 1"/>
                <a:sym typeface="Open Sans 1"/>
              </a:rPr>
              <a:t>Micro bolus technique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63600" y="7149384"/>
            <a:ext cx="3634500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spc="-83">
                <a:solidFill>
                  <a:srgbClr val="595959"/>
                </a:solidFill>
                <a:latin typeface="Open Sans 2"/>
                <a:ea typeface="Open Sans 2"/>
                <a:cs typeface="Open Sans 2"/>
                <a:sym typeface="Open Sans 2"/>
              </a:rPr>
              <a:t>Retrograde linear technique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9875" y="1014150"/>
            <a:ext cx="11329950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5700" spc="-227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Full Face - Cannula </a:t>
            </a:r>
          </a:p>
        </p:txBody>
      </p:sp>
      <p:sp>
        <p:nvSpPr>
          <p:cNvPr id="3" name="Freeform 3"/>
          <p:cNvSpPr/>
          <p:nvPr/>
        </p:nvSpPr>
        <p:spPr>
          <a:xfrm>
            <a:off x="745737" y="496188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1"/>
                </a:lnTo>
                <a:lnTo>
                  <a:pt x="0" y="88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939875" y="8893502"/>
            <a:ext cx="3634500" cy="74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spc="-83">
                <a:solidFill>
                  <a:srgbClr val="595959"/>
                </a:solidFill>
                <a:latin typeface="Open Sans 1"/>
                <a:ea typeface="Open Sans 1"/>
                <a:cs typeface="Open Sans 1"/>
                <a:sym typeface="Open Sans 1"/>
              </a:rPr>
              <a:t>Cannula fanning technique</a:t>
            </a:r>
          </a:p>
          <a:p>
            <a:pPr algn="l">
              <a:lnSpc>
                <a:spcPts val="2520"/>
              </a:lnSpc>
            </a:pPr>
            <a:r>
              <a:rPr lang="en-US" sz="2100" spc="-83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81800" y="3790162"/>
            <a:ext cx="7693500" cy="269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Number of treatments: 3-4</a:t>
            </a:r>
          </a:p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Interval: 4 weeks apart</a:t>
            </a:r>
          </a:p>
          <a:p>
            <a:pPr algn="l">
              <a:lnSpc>
                <a:spcPts val="2520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Injection depth: Subcutaneous - 0,2ml each thread</a:t>
            </a:r>
          </a:p>
        </p:txBody>
      </p:sp>
      <p:sp>
        <p:nvSpPr>
          <p:cNvPr id="6" name="Freeform 6"/>
          <p:cNvSpPr/>
          <p:nvPr/>
        </p:nvSpPr>
        <p:spPr>
          <a:xfrm>
            <a:off x="941044" y="3161606"/>
            <a:ext cx="5411362" cy="5647611"/>
          </a:xfrm>
          <a:custGeom>
            <a:avLst/>
            <a:gdLst/>
            <a:ahLst/>
            <a:cxnLst/>
            <a:rect l="l" t="t" r="r" b="b"/>
            <a:pathLst>
              <a:path w="5411362" h="5647611">
                <a:moveTo>
                  <a:pt x="0" y="0"/>
                </a:moveTo>
                <a:lnTo>
                  <a:pt x="5411362" y="0"/>
                </a:lnTo>
                <a:lnTo>
                  <a:pt x="5411362" y="5647611"/>
                </a:lnTo>
                <a:lnTo>
                  <a:pt x="0" y="56476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 rot="9286445">
            <a:off x="4393318" y="5902988"/>
            <a:ext cx="1259390" cy="0"/>
          </a:xfrm>
          <a:prstGeom prst="line">
            <a:avLst/>
          </a:prstGeom>
          <a:ln w="9525" cap="rnd">
            <a:solidFill>
              <a:srgbClr val="8574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 rot="228706">
            <a:off x="4451828" y="5611612"/>
            <a:ext cx="1121969" cy="0"/>
          </a:xfrm>
          <a:prstGeom prst="line">
            <a:avLst/>
          </a:prstGeom>
          <a:ln w="9525" cap="rnd">
            <a:solidFill>
              <a:srgbClr val="8574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rot="8079219">
            <a:off x="4382584" y="6140138"/>
            <a:ext cx="1421258" cy="0"/>
          </a:xfrm>
          <a:prstGeom prst="line">
            <a:avLst/>
          </a:prstGeom>
          <a:ln w="9525" cap="rnd">
            <a:solidFill>
              <a:srgbClr val="8574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 rot="7018710">
            <a:off x="4057170" y="6575962"/>
            <a:ext cx="2112586" cy="0"/>
          </a:xfrm>
          <a:prstGeom prst="line">
            <a:avLst/>
          </a:prstGeom>
          <a:ln w="9525" cap="rnd">
            <a:solidFill>
              <a:srgbClr val="8574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AutoShape 11"/>
          <p:cNvSpPr/>
          <p:nvPr/>
        </p:nvSpPr>
        <p:spPr>
          <a:xfrm rot="5992412">
            <a:off x="4612142" y="6485737"/>
            <a:ext cx="1605416" cy="0"/>
          </a:xfrm>
          <a:prstGeom prst="line">
            <a:avLst/>
          </a:prstGeom>
          <a:ln w="9525" cap="rnd">
            <a:solidFill>
              <a:srgbClr val="595959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457200" y="9547188"/>
            <a:ext cx="15540738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Protocol could be different depends on doctor recommendation, patient’s age and skin type. Maintenance protocol has to be repeated every 4-6 months (it can vary depends on doctor’s advice  recommendation).</a:t>
            </a:r>
          </a:p>
          <a:p>
            <a:pPr algn="l">
              <a:lnSpc>
                <a:spcPts val="2520"/>
              </a:lnSpc>
            </a:pPr>
            <a:endParaRPr lang="en-US" sz="1800" spc="1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00131" y="1916289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1"/>
                </a:lnTo>
                <a:lnTo>
                  <a:pt x="0" y="88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41131" y="1104901"/>
            <a:ext cx="7865767" cy="7696200"/>
          </a:xfrm>
          <a:custGeom>
            <a:avLst/>
            <a:gdLst/>
            <a:ahLst/>
            <a:cxnLst/>
            <a:rect l="l" t="t" r="r" b="b"/>
            <a:pathLst>
              <a:path w="8058610" h="7884885">
                <a:moveTo>
                  <a:pt x="0" y="0"/>
                </a:moveTo>
                <a:lnTo>
                  <a:pt x="8058610" y="0"/>
                </a:lnTo>
                <a:lnTo>
                  <a:pt x="8058610" y="7884885"/>
                </a:lnTo>
                <a:lnTo>
                  <a:pt x="0" y="78848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2967484" y="2386462"/>
            <a:ext cx="1526082" cy="1615617"/>
          </a:xfrm>
          <a:custGeom>
            <a:avLst/>
            <a:gdLst/>
            <a:ahLst/>
            <a:cxnLst/>
            <a:rect l="l" t="t" r="r" b="b"/>
            <a:pathLst>
              <a:path w="1563497" h="1655227">
                <a:moveTo>
                  <a:pt x="0" y="0"/>
                </a:moveTo>
                <a:lnTo>
                  <a:pt x="1563497" y="0"/>
                </a:lnTo>
                <a:lnTo>
                  <a:pt x="1563497" y="1655227"/>
                </a:lnTo>
                <a:lnTo>
                  <a:pt x="0" y="16552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33" r="-29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1241865" y="1972125"/>
            <a:ext cx="1132995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9"/>
              </a:lnSpc>
            </a:pPr>
            <a:r>
              <a:rPr lang="en-US" sz="5550" spc="-221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Full Face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16865" y="8809814"/>
            <a:ext cx="221904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BEFORE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71323" y="8786292"/>
            <a:ext cx="135971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AFTER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00131" y="3467100"/>
            <a:ext cx="5343799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344E6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Photo and </a:t>
            </a:r>
            <a:r>
              <a:rPr lang="en-US" sz="3000" spc="-119" err="1">
                <a:solidFill>
                  <a:srgbClr val="344E6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chrono</a:t>
            </a:r>
            <a:r>
              <a:rPr lang="en-US" sz="3000" spc="-119">
                <a:solidFill>
                  <a:srgbClr val="344E6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aging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00131" y="4371813"/>
            <a:ext cx="6524400" cy="231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Polynucleotides 40mg, 2ml subdermal,</a:t>
            </a:r>
          </a:p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2 sessions </a:t>
            </a:r>
          </a:p>
          <a:p>
            <a:pPr algn="l">
              <a:lnSpc>
                <a:spcPts val="2879"/>
              </a:lnSpc>
            </a:pPr>
            <a:endParaRPr lang="en-US" sz="3000" spc="-119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2879"/>
              </a:lnSpc>
            </a:pPr>
            <a:r>
              <a:rPr lang="en-US" sz="2399" spc="-9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Picture courtesy of Dr Ioannis Liakas - Vie Asthetics</a:t>
            </a:r>
          </a:p>
          <a:p>
            <a:pPr algn="l">
              <a:lnSpc>
                <a:spcPts val="2520"/>
              </a:lnSpc>
            </a:pPr>
            <a:endParaRPr lang="en-US" sz="2399" spc="-95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719919" y="2619164"/>
            <a:ext cx="1526082" cy="1615617"/>
          </a:xfrm>
          <a:custGeom>
            <a:avLst/>
            <a:gdLst/>
            <a:ahLst/>
            <a:cxnLst/>
            <a:rect l="l" t="t" r="r" b="b"/>
            <a:pathLst>
              <a:path w="1563497" h="1655227">
                <a:moveTo>
                  <a:pt x="0" y="0"/>
                </a:moveTo>
                <a:lnTo>
                  <a:pt x="1563497" y="0"/>
                </a:lnTo>
                <a:lnTo>
                  <a:pt x="1563497" y="1655227"/>
                </a:lnTo>
                <a:lnTo>
                  <a:pt x="0" y="16552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33" r="-2933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253943" y="2370696"/>
            <a:ext cx="1132995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5250">
                <a:solidFill>
                  <a:srgbClr val="3D445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Full Face </a:t>
            </a:r>
          </a:p>
        </p:txBody>
      </p:sp>
      <p:sp>
        <p:nvSpPr>
          <p:cNvPr id="3" name="Freeform 3"/>
          <p:cNvSpPr/>
          <p:nvPr/>
        </p:nvSpPr>
        <p:spPr>
          <a:xfrm>
            <a:off x="12306300" y="2286285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1"/>
                </a:lnTo>
                <a:lnTo>
                  <a:pt x="0" y="88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2344400" y="3725300"/>
            <a:ext cx="412680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Rosacea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44400" y="4686300"/>
            <a:ext cx="5178450" cy="259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Polynucleotides 40mg</a:t>
            </a:r>
          </a:p>
          <a:p>
            <a:pPr algn="l">
              <a:lnSpc>
                <a:spcPts val="3240"/>
              </a:lnSpc>
            </a:pPr>
            <a:endParaRPr lang="en-US" sz="2700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Intradermal, 2  sessions with interval 3 weeks</a:t>
            </a:r>
          </a:p>
          <a:p>
            <a:pPr algn="l">
              <a:lnSpc>
                <a:spcPts val="2520"/>
              </a:lnSpc>
            </a:pPr>
            <a:endParaRPr lang="en-US" sz="2700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Picture courtesy of DermaFocus - UK</a:t>
            </a:r>
          </a:p>
          <a:p>
            <a:pPr algn="l">
              <a:lnSpc>
                <a:spcPts val="2520"/>
              </a:lnSpc>
            </a:pPr>
            <a:endParaRPr lang="en-US" sz="2100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33400" y="1714500"/>
            <a:ext cx="10684275" cy="6119914"/>
          </a:xfrm>
          <a:custGeom>
            <a:avLst/>
            <a:gdLst/>
            <a:ahLst/>
            <a:cxnLst/>
            <a:rect l="l" t="t" r="r" b="b"/>
            <a:pathLst>
              <a:path w="11565260" h="6505414">
                <a:moveTo>
                  <a:pt x="0" y="0"/>
                </a:moveTo>
                <a:lnTo>
                  <a:pt x="11565259" y="0"/>
                </a:lnTo>
                <a:lnTo>
                  <a:pt x="11565259" y="6505414"/>
                </a:lnTo>
                <a:lnTo>
                  <a:pt x="0" y="65054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69101" y="1980394"/>
            <a:ext cx="7247326" cy="4659225"/>
          </a:xfrm>
          <a:custGeom>
            <a:avLst/>
            <a:gdLst/>
            <a:ahLst/>
            <a:cxnLst/>
            <a:rect l="l" t="t" r="r" b="b"/>
            <a:pathLst>
              <a:path w="7247326" h="4659225">
                <a:moveTo>
                  <a:pt x="0" y="0"/>
                </a:moveTo>
                <a:lnTo>
                  <a:pt x="7247326" y="0"/>
                </a:lnTo>
                <a:lnTo>
                  <a:pt x="7247326" y="4659225"/>
                </a:lnTo>
                <a:lnTo>
                  <a:pt x="0" y="46592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75994" y="4465837"/>
            <a:ext cx="7247325" cy="4635019"/>
          </a:xfrm>
          <a:custGeom>
            <a:avLst/>
            <a:gdLst/>
            <a:ahLst/>
            <a:cxnLst/>
            <a:rect l="l" t="t" r="r" b="b"/>
            <a:pathLst>
              <a:path w="7247325" h="4635019">
                <a:moveTo>
                  <a:pt x="0" y="0"/>
                </a:moveTo>
                <a:lnTo>
                  <a:pt x="7247325" y="0"/>
                </a:lnTo>
                <a:lnTo>
                  <a:pt x="7247325" y="4635019"/>
                </a:lnTo>
                <a:lnTo>
                  <a:pt x="0" y="4635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rot="7876419">
            <a:off x="4178609" y="5815162"/>
            <a:ext cx="1527557" cy="0"/>
          </a:xfrm>
          <a:prstGeom prst="line">
            <a:avLst/>
          </a:prstGeom>
          <a:ln w="19050" cap="rnd">
            <a:solidFill>
              <a:srgbClr val="5B9BD5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rot="6862311">
            <a:off x="4347031" y="5895412"/>
            <a:ext cx="1613113" cy="0"/>
          </a:xfrm>
          <a:prstGeom prst="line">
            <a:avLst/>
          </a:prstGeom>
          <a:ln w="19050" cap="rnd">
            <a:solidFill>
              <a:srgbClr val="5B9BD5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 rot="9488440">
            <a:off x="4191201" y="5403113"/>
            <a:ext cx="1301973" cy="0"/>
          </a:xfrm>
          <a:prstGeom prst="line">
            <a:avLst/>
          </a:prstGeom>
          <a:ln w="19050" cap="rnd">
            <a:solidFill>
              <a:srgbClr val="5B9BD5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879725" y="1318613"/>
            <a:ext cx="6043594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5699" spc="-227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Neck - Needle and cannula</a:t>
            </a:r>
          </a:p>
        </p:txBody>
      </p:sp>
      <p:sp>
        <p:nvSpPr>
          <p:cNvPr id="8" name="Freeform 8"/>
          <p:cNvSpPr/>
          <p:nvPr/>
        </p:nvSpPr>
        <p:spPr>
          <a:xfrm>
            <a:off x="562924" y="967770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1"/>
                </a:lnTo>
                <a:lnTo>
                  <a:pt x="0" y="8845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8969101" y="1539994"/>
            <a:ext cx="7712850" cy="44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spc="-89">
                <a:solidFill>
                  <a:srgbClr val="595959"/>
                </a:solidFill>
                <a:latin typeface="Open Sans 1"/>
                <a:ea typeface="Open Sans 1"/>
                <a:cs typeface="Open Sans 1"/>
                <a:sym typeface="Open Sans 1"/>
              </a:rPr>
              <a:t>Micro Bolus Technique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69101" y="6783346"/>
            <a:ext cx="8377874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Number of treatments: 3-4 </a:t>
            </a:r>
          </a:p>
          <a:p>
            <a:pPr algn="l">
              <a:lnSpc>
                <a:spcPts val="2520"/>
              </a:lnSpc>
            </a:pPr>
            <a:endParaRPr lang="en-US" sz="3150" spc="-125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Interval: 3-4 weeks apart</a:t>
            </a:r>
          </a:p>
          <a:p>
            <a:pPr algn="l">
              <a:lnSpc>
                <a:spcPts val="2520"/>
              </a:lnSpc>
            </a:pPr>
            <a:endParaRPr lang="en-US" sz="3150" spc="-125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Injection depth: intradermal/subcutaneous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4563" y="3928162"/>
            <a:ext cx="3734850" cy="44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spc="-89">
                <a:solidFill>
                  <a:srgbClr val="595959"/>
                </a:solidFill>
                <a:latin typeface="Open Sans 1"/>
                <a:ea typeface="Open Sans 1"/>
                <a:cs typeface="Open Sans 1"/>
                <a:sym typeface="Open Sans 1"/>
              </a:rPr>
              <a:t>Retrograde linear technique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5994" y="9563100"/>
            <a:ext cx="1388239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Protocol could be different depends on doctor recommendation, patient’s age and skin type. Maintenance protocol has to be repeated every 4-6 months (it can vary depends on doctor’s advice  recommendation).</a:t>
            </a:r>
          </a:p>
          <a:p>
            <a:pPr algn="l">
              <a:lnSpc>
                <a:spcPts val="2520"/>
              </a:lnSpc>
            </a:pPr>
            <a:endParaRPr lang="en-US" sz="1800" spc="1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57263" y="953475"/>
            <a:ext cx="11543223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5700" spc="-227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Decolletage - Needle and cannula  </a:t>
            </a:r>
          </a:p>
        </p:txBody>
      </p:sp>
      <p:sp>
        <p:nvSpPr>
          <p:cNvPr id="3" name="Freeform 3"/>
          <p:cNvSpPr/>
          <p:nvPr/>
        </p:nvSpPr>
        <p:spPr>
          <a:xfrm>
            <a:off x="823774" y="807045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1"/>
                </a:lnTo>
                <a:lnTo>
                  <a:pt x="0" y="88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16619" y="3263011"/>
            <a:ext cx="5494059" cy="5213700"/>
          </a:xfrm>
          <a:custGeom>
            <a:avLst/>
            <a:gdLst/>
            <a:ahLst/>
            <a:cxnLst/>
            <a:rect l="l" t="t" r="r" b="b"/>
            <a:pathLst>
              <a:path w="5494059" h="5213700">
                <a:moveTo>
                  <a:pt x="0" y="0"/>
                </a:moveTo>
                <a:lnTo>
                  <a:pt x="5494059" y="0"/>
                </a:lnTo>
                <a:lnTo>
                  <a:pt x="5494059" y="5213700"/>
                </a:lnTo>
                <a:lnTo>
                  <a:pt x="0" y="5213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826406" y="3262993"/>
            <a:ext cx="4990214" cy="5213700"/>
          </a:xfrm>
          <a:custGeom>
            <a:avLst/>
            <a:gdLst/>
            <a:ahLst/>
            <a:cxnLst/>
            <a:rect l="l" t="t" r="r" b="b"/>
            <a:pathLst>
              <a:path w="4990214" h="5213700">
                <a:moveTo>
                  <a:pt x="0" y="0"/>
                </a:moveTo>
                <a:lnTo>
                  <a:pt x="4990214" y="0"/>
                </a:lnTo>
                <a:lnTo>
                  <a:pt x="4990214" y="5213700"/>
                </a:lnTo>
                <a:lnTo>
                  <a:pt x="0" y="5213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2246938" y="4437344"/>
            <a:ext cx="6246750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Number of treatments: 3-4 </a:t>
            </a:r>
          </a:p>
          <a:p>
            <a:pPr algn="l">
              <a:lnSpc>
                <a:spcPts val="2520"/>
              </a:lnSpc>
            </a:pPr>
            <a:endParaRPr lang="en-US" sz="3300" spc="-131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Interval: 3-4 weeks apart</a:t>
            </a:r>
          </a:p>
          <a:p>
            <a:pPr algn="l">
              <a:lnSpc>
                <a:spcPts val="2520"/>
              </a:lnSpc>
            </a:pPr>
            <a:endParaRPr lang="en-US" sz="3300" spc="-131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Injection depth: intradermal/subcutaneous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5188" y="2675949"/>
            <a:ext cx="5141550" cy="44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spc="-89">
                <a:solidFill>
                  <a:srgbClr val="595959"/>
                </a:solidFill>
                <a:latin typeface="Open Sans 1"/>
                <a:ea typeface="Open Sans 1"/>
                <a:cs typeface="Open Sans 1"/>
                <a:sym typeface="Open Sans 1"/>
              </a:rPr>
              <a:t>Micro Bolus Technique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24975" y="2761262"/>
            <a:ext cx="3734850" cy="44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spc="-89">
                <a:solidFill>
                  <a:srgbClr val="595959"/>
                </a:solidFill>
                <a:latin typeface="Open Sans 1"/>
                <a:ea typeface="Open Sans 1"/>
                <a:cs typeface="Open Sans 1"/>
                <a:sym typeface="Open Sans 1"/>
              </a:rPr>
              <a:t>Retrograde linear technique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0524" y="9467482"/>
            <a:ext cx="15388338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Protocol could be different depends on doctor recommendation, patient’s age and skin type. Maintenance protocol has to be repeated every 4-6 months (it can vary depends on doctor’s advice  recommendation).</a:t>
            </a:r>
          </a:p>
          <a:p>
            <a:pPr algn="l">
              <a:lnSpc>
                <a:spcPts val="2520"/>
              </a:lnSpc>
            </a:pPr>
            <a:endParaRPr lang="en-US" sz="1800" spc="1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23259" y="2330313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1"/>
                </a:lnTo>
                <a:lnTo>
                  <a:pt x="0" y="88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95400" y="1333500"/>
            <a:ext cx="7330121" cy="7330121"/>
          </a:xfrm>
          <a:custGeom>
            <a:avLst/>
            <a:gdLst/>
            <a:ahLst/>
            <a:cxnLst/>
            <a:rect l="l" t="t" r="r" b="b"/>
            <a:pathLst>
              <a:path w="7330121" h="7330121">
                <a:moveTo>
                  <a:pt x="0" y="0"/>
                </a:moveTo>
                <a:lnTo>
                  <a:pt x="7330121" y="0"/>
                </a:lnTo>
                <a:lnTo>
                  <a:pt x="7330121" y="7330121"/>
                </a:lnTo>
                <a:lnTo>
                  <a:pt x="0" y="7330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506200" y="2275899"/>
            <a:ext cx="5724300" cy="93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9"/>
              </a:lnSpc>
            </a:pPr>
            <a:r>
              <a:rPr lang="en-US" sz="5550" spc="-221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Neck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164" y="4441856"/>
            <a:ext cx="7511590" cy="235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8"/>
              </a:lnSpc>
            </a:pPr>
            <a:r>
              <a:rPr lang="en-US" sz="3300" spc="-131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Photo and chrono aging </a:t>
            </a:r>
          </a:p>
          <a:p>
            <a:pPr algn="l">
              <a:lnSpc>
                <a:spcPts val="2016"/>
              </a:lnSpc>
            </a:pPr>
            <a:endParaRPr lang="en-US" sz="3300" spc="-131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168"/>
              </a:lnSpc>
            </a:pPr>
            <a:r>
              <a:rPr lang="en-US" sz="3300" spc="-131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Plinest, micro bolus, </a:t>
            </a:r>
          </a:p>
          <a:p>
            <a:pPr algn="l">
              <a:lnSpc>
                <a:spcPts val="3168"/>
              </a:lnSpc>
            </a:pPr>
            <a:r>
              <a:rPr lang="en-US" sz="3300" spc="-131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4 sessions + Dermalux</a:t>
            </a:r>
          </a:p>
          <a:p>
            <a:pPr algn="l">
              <a:lnSpc>
                <a:spcPts val="2016"/>
              </a:lnSpc>
            </a:pPr>
            <a:endParaRPr lang="en-US" sz="3300" spc="-131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592"/>
              </a:lnSpc>
            </a:pPr>
            <a:r>
              <a:rPr lang="en-US" sz="2700" spc="-107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Pictures courtesy of Kate Monteith Ross - LaRoss Aesthetic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503038" y="2221075"/>
            <a:ext cx="9016050" cy="707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endParaRPr/>
          </a:p>
          <a:p>
            <a:pPr algn="l">
              <a:lnSpc>
                <a:spcPts val="2520"/>
              </a:lnSpc>
            </a:pPr>
            <a:endParaRPr/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Stratified squamous epithelium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Keratinocytes 95% Melanocytes 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Langerhans cells and Merkel cells</a:t>
            </a:r>
          </a:p>
          <a:p>
            <a:pPr algn="l">
              <a:lnSpc>
                <a:spcPts val="2520"/>
              </a:lnSpc>
            </a:pPr>
            <a:endParaRPr lang="en-US" sz="3300" spc="-131">
              <a:solidFill>
                <a:srgbClr val="344D6C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679"/>
              </a:lnSpc>
            </a:pPr>
            <a:r>
              <a:rPr lang="en-US" sz="3899" spc="-155">
                <a:solidFill>
                  <a:srgbClr val="344D6C"/>
                </a:solidFill>
                <a:latin typeface="Open Sans 2"/>
                <a:ea typeface="Open Sans 2"/>
                <a:cs typeface="Open Sans 2"/>
                <a:sym typeface="Open Sans 2"/>
              </a:rPr>
              <a:t>5 Layers</a:t>
            </a:r>
          </a:p>
          <a:p>
            <a:pPr marL="730491" lvl="1" indent="-365246" algn="l">
              <a:lnSpc>
                <a:spcPts val="3960"/>
              </a:lnSpc>
              <a:buFont typeface="Arial"/>
              <a:buChar char="•"/>
            </a:pPr>
            <a:r>
              <a:rPr lang="en-US" sz="3300" spc="-128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Stratum Corneum</a:t>
            </a:r>
          </a:p>
          <a:p>
            <a:pPr marL="730567" lvl="1" indent="-365284" algn="l">
              <a:lnSpc>
                <a:spcPts val="3960"/>
              </a:lnSpc>
              <a:buFont typeface="Arial"/>
              <a:buChar char="•"/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Sytratus Lucidum</a:t>
            </a:r>
          </a:p>
          <a:p>
            <a:pPr marL="730567" lvl="1" indent="-365284" algn="l">
              <a:lnSpc>
                <a:spcPts val="3960"/>
              </a:lnSpc>
              <a:buFont typeface="Arial"/>
              <a:buChar char="•"/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Stratum Granulosum</a:t>
            </a:r>
          </a:p>
          <a:p>
            <a:pPr marL="730567" lvl="1" indent="-365284" algn="l">
              <a:lnSpc>
                <a:spcPts val="3960"/>
              </a:lnSpc>
              <a:buFont typeface="Arial"/>
              <a:buChar char="•"/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Stratum Spinosum</a:t>
            </a:r>
          </a:p>
          <a:p>
            <a:pPr marL="730567" lvl="1" indent="-365284" algn="l">
              <a:lnSpc>
                <a:spcPts val="3960"/>
              </a:lnSpc>
              <a:buFont typeface="Arial"/>
              <a:buChar char="•"/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Stratum Basale</a:t>
            </a:r>
          </a:p>
          <a:p>
            <a:pPr marL="464907" lvl="1" indent="-232453" algn="l">
              <a:lnSpc>
                <a:spcPts val="2520"/>
              </a:lnSpc>
            </a:pPr>
            <a:endParaRPr lang="en-US" sz="3300" spc="-131">
              <a:solidFill>
                <a:srgbClr val="344D6C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1062644" lvl="1" indent="-531322" algn="ctr">
              <a:lnSpc>
                <a:spcPts val="5759"/>
              </a:lnSpc>
            </a:pPr>
            <a:r>
              <a:rPr lang="en-US" sz="4800" spc="59">
                <a:solidFill>
                  <a:srgbClr val="344D6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3038" y="1364038"/>
            <a:ext cx="11739450" cy="99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850" spc="-233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Epidermis</a:t>
            </a:r>
          </a:p>
        </p:txBody>
      </p:sp>
      <p:sp>
        <p:nvSpPr>
          <p:cNvPr id="11" name="Freeform 11"/>
          <p:cNvSpPr/>
          <p:nvPr/>
        </p:nvSpPr>
        <p:spPr>
          <a:xfrm>
            <a:off x="8839200" y="1638300"/>
            <a:ext cx="8286603" cy="6532110"/>
          </a:xfrm>
          <a:custGeom>
            <a:avLst/>
            <a:gdLst/>
            <a:ahLst/>
            <a:cxnLst/>
            <a:rect l="l" t="t" r="r" b="b"/>
            <a:pathLst>
              <a:path w="8286603" h="6532110">
                <a:moveTo>
                  <a:pt x="0" y="0"/>
                </a:moveTo>
                <a:lnTo>
                  <a:pt x="8286603" y="0"/>
                </a:lnTo>
                <a:lnTo>
                  <a:pt x="8286603" y="6532110"/>
                </a:lnTo>
                <a:lnTo>
                  <a:pt x="0" y="653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95983" y="1286993"/>
            <a:ext cx="8260595" cy="7133108"/>
          </a:xfrm>
          <a:custGeom>
            <a:avLst/>
            <a:gdLst/>
            <a:ahLst/>
            <a:cxnLst/>
            <a:rect l="l" t="t" r="r" b="b"/>
            <a:pathLst>
              <a:path w="8260595" h="8260595">
                <a:moveTo>
                  <a:pt x="0" y="0"/>
                </a:moveTo>
                <a:lnTo>
                  <a:pt x="8260595" y="0"/>
                </a:lnTo>
                <a:lnTo>
                  <a:pt x="8260595" y="8260596"/>
                </a:lnTo>
                <a:lnTo>
                  <a:pt x="0" y="826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471683" y="3324726"/>
            <a:ext cx="5724300" cy="93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9"/>
              </a:lnSpc>
            </a:pPr>
            <a:r>
              <a:rPr lang="en-US" sz="5550" spc="-221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Neck </a:t>
            </a:r>
          </a:p>
        </p:txBody>
      </p:sp>
      <p:sp>
        <p:nvSpPr>
          <p:cNvPr id="4" name="Freeform 4"/>
          <p:cNvSpPr/>
          <p:nvPr/>
        </p:nvSpPr>
        <p:spPr>
          <a:xfrm>
            <a:off x="1234878" y="3369802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1"/>
                </a:lnTo>
                <a:lnTo>
                  <a:pt x="0" y="88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470956" y="4512605"/>
            <a:ext cx="7718250" cy="1885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6"/>
              </a:lnSpc>
            </a:pPr>
            <a:endParaRPr/>
          </a:p>
          <a:p>
            <a:pPr algn="l">
              <a:lnSpc>
                <a:spcPts val="1824"/>
              </a:lnSpc>
            </a:pPr>
            <a:endParaRPr/>
          </a:p>
          <a:p>
            <a:pPr algn="l">
              <a:lnSpc>
                <a:spcPts val="2976"/>
              </a:lnSpc>
            </a:pPr>
            <a:r>
              <a:rPr lang="en-US" sz="3100" spc="-123">
                <a:solidFill>
                  <a:srgbClr val="3D445D"/>
                </a:solidFill>
                <a:latin typeface="Open Sans 2"/>
                <a:ea typeface="Open Sans 2"/>
                <a:cs typeface="Open Sans 2"/>
                <a:sym typeface="Open Sans 2"/>
              </a:rPr>
              <a:t>Plinest</a:t>
            </a:r>
          </a:p>
          <a:p>
            <a:pPr algn="l">
              <a:lnSpc>
                <a:spcPts val="2976"/>
              </a:lnSpc>
            </a:pPr>
            <a:r>
              <a:rPr lang="en-US" sz="3100" spc="-123">
                <a:solidFill>
                  <a:srgbClr val="3D445D"/>
                </a:solidFill>
                <a:latin typeface="Open Sans 2"/>
                <a:ea typeface="Open Sans 2"/>
                <a:cs typeface="Open Sans 2"/>
                <a:sym typeface="Open Sans 2"/>
              </a:rPr>
              <a:t>micro bolus, 3 sessions </a:t>
            </a:r>
          </a:p>
          <a:p>
            <a:pPr algn="l">
              <a:lnSpc>
                <a:spcPts val="1824"/>
              </a:lnSpc>
            </a:pPr>
            <a:endParaRPr lang="en-US" sz="3100" spc="-123">
              <a:solidFill>
                <a:srgbClr val="3D445D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2400"/>
              </a:lnSpc>
            </a:pPr>
            <a:r>
              <a:rPr lang="en-US" sz="2500" spc="-99">
                <a:solidFill>
                  <a:srgbClr val="3D445D"/>
                </a:solidFill>
                <a:latin typeface="Open Sans 2"/>
                <a:ea typeface="Open Sans 2"/>
                <a:cs typeface="Open Sans 2"/>
                <a:sym typeface="Open Sans 2"/>
              </a:rPr>
              <a:t>Pictures courtesy of Dr Amy Law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86385" y="914801"/>
            <a:ext cx="5724300" cy="98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5700" spc="-227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Neck </a:t>
            </a:r>
          </a:p>
        </p:txBody>
      </p:sp>
      <p:sp>
        <p:nvSpPr>
          <p:cNvPr id="3" name="Freeform 3"/>
          <p:cNvSpPr/>
          <p:nvPr/>
        </p:nvSpPr>
        <p:spPr>
          <a:xfrm>
            <a:off x="1005180" y="924325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1"/>
                </a:lnTo>
                <a:lnTo>
                  <a:pt x="0" y="88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47436" y="2299537"/>
            <a:ext cx="16055727" cy="7417746"/>
          </a:xfrm>
          <a:custGeom>
            <a:avLst/>
            <a:gdLst/>
            <a:ahLst/>
            <a:cxnLst/>
            <a:rect l="l" t="t" r="r" b="b"/>
            <a:pathLst>
              <a:path w="16055727" h="7417746">
                <a:moveTo>
                  <a:pt x="0" y="0"/>
                </a:moveTo>
                <a:lnTo>
                  <a:pt x="16055727" y="0"/>
                </a:lnTo>
                <a:lnTo>
                  <a:pt x="16055727" y="7417747"/>
                </a:lnTo>
                <a:lnTo>
                  <a:pt x="0" y="7417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" r="-58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17499" y="1028700"/>
            <a:ext cx="572430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5749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Decollete </a:t>
            </a:r>
          </a:p>
        </p:txBody>
      </p:sp>
      <p:sp>
        <p:nvSpPr>
          <p:cNvPr id="3" name="Freeform 3"/>
          <p:cNvSpPr/>
          <p:nvPr/>
        </p:nvSpPr>
        <p:spPr>
          <a:xfrm>
            <a:off x="838472" y="1028700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1"/>
                </a:lnTo>
                <a:lnTo>
                  <a:pt x="0" y="88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2499394" y="2644368"/>
            <a:ext cx="13289213" cy="6139612"/>
          </a:xfrm>
          <a:custGeom>
            <a:avLst/>
            <a:gdLst/>
            <a:ahLst/>
            <a:cxnLst/>
            <a:rect l="l" t="t" r="r" b="b"/>
            <a:pathLst>
              <a:path w="13289213" h="6139612">
                <a:moveTo>
                  <a:pt x="0" y="0"/>
                </a:moveTo>
                <a:lnTo>
                  <a:pt x="13289213" y="0"/>
                </a:lnTo>
                <a:lnTo>
                  <a:pt x="13289213" y="6139612"/>
                </a:lnTo>
                <a:lnTo>
                  <a:pt x="0" y="6139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5" r="-115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219433">
            <a:off x="661289" y="-397771"/>
            <a:ext cx="7124700" cy="2705100"/>
          </a:xfrm>
          <a:custGeom>
            <a:avLst/>
            <a:gdLst/>
            <a:ahLst/>
            <a:cxnLst/>
            <a:rect l="l" t="t" r="r" b="b"/>
            <a:pathLst>
              <a:path w="7124700" h="2705100">
                <a:moveTo>
                  <a:pt x="0" y="0"/>
                </a:moveTo>
                <a:lnTo>
                  <a:pt x="7124699" y="0"/>
                </a:lnTo>
                <a:lnTo>
                  <a:pt x="7124699" y="2705099"/>
                </a:lnTo>
                <a:lnTo>
                  <a:pt x="0" y="2705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728137" y="4572075"/>
            <a:ext cx="9504750" cy="208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9"/>
              </a:lnSpc>
            </a:pPr>
            <a:r>
              <a:rPr lang="en-US" sz="6450" spc="-257">
                <a:solidFill>
                  <a:srgbClr val="E9EDE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Periorbital area treatments and techniques  </a:t>
            </a:r>
          </a:p>
        </p:txBody>
      </p:sp>
      <p:sp>
        <p:nvSpPr>
          <p:cNvPr id="8" name="Freeform 8"/>
          <p:cNvSpPr/>
          <p:nvPr/>
        </p:nvSpPr>
        <p:spPr>
          <a:xfrm rot="-3286347">
            <a:off x="11640430" y="-868782"/>
            <a:ext cx="7150466" cy="7150466"/>
          </a:xfrm>
          <a:custGeom>
            <a:avLst/>
            <a:gdLst/>
            <a:ahLst/>
            <a:cxnLst/>
            <a:rect l="l" t="t" r="r" b="b"/>
            <a:pathLst>
              <a:path w="7150466" h="7150466">
                <a:moveTo>
                  <a:pt x="0" y="0"/>
                </a:moveTo>
                <a:lnTo>
                  <a:pt x="7150466" y="0"/>
                </a:lnTo>
                <a:lnTo>
                  <a:pt x="7150466" y="7150466"/>
                </a:lnTo>
                <a:lnTo>
                  <a:pt x="0" y="715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0" y="58403"/>
            <a:ext cx="18288000" cy="10228597"/>
          </a:xfrm>
          <a:custGeom>
            <a:avLst/>
            <a:gdLst/>
            <a:ahLst/>
            <a:cxnLst/>
            <a:rect l="l" t="t" r="r" b="b"/>
            <a:pathLst>
              <a:path w="18288000" h="10228597">
                <a:moveTo>
                  <a:pt x="0" y="0"/>
                </a:moveTo>
                <a:lnTo>
                  <a:pt x="18288000" y="0"/>
                </a:lnTo>
                <a:lnTo>
                  <a:pt x="18288000" y="10228597"/>
                </a:lnTo>
                <a:lnTo>
                  <a:pt x="0" y="10228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844" b="-92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756211" y="6914474"/>
            <a:ext cx="10652863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9"/>
              </a:lnSpc>
            </a:pPr>
            <a:r>
              <a:rPr lang="en-US" sz="6450" spc="-257">
                <a:solidFill>
                  <a:srgbClr val="86868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Periorbital area</a:t>
            </a:r>
          </a:p>
          <a:p>
            <a:pPr algn="l">
              <a:lnSpc>
                <a:spcPts val="7739"/>
              </a:lnSpc>
            </a:pPr>
            <a:r>
              <a:rPr lang="en-US" sz="6450" spc="-257">
                <a:solidFill>
                  <a:srgbClr val="86868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treatments and techniques 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6626" y="-148866"/>
            <a:ext cx="8696844" cy="10529238"/>
          </a:xfrm>
          <a:custGeom>
            <a:avLst/>
            <a:gdLst/>
            <a:ahLst/>
            <a:cxnLst/>
            <a:rect l="l" t="t" r="r" b="b"/>
            <a:pathLst>
              <a:path w="8696844" h="10529238">
                <a:moveTo>
                  <a:pt x="0" y="0"/>
                </a:moveTo>
                <a:lnTo>
                  <a:pt x="8696844" y="0"/>
                </a:lnTo>
                <a:lnTo>
                  <a:pt x="8696844" y="10529238"/>
                </a:lnTo>
                <a:lnTo>
                  <a:pt x="0" y="10529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117380" y="6222125"/>
            <a:ext cx="5473358" cy="2219711"/>
          </a:xfrm>
          <a:custGeom>
            <a:avLst/>
            <a:gdLst/>
            <a:ahLst/>
            <a:cxnLst/>
            <a:rect l="l" t="t" r="r" b="b"/>
            <a:pathLst>
              <a:path w="5473358" h="2219711">
                <a:moveTo>
                  <a:pt x="0" y="0"/>
                </a:moveTo>
                <a:lnTo>
                  <a:pt x="5473358" y="0"/>
                </a:lnTo>
                <a:lnTo>
                  <a:pt x="5473358" y="2219710"/>
                </a:lnTo>
                <a:lnTo>
                  <a:pt x="0" y="2219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1353575"/>
            <a:ext cx="5436638" cy="1472422"/>
          </a:xfrm>
          <a:custGeom>
            <a:avLst/>
            <a:gdLst/>
            <a:ahLst/>
            <a:cxnLst/>
            <a:rect l="l" t="t" r="r" b="b"/>
            <a:pathLst>
              <a:path w="5436638" h="1472422">
                <a:moveTo>
                  <a:pt x="0" y="0"/>
                </a:moveTo>
                <a:lnTo>
                  <a:pt x="5436638" y="0"/>
                </a:lnTo>
                <a:lnTo>
                  <a:pt x="5436638" y="1472422"/>
                </a:lnTo>
                <a:lnTo>
                  <a:pt x="0" y="1472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2117380" y="177859"/>
            <a:ext cx="5932300" cy="6827397"/>
          </a:xfrm>
          <a:custGeom>
            <a:avLst/>
            <a:gdLst/>
            <a:ahLst/>
            <a:cxnLst/>
            <a:rect l="l" t="t" r="r" b="b"/>
            <a:pathLst>
              <a:path w="5932300" h="6827397">
                <a:moveTo>
                  <a:pt x="0" y="0"/>
                </a:moveTo>
                <a:lnTo>
                  <a:pt x="5932300" y="0"/>
                </a:lnTo>
                <a:lnTo>
                  <a:pt x="5932300" y="6827396"/>
                </a:lnTo>
                <a:lnTo>
                  <a:pt x="0" y="6827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263" t="-18000" r="-90172" b="-210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28700" y="4260324"/>
            <a:ext cx="10054718" cy="2300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734" lvl="1" indent="-253367" algn="l">
              <a:lnSpc>
                <a:spcPts val="3024"/>
              </a:lnSpc>
              <a:buFont typeface="Arial"/>
              <a:buChar char="•"/>
            </a:pPr>
            <a:r>
              <a:rPr lang="en-US" sz="2800" spc="26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Highly purified polynucleotides (PN-HPT ®) </a:t>
            </a:r>
          </a:p>
          <a:p>
            <a:pPr marL="506734" lvl="1" indent="-253367" algn="l">
              <a:lnSpc>
                <a:spcPts val="3024"/>
              </a:lnSpc>
            </a:pPr>
            <a:r>
              <a:rPr lang="en-US" sz="2800" spc="26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7,5 mg/ml</a:t>
            </a:r>
          </a:p>
          <a:p>
            <a:pPr marL="506734" lvl="1" indent="-253367" algn="l">
              <a:lnSpc>
                <a:spcPts val="3024"/>
              </a:lnSpc>
            </a:pPr>
            <a:endParaRPr lang="en-US" sz="2800" spc="26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06734" lvl="1" indent="-253367" algn="l">
              <a:lnSpc>
                <a:spcPts val="3024"/>
              </a:lnSpc>
              <a:buFont typeface="Arial"/>
              <a:buChar char="•"/>
            </a:pPr>
            <a:r>
              <a:rPr lang="en-US" sz="2800" spc="26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Available in 2 ml  syringe</a:t>
            </a:r>
          </a:p>
          <a:p>
            <a:pPr marL="506734" lvl="1" indent="-253367" algn="l">
              <a:lnSpc>
                <a:spcPts val="3024"/>
              </a:lnSpc>
            </a:pPr>
            <a:endParaRPr lang="en-US" sz="2800" spc="26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06734" lvl="1" indent="-253367" algn="l">
              <a:lnSpc>
                <a:spcPts val="3024"/>
              </a:lnSpc>
              <a:buFont typeface="Arial"/>
              <a:buChar char="•"/>
            </a:pPr>
            <a:r>
              <a:rPr lang="en-US" sz="2800" spc="26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With two 30G ½  needles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07218" y="8392584"/>
            <a:ext cx="458352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2">
                <a:solidFill>
                  <a:schemeClr val="bg1"/>
                </a:solidFill>
                <a:latin typeface="Evolventa"/>
                <a:ea typeface="Evolventa"/>
                <a:cs typeface="Evolventa"/>
                <a:sym typeface="Evolventa"/>
              </a:rPr>
              <a:t>Medical device CE 0373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9395" y="1085850"/>
            <a:ext cx="8434605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 spc="46">
                <a:solidFill>
                  <a:srgbClr val="1E24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Where and what can </a:t>
            </a:r>
            <a:r>
              <a:rPr lang="en-US" sz="4999" spc="46">
                <a:solidFill>
                  <a:srgbClr val="00654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PLINEST®eye</a:t>
            </a:r>
            <a:r>
              <a:rPr lang="en-US" sz="4999" spc="46">
                <a:solidFill>
                  <a:srgbClr val="1E24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be used for? </a:t>
            </a:r>
          </a:p>
        </p:txBody>
      </p:sp>
      <p:sp>
        <p:nvSpPr>
          <p:cNvPr id="3" name="Freeform 3"/>
          <p:cNvSpPr/>
          <p:nvPr/>
        </p:nvSpPr>
        <p:spPr>
          <a:xfrm>
            <a:off x="9372600" y="312198"/>
            <a:ext cx="8393836" cy="2918904"/>
          </a:xfrm>
          <a:custGeom>
            <a:avLst/>
            <a:gdLst/>
            <a:ahLst/>
            <a:cxnLst/>
            <a:rect l="l" t="t" r="r" b="b"/>
            <a:pathLst>
              <a:path w="8393836" h="2918904">
                <a:moveTo>
                  <a:pt x="0" y="0"/>
                </a:moveTo>
                <a:lnTo>
                  <a:pt x="8393836" y="0"/>
                </a:lnTo>
                <a:lnTo>
                  <a:pt x="8393836" y="2918904"/>
                </a:lnTo>
                <a:lnTo>
                  <a:pt x="0" y="2918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88267" y="5377291"/>
            <a:ext cx="7172738" cy="2600388"/>
          </a:xfrm>
          <a:custGeom>
            <a:avLst/>
            <a:gdLst/>
            <a:ahLst/>
            <a:cxnLst/>
            <a:rect l="l" t="t" r="r" b="b"/>
            <a:pathLst>
              <a:path w="7172738" h="2600388">
                <a:moveTo>
                  <a:pt x="0" y="0"/>
                </a:moveTo>
                <a:lnTo>
                  <a:pt x="7172737" y="0"/>
                </a:lnTo>
                <a:lnTo>
                  <a:pt x="7172737" y="2600388"/>
                </a:lnTo>
                <a:lnTo>
                  <a:pt x="0" y="2600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443562" y="4508036"/>
            <a:ext cx="658740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25">
                <a:solidFill>
                  <a:srgbClr val="2C3251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Anatomical areas and type of skin: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94164" y="5282073"/>
            <a:ext cx="7671392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2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For:</a:t>
            </a:r>
          </a:p>
          <a:p>
            <a:pPr algn="l">
              <a:lnSpc>
                <a:spcPts val="3240"/>
              </a:lnSpc>
            </a:pPr>
            <a:r>
              <a:rPr lang="en-US" sz="2700" spc="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To improve the quality of the skin in younger  and more mature patients through moisturization, facilitated trophism, improving turgidity, tonicity and suppleness. </a:t>
            </a:r>
          </a:p>
          <a:p>
            <a:pPr algn="l">
              <a:lnSpc>
                <a:spcPts val="2520"/>
              </a:lnSpc>
            </a:pPr>
            <a:endParaRPr lang="en-US" sz="2700" spc="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0907" y="2995038"/>
            <a:ext cx="7110094" cy="6091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45"/>
              </a:lnSpc>
            </a:pPr>
            <a:r>
              <a:rPr lang="en-US" sz="2620" spc="24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Depth of injection: </a:t>
            </a:r>
          </a:p>
          <a:p>
            <a:pPr algn="l">
              <a:lnSpc>
                <a:spcPts val="3145"/>
              </a:lnSpc>
            </a:pPr>
            <a:r>
              <a:rPr lang="en-US" sz="2620" spc="24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Intradermal</a:t>
            </a:r>
          </a:p>
          <a:p>
            <a:pPr algn="l">
              <a:lnSpc>
                <a:spcPts val="2751"/>
              </a:lnSpc>
            </a:pPr>
            <a:endParaRPr lang="en-US" sz="2620" spc="24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3145"/>
              </a:lnSpc>
            </a:pPr>
            <a:r>
              <a:rPr lang="en-US" sz="2620" spc="24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Injection technique: </a:t>
            </a:r>
          </a:p>
          <a:p>
            <a:pPr algn="l">
              <a:lnSpc>
                <a:spcPts val="3145"/>
              </a:lnSpc>
            </a:pPr>
            <a:r>
              <a:rPr lang="en-US" sz="2620" spc="24" err="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Microdroplet</a:t>
            </a:r>
            <a:r>
              <a:rPr lang="en-US" sz="2620" spc="24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/ Retrograde linear technique</a:t>
            </a:r>
          </a:p>
          <a:p>
            <a:pPr algn="l">
              <a:lnSpc>
                <a:spcPts val="2751"/>
              </a:lnSpc>
            </a:pPr>
            <a:endParaRPr lang="en-US" sz="2620" spc="24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3145"/>
              </a:lnSpc>
            </a:pPr>
            <a:r>
              <a:rPr lang="en-US" sz="2620" spc="24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Protocol</a:t>
            </a:r>
            <a:r>
              <a:rPr lang="en-US" sz="2620" spc="24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: </a:t>
            </a:r>
          </a:p>
          <a:p>
            <a:pPr algn="l">
              <a:lnSpc>
                <a:spcPts val="3145"/>
              </a:lnSpc>
            </a:pPr>
            <a:r>
              <a:rPr lang="en-US" sz="2620" spc="24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One session every 21 days for a total of 3-4 sessions</a:t>
            </a:r>
          </a:p>
          <a:p>
            <a:pPr algn="l">
              <a:lnSpc>
                <a:spcPts val="2751"/>
              </a:lnSpc>
            </a:pPr>
            <a:endParaRPr lang="en-US" sz="2620" spc="24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2751"/>
              </a:lnSpc>
            </a:pPr>
            <a:endParaRPr lang="en-US" sz="2620" spc="24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3145"/>
              </a:lnSpc>
            </a:pPr>
            <a:r>
              <a:rPr lang="en-US" sz="2620" spc="24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Maintenance:</a:t>
            </a:r>
          </a:p>
          <a:p>
            <a:pPr algn="l">
              <a:lnSpc>
                <a:spcPts val="3145"/>
              </a:lnSpc>
            </a:pPr>
            <a:r>
              <a:rPr lang="en-US" sz="2620" spc="24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One session every 6 months (2 cycles a year)</a:t>
            </a:r>
          </a:p>
          <a:p>
            <a:pPr algn="l">
              <a:lnSpc>
                <a:spcPts val="2751"/>
              </a:lnSpc>
            </a:pPr>
            <a:endParaRPr lang="en-US" sz="2620" spc="24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2751"/>
              </a:lnSpc>
            </a:pPr>
            <a:endParaRPr lang="en-US" sz="2620" spc="24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2751"/>
              </a:lnSpc>
            </a:pPr>
            <a:endParaRPr lang="en-US" sz="2620" spc="24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820459"/>
            <a:ext cx="8578140" cy="81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6"/>
              </a:lnSpc>
            </a:pPr>
            <a:r>
              <a:rPr lang="en-US" sz="5700" spc="53">
                <a:solidFill>
                  <a:srgbClr val="006548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How to use it - </a:t>
            </a:r>
            <a:r>
              <a:rPr lang="en-US" sz="5700" spc="53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Needle</a:t>
            </a:r>
          </a:p>
        </p:txBody>
      </p:sp>
      <p:sp>
        <p:nvSpPr>
          <p:cNvPr id="4" name="Freeform 4"/>
          <p:cNvSpPr/>
          <p:nvPr/>
        </p:nvSpPr>
        <p:spPr>
          <a:xfrm>
            <a:off x="8959730" y="2318867"/>
            <a:ext cx="4290978" cy="4465500"/>
          </a:xfrm>
          <a:custGeom>
            <a:avLst/>
            <a:gdLst/>
            <a:ahLst/>
            <a:cxnLst/>
            <a:rect l="l" t="t" r="r" b="b"/>
            <a:pathLst>
              <a:path w="4290978" h="4465500">
                <a:moveTo>
                  <a:pt x="0" y="0"/>
                </a:moveTo>
                <a:lnTo>
                  <a:pt x="4290978" y="0"/>
                </a:lnTo>
                <a:lnTo>
                  <a:pt x="4290978" y="4465500"/>
                </a:lnTo>
                <a:lnTo>
                  <a:pt x="0" y="44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606840" y="7282257"/>
            <a:ext cx="3072000" cy="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95">
                <a:solidFill>
                  <a:srgbClr val="595959"/>
                </a:solidFill>
                <a:latin typeface="Open Sans 1"/>
                <a:ea typeface="Open Sans 1"/>
                <a:cs typeface="Open Sans 1"/>
                <a:sym typeface="Open Sans 1"/>
              </a:rPr>
              <a:t>Micro bolus technique</a:t>
            </a:r>
          </a:p>
        </p:txBody>
      </p:sp>
      <p:sp>
        <p:nvSpPr>
          <p:cNvPr id="6" name="Freeform 6"/>
          <p:cNvSpPr/>
          <p:nvPr/>
        </p:nvSpPr>
        <p:spPr>
          <a:xfrm>
            <a:off x="13542758" y="2318867"/>
            <a:ext cx="4465424" cy="4741314"/>
          </a:xfrm>
          <a:custGeom>
            <a:avLst/>
            <a:gdLst/>
            <a:ahLst/>
            <a:cxnLst/>
            <a:rect l="l" t="t" r="r" b="b"/>
            <a:pathLst>
              <a:path w="4465424" h="4741314">
                <a:moveTo>
                  <a:pt x="0" y="0"/>
                </a:moveTo>
                <a:lnTo>
                  <a:pt x="4465424" y="0"/>
                </a:lnTo>
                <a:lnTo>
                  <a:pt x="4465424" y="4741314"/>
                </a:lnTo>
                <a:lnTo>
                  <a:pt x="0" y="474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863066" y="7282256"/>
            <a:ext cx="4177200" cy="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95">
                <a:solidFill>
                  <a:srgbClr val="595959"/>
                </a:solidFill>
                <a:latin typeface="Open Sans 1"/>
                <a:ea typeface="Open Sans 1"/>
                <a:cs typeface="Open Sans 1"/>
                <a:sym typeface="Open Sans 1"/>
              </a:rPr>
              <a:t>Butterfly pattern - micro bolus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67800" y="2019300"/>
            <a:ext cx="11329950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5700" spc="-227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Periorbital Area - Cannula </a:t>
            </a:r>
          </a:p>
        </p:txBody>
      </p:sp>
      <p:sp>
        <p:nvSpPr>
          <p:cNvPr id="3" name="Freeform 3"/>
          <p:cNvSpPr/>
          <p:nvPr/>
        </p:nvSpPr>
        <p:spPr>
          <a:xfrm>
            <a:off x="8017494" y="1960957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0"/>
                </a:lnTo>
                <a:lnTo>
                  <a:pt x="0" y="8845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805637" y="7894900"/>
            <a:ext cx="3634500" cy="74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spc="-83">
                <a:solidFill>
                  <a:srgbClr val="595959"/>
                </a:solidFill>
                <a:latin typeface="Open Sans 1"/>
                <a:ea typeface="Open Sans 1"/>
                <a:cs typeface="Open Sans 1"/>
                <a:sym typeface="Open Sans 1"/>
              </a:rPr>
              <a:t>Cannula fanning technique</a:t>
            </a:r>
          </a:p>
          <a:p>
            <a:pPr algn="l">
              <a:lnSpc>
                <a:spcPts val="2520"/>
              </a:lnSpc>
            </a:pPr>
            <a:r>
              <a:rPr lang="en-US" sz="2100" spc="-83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61922" y="4392939"/>
            <a:ext cx="7693500" cy="269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Number of treatments: 3-4</a:t>
            </a:r>
          </a:p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Interval: 4 weeks apart</a:t>
            </a:r>
          </a:p>
          <a:p>
            <a:pPr algn="l">
              <a:lnSpc>
                <a:spcPts val="2520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Injection depth: Subcutaneous - 0,2ml each thread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9547188"/>
            <a:ext cx="15312138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Protocol could be different depends on doctor recommendation, patient’s age and skin type. Maintenance protocol has to be repeated every 4-6 months (it can vary depends on doctor’s advice  recommendation).</a:t>
            </a:r>
          </a:p>
          <a:p>
            <a:pPr algn="l">
              <a:lnSpc>
                <a:spcPts val="2520"/>
              </a:lnSpc>
            </a:pPr>
            <a:endParaRPr lang="en-US" sz="1800" spc="1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13514" y="1104900"/>
            <a:ext cx="6618747" cy="6618813"/>
          </a:xfrm>
          <a:custGeom>
            <a:avLst/>
            <a:gdLst/>
            <a:ahLst/>
            <a:cxnLst/>
            <a:rect l="l" t="t" r="r" b="b"/>
            <a:pathLst>
              <a:path w="5695657" h="5695714">
                <a:moveTo>
                  <a:pt x="0" y="0"/>
                </a:moveTo>
                <a:lnTo>
                  <a:pt x="5695657" y="0"/>
                </a:lnTo>
                <a:lnTo>
                  <a:pt x="5695657" y="5695714"/>
                </a:lnTo>
                <a:lnTo>
                  <a:pt x="0" y="5695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49000" y="3211770"/>
            <a:ext cx="8737950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5700" spc="-227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Eye contour </a:t>
            </a:r>
          </a:p>
          <a:p>
            <a:pPr algn="l">
              <a:lnSpc>
                <a:spcPts val="6839"/>
              </a:lnSpc>
            </a:pPr>
            <a:endParaRPr lang="en-US" sz="5700" spc="-227">
              <a:solidFill>
                <a:srgbClr val="1E2545"/>
              </a:solidFill>
              <a:latin typeface="Open Sans 1 Bold Italics"/>
              <a:ea typeface="Open Sans 1 Bold Italics"/>
              <a:cs typeface="Open Sans 1 Bold Italics"/>
              <a:sym typeface="Open Sans 1 Bold Itali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766521" y="3185702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1"/>
                </a:lnTo>
                <a:lnTo>
                  <a:pt x="0" y="88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47800" y="1562100"/>
            <a:ext cx="7137288" cy="7137288"/>
          </a:xfrm>
          <a:custGeom>
            <a:avLst/>
            <a:gdLst/>
            <a:ahLst/>
            <a:cxnLst/>
            <a:rect l="l" t="t" r="r" b="b"/>
            <a:pathLst>
              <a:path w="7137288" h="7137288">
                <a:moveTo>
                  <a:pt x="0" y="0"/>
                </a:moveTo>
                <a:lnTo>
                  <a:pt x="7137288" y="0"/>
                </a:lnTo>
                <a:lnTo>
                  <a:pt x="7137288" y="7137288"/>
                </a:lnTo>
                <a:lnTo>
                  <a:pt x="0" y="7137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829800" y="4762500"/>
            <a:ext cx="6951015" cy="3126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2"/>
              </a:lnSpc>
            </a:pP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Periorbital area </a:t>
            </a:r>
          </a:p>
          <a:p>
            <a:pPr algn="l">
              <a:lnSpc>
                <a:spcPts val="2268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02"/>
              </a:lnSpc>
            </a:pPr>
            <a:r>
              <a:rPr lang="en-US" sz="3150" spc="-125" err="1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Plinest</a:t>
            </a: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Eye, Intradermal, </a:t>
            </a:r>
          </a:p>
          <a:p>
            <a:pPr algn="l">
              <a:lnSpc>
                <a:spcPts val="3402"/>
              </a:lnSpc>
            </a:pPr>
            <a:r>
              <a:rPr lang="en-US" sz="3150" spc="-12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3 sessions, </a:t>
            </a:r>
          </a:p>
          <a:p>
            <a:pPr algn="l">
              <a:lnSpc>
                <a:spcPts val="2268"/>
              </a:lnSpc>
            </a:pPr>
            <a:endParaRPr lang="en-US" sz="3150" spc="-12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754"/>
              </a:lnSpc>
            </a:pPr>
            <a:r>
              <a:rPr lang="en-US" sz="2550" spc="-101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Picture courtesy Lynsey Atkinson - Nurse Prescriber</a:t>
            </a:r>
          </a:p>
          <a:p>
            <a:pPr algn="l">
              <a:lnSpc>
                <a:spcPts val="2268"/>
              </a:lnSpc>
            </a:pPr>
            <a:endParaRPr lang="en-US" sz="2550" spc="-101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268"/>
              </a:lnSpc>
            </a:pPr>
            <a:endParaRPr lang="en-US" sz="2550" spc="-101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6626" y="-9525"/>
            <a:ext cx="8696844" cy="10295307"/>
          </a:xfrm>
          <a:custGeom>
            <a:avLst/>
            <a:gdLst/>
            <a:ahLst/>
            <a:cxnLst/>
            <a:rect l="l" t="t" r="r" b="b"/>
            <a:pathLst>
              <a:path w="8696844" h="10295307">
                <a:moveTo>
                  <a:pt x="0" y="0"/>
                </a:moveTo>
                <a:lnTo>
                  <a:pt x="8696844" y="0"/>
                </a:lnTo>
                <a:lnTo>
                  <a:pt x="8696844" y="10295307"/>
                </a:lnTo>
                <a:lnTo>
                  <a:pt x="0" y="10295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47324" y="1028700"/>
            <a:ext cx="4256316" cy="1884491"/>
          </a:xfrm>
          <a:custGeom>
            <a:avLst/>
            <a:gdLst/>
            <a:ahLst/>
            <a:cxnLst/>
            <a:rect l="l" t="t" r="r" b="b"/>
            <a:pathLst>
              <a:path w="4256316" h="1884491">
                <a:moveTo>
                  <a:pt x="0" y="0"/>
                </a:moveTo>
                <a:lnTo>
                  <a:pt x="4256317" y="0"/>
                </a:lnTo>
                <a:lnTo>
                  <a:pt x="4256317" y="1884490"/>
                </a:lnTo>
                <a:lnTo>
                  <a:pt x="0" y="1884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71" b="-117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2092792" y="519499"/>
            <a:ext cx="6372604" cy="6605607"/>
          </a:xfrm>
          <a:custGeom>
            <a:avLst/>
            <a:gdLst/>
            <a:ahLst/>
            <a:cxnLst/>
            <a:rect l="l" t="t" r="r" b="b"/>
            <a:pathLst>
              <a:path w="6372604" h="6605607">
                <a:moveTo>
                  <a:pt x="0" y="0"/>
                </a:moveTo>
                <a:lnTo>
                  <a:pt x="6372605" y="0"/>
                </a:lnTo>
                <a:lnTo>
                  <a:pt x="6372605" y="6605607"/>
                </a:lnTo>
                <a:lnTo>
                  <a:pt x="0" y="6605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387" t="-21710" r="-77868" b="-211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464337" y="7839831"/>
            <a:ext cx="4583520" cy="54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2">
                <a:solidFill>
                  <a:srgbClr val="2C3251"/>
                </a:solidFill>
                <a:latin typeface="Evolventa"/>
                <a:ea typeface="Evolventa"/>
                <a:cs typeface="Evolventa"/>
                <a:sym typeface="Evolventa"/>
              </a:rPr>
              <a:t>Medical device CE 0373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3289" y="4479197"/>
            <a:ext cx="8383337" cy="2465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8" lvl="1" indent="-271464" algn="l">
              <a:lnSpc>
                <a:spcPts val="3240"/>
              </a:lnSpc>
              <a:buFont typeface="Arial"/>
              <a:buChar char="•"/>
            </a:pPr>
            <a:r>
              <a:rPr lang="en-US" sz="3000" spc="-1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Highly Purified Polynucleotides (PN-HPT®) 10 mg/ml</a:t>
            </a:r>
          </a:p>
          <a:p>
            <a:pPr marL="542928" lvl="1" indent="-271464" algn="l">
              <a:lnSpc>
                <a:spcPts val="3240"/>
              </a:lnSpc>
              <a:buFont typeface="Arial"/>
              <a:buChar char="•"/>
            </a:pPr>
            <a:r>
              <a:rPr lang="en-US" sz="3000" spc="-1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Non-crosslinked hyaluronic acid 10mg/ml</a:t>
            </a:r>
          </a:p>
          <a:p>
            <a:pPr marL="542928" lvl="1" indent="-271464" algn="l">
              <a:lnSpc>
                <a:spcPts val="3240"/>
              </a:lnSpc>
              <a:buFont typeface="Arial"/>
              <a:buChar char="•"/>
            </a:pPr>
            <a:r>
              <a:rPr lang="en-US" sz="3000" spc="-1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Mannitol</a:t>
            </a:r>
          </a:p>
          <a:p>
            <a:pPr marL="542928" lvl="1" indent="-271464" algn="l">
              <a:lnSpc>
                <a:spcPts val="3240"/>
              </a:lnSpc>
              <a:buFont typeface="Arial"/>
              <a:buChar char="•"/>
            </a:pPr>
            <a:r>
              <a:rPr lang="en-US" sz="3000" spc="-1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Available in 2 ml  syringe</a:t>
            </a:r>
          </a:p>
          <a:p>
            <a:pPr marL="542928" lvl="1" indent="-271464" algn="l">
              <a:lnSpc>
                <a:spcPts val="3240"/>
              </a:lnSpc>
              <a:buFont typeface="Arial"/>
              <a:buChar char="•"/>
            </a:pPr>
            <a:r>
              <a:rPr lang="en-US" sz="3000" spc="-14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Two 30G ½ needles</a:t>
            </a:r>
          </a:p>
        </p:txBody>
      </p:sp>
      <p:sp>
        <p:nvSpPr>
          <p:cNvPr id="3" name="Freeform 3"/>
          <p:cNvSpPr/>
          <p:nvPr/>
        </p:nvSpPr>
        <p:spPr>
          <a:xfrm>
            <a:off x="12542415" y="6044182"/>
            <a:ext cx="5473358" cy="2219711"/>
          </a:xfrm>
          <a:custGeom>
            <a:avLst/>
            <a:gdLst/>
            <a:ahLst/>
            <a:cxnLst/>
            <a:rect l="l" t="t" r="r" b="b"/>
            <a:pathLst>
              <a:path w="5473358" h="2219711">
                <a:moveTo>
                  <a:pt x="0" y="0"/>
                </a:moveTo>
                <a:lnTo>
                  <a:pt x="5473358" y="0"/>
                </a:lnTo>
                <a:lnTo>
                  <a:pt x="5473358" y="2219710"/>
                </a:lnTo>
                <a:lnTo>
                  <a:pt x="0" y="221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714223">
            <a:off x="12814853" y="11510627"/>
            <a:ext cx="7105648" cy="8839198"/>
          </a:xfrm>
          <a:custGeom>
            <a:avLst/>
            <a:gdLst/>
            <a:ahLst/>
            <a:cxnLst/>
            <a:rect l="l" t="t" r="r" b="b"/>
            <a:pathLst>
              <a:path w="7105648" h="8839198">
                <a:moveTo>
                  <a:pt x="0" y="0"/>
                </a:moveTo>
                <a:lnTo>
                  <a:pt x="7105648" y="0"/>
                </a:lnTo>
                <a:lnTo>
                  <a:pt x="7105648" y="8839198"/>
                </a:lnTo>
                <a:lnTo>
                  <a:pt x="0" y="8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2339042">
            <a:off x="-8740029" y="7414778"/>
            <a:ext cx="10439403" cy="6419849"/>
          </a:xfrm>
          <a:custGeom>
            <a:avLst/>
            <a:gdLst/>
            <a:ahLst/>
            <a:cxnLst/>
            <a:rect l="l" t="t" r="r" b="b"/>
            <a:pathLst>
              <a:path w="10439403" h="6419849">
                <a:moveTo>
                  <a:pt x="0" y="0"/>
                </a:moveTo>
                <a:lnTo>
                  <a:pt x="10439403" y="0"/>
                </a:lnTo>
                <a:lnTo>
                  <a:pt x="10439403" y="6419848"/>
                </a:lnTo>
                <a:lnTo>
                  <a:pt x="0" y="6419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477594">
            <a:off x="-5447336" y="8655573"/>
            <a:ext cx="4319175" cy="3784997"/>
          </a:xfrm>
          <a:custGeom>
            <a:avLst/>
            <a:gdLst/>
            <a:ahLst/>
            <a:cxnLst/>
            <a:rect l="l" t="t" r="r" b="b"/>
            <a:pathLst>
              <a:path w="4319175" h="3784997">
                <a:moveTo>
                  <a:pt x="0" y="0"/>
                </a:moveTo>
                <a:lnTo>
                  <a:pt x="4319176" y="0"/>
                </a:lnTo>
                <a:lnTo>
                  <a:pt x="4319176" y="3784997"/>
                </a:lnTo>
                <a:lnTo>
                  <a:pt x="0" y="3784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278216">
            <a:off x="8417710" y="11282342"/>
            <a:ext cx="4153869" cy="3340233"/>
          </a:xfrm>
          <a:custGeom>
            <a:avLst/>
            <a:gdLst/>
            <a:ahLst/>
            <a:cxnLst/>
            <a:rect l="l" t="t" r="r" b="b"/>
            <a:pathLst>
              <a:path w="4153869" h="3340233">
                <a:moveTo>
                  <a:pt x="0" y="0"/>
                </a:moveTo>
                <a:lnTo>
                  <a:pt x="4153870" y="0"/>
                </a:lnTo>
                <a:lnTo>
                  <a:pt x="4153870" y="3340232"/>
                </a:lnTo>
                <a:lnTo>
                  <a:pt x="0" y="33402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9818437" y="1273413"/>
            <a:ext cx="8286603" cy="6532110"/>
          </a:xfrm>
          <a:custGeom>
            <a:avLst/>
            <a:gdLst/>
            <a:ahLst/>
            <a:cxnLst/>
            <a:rect l="l" t="t" r="r" b="b"/>
            <a:pathLst>
              <a:path w="8286603" h="6532110">
                <a:moveTo>
                  <a:pt x="0" y="0"/>
                </a:moveTo>
                <a:lnTo>
                  <a:pt x="8286603" y="0"/>
                </a:lnTo>
                <a:lnTo>
                  <a:pt x="8286603" y="6532110"/>
                </a:lnTo>
                <a:lnTo>
                  <a:pt x="0" y="6532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272560" y="1366182"/>
            <a:ext cx="11739450" cy="99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850" spc="-233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Dermis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2560" y="3189263"/>
            <a:ext cx="9011100" cy="568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Dermis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Between epidermis and subcutaneous 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Varies from 1mm-4mm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Collagen, Elastin </a:t>
            </a:r>
            <a:r>
              <a:rPr lang="en-US" sz="3300" spc="-131" err="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fibres</a:t>
            </a: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, Ground </a:t>
            </a:r>
            <a:r>
              <a:rPr lang="en-US" sz="3300" spc="-131" err="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fibres</a:t>
            </a:r>
            <a:endParaRPr lang="en-US" sz="3300" spc="-131">
              <a:solidFill>
                <a:srgbClr val="344D6C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520"/>
              </a:lnSpc>
            </a:pPr>
            <a:endParaRPr lang="en-US" sz="3300" spc="-131">
              <a:solidFill>
                <a:srgbClr val="344D6C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Fibroblasts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Produce dermal connective tissue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Gradually reduce during ageing or mature skin</a:t>
            </a:r>
          </a:p>
          <a:p>
            <a:pPr algn="l">
              <a:lnSpc>
                <a:spcPts val="2520"/>
              </a:lnSpc>
            </a:pPr>
            <a:endParaRPr lang="en-US" sz="3300" spc="-131">
              <a:solidFill>
                <a:srgbClr val="344D6C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Structures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Blood vessels, Lymphatics, Nerves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31967" y="280061"/>
            <a:ext cx="5113895" cy="5437365"/>
          </a:xfrm>
          <a:custGeom>
            <a:avLst/>
            <a:gdLst/>
            <a:ahLst/>
            <a:cxnLst/>
            <a:rect l="l" t="t" r="r" b="b"/>
            <a:pathLst>
              <a:path w="5913995" h="6288074">
                <a:moveTo>
                  <a:pt x="0" y="0"/>
                </a:moveTo>
                <a:lnTo>
                  <a:pt x="5913995" y="0"/>
                </a:lnTo>
                <a:lnTo>
                  <a:pt x="5913995" y="6288074"/>
                </a:lnTo>
                <a:lnTo>
                  <a:pt x="0" y="6288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088021" y="3371197"/>
            <a:ext cx="5513179" cy="2061839"/>
          </a:xfrm>
          <a:custGeom>
            <a:avLst/>
            <a:gdLst/>
            <a:ahLst/>
            <a:cxnLst/>
            <a:rect l="l" t="t" r="r" b="b"/>
            <a:pathLst>
              <a:path w="5513179" h="2061839">
                <a:moveTo>
                  <a:pt x="0" y="0"/>
                </a:moveTo>
                <a:lnTo>
                  <a:pt x="5513178" y="0"/>
                </a:lnTo>
                <a:lnTo>
                  <a:pt x="5513178" y="2061839"/>
                </a:lnTo>
                <a:lnTo>
                  <a:pt x="0" y="206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3640228" y="6116783"/>
            <a:ext cx="6044238" cy="2540063"/>
          </a:xfrm>
          <a:custGeom>
            <a:avLst/>
            <a:gdLst/>
            <a:ahLst/>
            <a:cxnLst/>
            <a:rect l="l" t="t" r="r" b="b"/>
            <a:pathLst>
              <a:path w="6044238" h="2540063">
                <a:moveTo>
                  <a:pt x="0" y="0"/>
                </a:moveTo>
                <a:lnTo>
                  <a:pt x="6044238" y="0"/>
                </a:lnTo>
                <a:lnTo>
                  <a:pt x="6044238" y="2540063"/>
                </a:lnTo>
                <a:lnTo>
                  <a:pt x="0" y="2540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425911" y="796151"/>
            <a:ext cx="9704883" cy="134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1"/>
              </a:lnSpc>
            </a:pPr>
            <a:r>
              <a:rPr lang="en-US" sz="4899" spc="-23">
                <a:solidFill>
                  <a:srgbClr val="2C3251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Where and what can </a:t>
            </a:r>
            <a:r>
              <a:rPr lang="en-US" sz="4899" spc="-23">
                <a:solidFill>
                  <a:srgbClr val="DC8CA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NEWEST®</a:t>
            </a:r>
            <a:r>
              <a:rPr lang="en-US" sz="4899" spc="-23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  <a:p>
            <a:pPr algn="l">
              <a:lnSpc>
                <a:spcPts val="5291"/>
              </a:lnSpc>
            </a:pPr>
            <a:r>
              <a:rPr lang="en-US" sz="4899" spc="-23">
                <a:solidFill>
                  <a:srgbClr val="2C3251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be used for?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6883" y="3583219"/>
            <a:ext cx="917865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2">
                <a:solidFill>
                  <a:srgbClr val="2C3251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Anatomical areas: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14529" y="5905678"/>
            <a:ext cx="7973471" cy="296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500" spc="-11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For: </a:t>
            </a:r>
          </a:p>
          <a:p>
            <a:pPr algn="l">
              <a:lnSpc>
                <a:spcPts val="3000"/>
              </a:lnSpc>
            </a:pPr>
            <a:r>
              <a:rPr lang="en-US" sz="2500" spc="2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To improve the quality of the skin in younger  and more mature patients through </a:t>
            </a:r>
            <a:r>
              <a:rPr lang="en-US" sz="2500" spc="23" err="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moisturization</a:t>
            </a:r>
            <a:r>
              <a:rPr lang="en-US" sz="2500" spc="2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, facilitated </a:t>
            </a:r>
            <a:r>
              <a:rPr lang="en-US" sz="2500" spc="23" err="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trophism</a:t>
            </a:r>
            <a:r>
              <a:rPr lang="en-US" sz="2500" spc="2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, improving turgidity, and suppleness. </a:t>
            </a:r>
          </a:p>
          <a:p>
            <a:pPr algn="l">
              <a:lnSpc>
                <a:spcPts val="3000"/>
              </a:lnSpc>
            </a:pPr>
            <a:r>
              <a:rPr lang="en-US" sz="2500" spc="2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Remodeling  </a:t>
            </a:r>
            <a:r>
              <a:rPr lang="en-US" sz="2500" spc="23" err="1">
                <a:solidFill>
                  <a:srgbClr val="1E2545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striae</a:t>
            </a:r>
            <a:r>
              <a:rPr lang="en-US" sz="2500" spc="23">
                <a:solidFill>
                  <a:srgbClr val="1E2545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 </a:t>
            </a:r>
            <a:r>
              <a:rPr lang="en-US" sz="2500" spc="23" err="1">
                <a:solidFill>
                  <a:srgbClr val="1E2545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distensae</a:t>
            </a:r>
            <a:r>
              <a:rPr lang="en-US" sz="2500" spc="23">
                <a:solidFill>
                  <a:srgbClr val="1E2545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 </a:t>
            </a:r>
            <a:r>
              <a:rPr lang="en-US" sz="2500" spc="2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(stretch marks) the depressed scars</a:t>
            </a:r>
          </a:p>
          <a:p>
            <a:pPr algn="l">
              <a:lnSpc>
                <a:spcPts val="2280"/>
              </a:lnSpc>
            </a:pPr>
            <a:endParaRPr lang="en-US" sz="2500" spc="23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20844" y="7350328"/>
            <a:ext cx="917865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2">
                <a:solidFill>
                  <a:srgbClr val="2C325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Type of skin: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4613" y="901190"/>
            <a:ext cx="884511" cy="884511"/>
          </a:xfrm>
          <a:custGeom>
            <a:avLst/>
            <a:gdLst/>
            <a:ahLst/>
            <a:cxnLst/>
            <a:rect l="l" t="t" r="r" b="b"/>
            <a:pathLst>
              <a:path w="884511" h="884511">
                <a:moveTo>
                  <a:pt x="0" y="0"/>
                </a:moveTo>
                <a:lnTo>
                  <a:pt x="884511" y="0"/>
                </a:lnTo>
                <a:lnTo>
                  <a:pt x="884511" y="884510"/>
                </a:lnTo>
                <a:lnTo>
                  <a:pt x="0" y="88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524999" y="723900"/>
            <a:ext cx="5715001" cy="8204711"/>
          </a:xfrm>
          <a:custGeom>
            <a:avLst/>
            <a:gdLst/>
            <a:ahLst/>
            <a:cxnLst/>
            <a:rect l="l" t="t" r="r" b="b"/>
            <a:pathLst>
              <a:path w="9026349" h="9026349">
                <a:moveTo>
                  <a:pt x="0" y="0"/>
                </a:moveTo>
                <a:lnTo>
                  <a:pt x="9026350" y="0"/>
                </a:lnTo>
                <a:lnTo>
                  <a:pt x="9026350" y="9026350"/>
                </a:lnTo>
                <a:lnTo>
                  <a:pt x="0" y="9026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18665" r="-248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425952" y="918925"/>
            <a:ext cx="938100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5749" spc="-229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Lower Face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030551"/>
            <a:ext cx="7764550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Photo and Chrono aging</a:t>
            </a:r>
          </a:p>
          <a:p>
            <a:pPr algn="l">
              <a:lnSpc>
                <a:spcPts val="2520"/>
              </a:lnSpc>
            </a:pPr>
            <a:endParaRPr lang="en-US" sz="3000" spc="-119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Newest, 1 session</a:t>
            </a:r>
          </a:p>
          <a:p>
            <a:pPr algn="l">
              <a:lnSpc>
                <a:spcPts val="3600"/>
              </a:lnSpc>
            </a:pPr>
            <a:endParaRPr lang="en-US" sz="3000" spc="-119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520"/>
              </a:lnSpc>
            </a:pPr>
            <a:endParaRPr lang="en-US" sz="3000" spc="-119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879"/>
              </a:lnSpc>
            </a:pPr>
            <a:r>
              <a:rPr lang="en-US" sz="2400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Pictures courtesy of Jen Barckley Aesthetics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56" b="-171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668000" y="4326641"/>
            <a:ext cx="5362337" cy="1633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77"/>
              </a:lnSpc>
            </a:pPr>
            <a:r>
              <a:rPr lang="en-US" sz="9555">
                <a:solidFill>
                  <a:srgbClr val="3D445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Protocols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589391" y="1784278"/>
            <a:ext cx="3308814" cy="3359222"/>
          </a:xfrm>
          <a:custGeom>
            <a:avLst/>
            <a:gdLst/>
            <a:ahLst/>
            <a:cxnLst/>
            <a:rect l="l" t="t" r="r" b="b"/>
            <a:pathLst>
              <a:path w="3308814" h="3359222">
                <a:moveTo>
                  <a:pt x="0" y="0"/>
                </a:moveTo>
                <a:lnTo>
                  <a:pt x="3308814" y="0"/>
                </a:lnTo>
                <a:lnTo>
                  <a:pt x="3308814" y="3359222"/>
                </a:lnTo>
                <a:lnTo>
                  <a:pt x="0" y="3359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131" t="-24372" r="-70601" b="-217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13872" y="5371226"/>
            <a:ext cx="3275770" cy="3466445"/>
          </a:xfrm>
          <a:custGeom>
            <a:avLst/>
            <a:gdLst/>
            <a:ahLst/>
            <a:cxnLst/>
            <a:rect l="l" t="t" r="r" b="b"/>
            <a:pathLst>
              <a:path w="3275770" h="3466445">
                <a:moveTo>
                  <a:pt x="0" y="0"/>
                </a:moveTo>
                <a:lnTo>
                  <a:pt x="3275770" y="0"/>
                </a:lnTo>
                <a:lnTo>
                  <a:pt x="3275770" y="3466445"/>
                </a:lnTo>
                <a:lnTo>
                  <a:pt x="0" y="3466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2279" t="-24117" r="-68395" b="-2029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0300654" y="1463652"/>
            <a:ext cx="3236237" cy="3354269"/>
          </a:xfrm>
          <a:custGeom>
            <a:avLst/>
            <a:gdLst/>
            <a:ahLst/>
            <a:cxnLst/>
            <a:rect l="l" t="t" r="r" b="b"/>
            <a:pathLst>
              <a:path w="3236237" h="3354269">
                <a:moveTo>
                  <a:pt x="0" y="0"/>
                </a:moveTo>
                <a:lnTo>
                  <a:pt x="3236236" y="0"/>
                </a:lnTo>
                <a:lnTo>
                  <a:pt x="3236236" y="3354269"/>
                </a:lnTo>
                <a:lnTo>
                  <a:pt x="0" y="3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8648" t="-22573" r="-67301" b="-2229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0300654" y="5600700"/>
            <a:ext cx="3236594" cy="3236971"/>
          </a:xfrm>
          <a:custGeom>
            <a:avLst/>
            <a:gdLst/>
            <a:ahLst/>
            <a:cxnLst/>
            <a:rect l="l" t="t" r="r" b="b"/>
            <a:pathLst>
              <a:path w="3236594" h="3236971">
                <a:moveTo>
                  <a:pt x="0" y="0"/>
                </a:moveTo>
                <a:lnTo>
                  <a:pt x="3236594" y="0"/>
                </a:lnTo>
                <a:lnTo>
                  <a:pt x="3236594" y="3236971"/>
                </a:lnTo>
                <a:lnTo>
                  <a:pt x="0" y="3236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7281" t="-25105" r="-65031" b="-2297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6644631" y="339975"/>
            <a:ext cx="5250078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5700" spc="-227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Product options: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47111" y="2825029"/>
            <a:ext cx="6095398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2"/>
              </a:lnSpc>
            </a:pPr>
            <a:r>
              <a:rPr lang="en-US" sz="2400" spc="-9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40mg/2ml of Polynucleotides</a:t>
            </a:r>
            <a:r>
              <a:rPr lang="en-US" sz="2400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 </a:t>
            </a:r>
            <a:r>
              <a:rPr lang="en-US" sz="2400" spc="-9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HPT®</a:t>
            </a:r>
          </a:p>
          <a:p>
            <a:pPr algn="l">
              <a:lnSpc>
                <a:spcPts val="2592"/>
              </a:lnSpc>
            </a:pPr>
            <a:r>
              <a:rPr lang="en-US" sz="2400" u="sng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Indication</a:t>
            </a:r>
            <a:r>
              <a:rPr lang="en-US" sz="2400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: prevention, moderate aging, mild rosacea, </a:t>
            </a:r>
            <a:r>
              <a:rPr lang="en-US" sz="2400" spc="-95" err="1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couperose</a:t>
            </a:r>
            <a:endParaRPr lang="en-US" sz="2400" spc="-95" err="1">
              <a:solidFill>
                <a:srgbClr val="1E2545"/>
              </a:solidFill>
              <a:latin typeface="Open Sans 1"/>
              <a:ea typeface="Open Sans 1"/>
              <a:cs typeface="Open Sans 1"/>
            </a:endParaRPr>
          </a:p>
          <a:p>
            <a:pPr algn="l">
              <a:lnSpc>
                <a:spcPts val="2592"/>
              </a:lnSpc>
            </a:pPr>
            <a:r>
              <a:rPr lang="en-US" sz="2400" u="sng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Treated areas</a:t>
            </a:r>
            <a:r>
              <a:rPr lang="en-US" sz="2400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: face, periorbital area, neck, décolleté, hands</a:t>
            </a:r>
            <a:endParaRPr lang="en-US" sz="2400" spc="-95">
              <a:solidFill>
                <a:srgbClr val="1E2545"/>
              </a:solidFill>
              <a:latin typeface="Open Sans 1"/>
              <a:ea typeface="Open Sans 1"/>
              <a:cs typeface="Open Sans 1"/>
            </a:endParaRPr>
          </a:p>
          <a:p>
            <a:pPr algn="l">
              <a:lnSpc>
                <a:spcPts val="2592"/>
              </a:lnSpc>
            </a:pPr>
            <a:endParaRPr lang="en-US" sz="2400" spc="-9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254313" y="2604430"/>
            <a:ext cx="4471816" cy="1836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9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20mg/2ml of Polynucleotides HPT® + 20mg of linear HA + mannitol</a:t>
            </a:r>
          </a:p>
          <a:p>
            <a:pPr algn="l">
              <a:lnSpc>
                <a:spcPts val="2879"/>
              </a:lnSpc>
            </a:pPr>
            <a:r>
              <a:rPr lang="en-US" sz="2400" u="sng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Indication</a:t>
            </a:r>
            <a:r>
              <a:rPr lang="en-US" sz="2400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hydration, acne prone skin, prevent aging</a:t>
            </a:r>
            <a:endParaRPr lang="en-US" sz="2400" spc="-95">
              <a:solidFill>
                <a:srgbClr val="1E2545"/>
              </a:solidFill>
              <a:latin typeface="Open Sans 1"/>
              <a:ea typeface="Open Sans 1"/>
              <a:cs typeface="Open Sans 1"/>
            </a:endParaRPr>
          </a:p>
          <a:p>
            <a:pPr algn="l">
              <a:lnSpc>
                <a:spcPts val="2879"/>
              </a:lnSpc>
            </a:pPr>
            <a:r>
              <a:rPr lang="en-US" sz="2400" u="sng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Treated areas</a:t>
            </a:r>
            <a:r>
              <a:rPr lang="en-US" sz="2400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: face, neck, decollete</a:t>
            </a:r>
            <a:endParaRPr lang="en-US" sz="2400" spc="-95">
              <a:solidFill>
                <a:srgbClr val="1E2545"/>
              </a:solidFill>
              <a:latin typeface="Open Sans 1"/>
              <a:ea typeface="Open Sans 1"/>
              <a:cs typeface="Open Sans 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47111" y="6152711"/>
            <a:ext cx="4610337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2"/>
              </a:lnSpc>
            </a:pPr>
            <a:r>
              <a:rPr lang="en-US" sz="2400" spc="-9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15mg/2ml of Polynucleotides</a:t>
            </a:r>
            <a:r>
              <a:rPr lang="en-US" sz="2400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spc="-9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HPT®</a:t>
            </a:r>
          </a:p>
          <a:p>
            <a:pPr algn="l">
              <a:lnSpc>
                <a:spcPts val="2592"/>
              </a:lnSpc>
            </a:pPr>
            <a:r>
              <a:rPr lang="en-US" sz="2400" u="sng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Indication</a:t>
            </a:r>
            <a:r>
              <a:rPr lang="en-US" sz="2400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: prevention, fine lines, dark circles</a:t>
            </a:r>
            <a:endParaRPr lang="en-US" sz="2400" spc="-95">
              <a:solidFill>
                <a:srgbClr val="1E2545"/>
              </a:solidFill>
              <a:latin typeface="Open Sans 1"/>
              <a:ea typeface="Open Sans 1"/>
              <a:cs typeface="Open Sans 1"/>
            </a:endParaRPr>
          </a:p>
          <a:p>
            <a:pPr algn="l">
              <a:lnSpc>
                <a:spcPts val="2592"/>
              </a:lnSpc>
            </a:pPr>
            <a:r>
              <a:rPr lang="en-US" sz="2400" u="sng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Treated areas</a:t>
            </a:r>
            <a:r>
              <a:rPr lang="en-US" sz="2400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: periorbital area, tear trough</a:t>
            </a:r>
            <a:endParaRPr lang="en-US" sz="2400" spc="-95">
              <a:solidFill>
                <a:srgbClr val="1E2545"/>
              </a:solidFill>
              <a:latin typeface="Open Sans 1"/>
              <a:ea typeface="Open Sans 1"/>
              <a:cs typeface="Open Sans 1"/>
            </a:endParaRPr>
          </a:p>
          <a:p>
            <a:pPr algn="l">
              <a:lnSpc>
                <a:spcPts val="2592"/>
              </a:lnSpc>
            </a:pPr>
            <a:endParaRPr lang="en-US" sz="2400" spc="-9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115792" y="6292721"/>
            <a:ext cx="4610337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1"/>
              </a:lnSpc>
            </a:pPr>
            <a:r>
              <a:rPr lang="en-US" sz="2350" spc="-9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15mg/2ml of Polynucleotides</a:t>
            </a:r>
            <a:r>
              <a:rPr lang="en-US" sz="2350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350" spc="-95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HPT®</a:t>
            </a:r>
          </a:p>
          <a:p>
            <a:pPr algn="l">
              <a:lnSpc>
                <a:spcPts val="2591"/>
              </a:lnSpc>
            </a:pPr>
            <a:r>
              <a:rPr lang="en-US" sz="2350" u="sng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Indication</a:t>
            </a:r>
            <a:r>
              <a:rPr lang="en-US" sz="2350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: prevention, hair loss, thinning hair </a:t>
            </a:r>
            <a:endParaRPr lang="en-US" sz="2350" spc="-95">
              <a:solidFill>
                <a:srgbClr val="1E2545"/>
              </a:solidFill>
              <a:latin typeface="Open Sans 1"/>
              <a:ea typeface="Open Sans 1"/>
              <a:cs typeface="Open Sans 1"/>
            </a:endParaRPr>
          </a:p>
          <a:p>
            <a:pPr algn="l">
              <a:lnSpc>
                <a:spcPts val="2591"/>
              </a:lnSpc>
            </a:pPr>
            <a:r>
              <a:rPr lang="en-US" sz="2350" u="sng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Treated areas</a:t>
            </a:r>
            <a:r>
              <a:rPr lang="en-US" sz="2350" spc="-95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: scalp, eyebrows</a:t>
            </a:r>
            <a:endParaRPr lang="en-US" sz="2350" spc="-95">
              <a:solidFill>
                <a:srgbClr val="1E2545"/>
              </a:solidFill>
              <a:latin typeface="Open Sans 1"/>
              <a:ea typeface="Open Sans 1"/>
              <a:cs typeface="Open Sans 1"/>
            </a:endParaRPr>
          </a:p>
          <a:p>
            <a:pPr algn="l">
              <a:lnSpc>
                <a:spcPts val="2591"/>
              </a:lnSpc>
            </a:pPr>
            <a:endParaRPr lang="en-US" sz="2399" spc="-95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86375" y="1166712"/>
            <a:ext cx="5006400" cy="1828050"/>
            <a:chOff x="0" y="0"/>
            <a:chExt cx="6675200" cy="2437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6649847" cy="2411984"/>
            </a:xfrm>
            <a:custGeom>
              <a:avLst/>
              <a:gdLst/>
              <a:ahLst/>
              <a:cxnLst/>
              <a:rect l="l" t="t" r="r" b="b"/>
              <a:pathLst>
                <a:path w="6649847" h="2411984">
                  <a:moveTo>
                    <a:pt x="404749" y="0"/>
                  </a:moveTo>
                  <a:lnTo>
                    <a:pt x="6186043" y="0"/>
                  </a:lnTo>
                  <a:cubicBezTo>
                    <a:pt x="6442202" y="0"/>
                    <a:pt x="6649847" y="206248"/>
                    <a:pt x="6649847" y="460629"/>
                  </a:cubicBezTo>
                  <a:lnTo>
                    <a:pt x="6649847" y="2010029"/>
                  </a:lnTo>
                  <a:cubicBezTo>
                    <a:pt x="6649847" y="2232025"/>
                    <a:pt x="6468618" y="2411984"/>
                    <a:pt x="6245098" y="2411984"/>
                  </a:cubicBezTo>
                  <a:lnTo>
                    <a:pt x="463804" y="2411984"/>
                  </a:lnTo>
                  <a:cubicBezTo>
                    <a:pt x="207645" y="2411984"/>
                    <a:pt x="0" y="2205736"/>
                    <a:pt x="0" y="1951355"/>
                  </a:cubicBezTo>
                  <a:lnTo>
                    <a:pt x="0" y="401955"/>
                  </a:lnTo>
                  <a:cubicBezTo>
                    <a:pt x="0" y="179959"/>
                    <a:pt x="181229" y="0"/>
                    <a:pt x="404749" y="0"/>
                  </a:cubicBezTo>
                  <a:close/>
                </a:path>
              </a:pathLst>
            </a:custGeom>
            <a:solidFill>
              <a:srgbClr val="FACB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675247" cy="2437384"/>
            </a:xfrm>
            <a:custGeom>
              <a:avLst/>
              <a:gdLst/>
              <a:ahLst/>
              <a:cxnLst/>
              <a:rect l="l" t="t" r="r" b="b"/>
              <a:pathLst>
                <a:path w="6675247" h="2437384">
                  <a:moveTo>
                    <a:pt x="417449" y="0"/>
                  </a:moveTo>
                  <a:lnTo>
                    <a:pt x="6198743" y="0"/>
                  </a:lnTo>
                  <a:lnTo>
                    <a:pt x="6198743" y="12700"/>
                  </a:lnTo>
                  <a:lnTo>
                    <a:pt x="6198743" y="0"/>
                  </a:lnTo>
                  <a:cubicBezTo>
                    <a:pt x="6461760" y="0"/>
                    <a:pt x="6675247" y="211836"/>
                    <a:pt x="6675247" y="473329"/>
                  </a:cubicBezTo>
                  <a:lnTo>
                    <a:pt x="6662547" y="473329"/>
                  </a:lnTo>
                  <a:lnTo>
                    <a:pt x="6675247" y="473329"/>
                  </a:lnTo>
                  <a:lnTo>
                    <a:pt x="6675247" y="2022729"/>
                  </a:lnTo>
                  <a:lnTo>
                    <a:pt x="6662547" y="2022729"/>
                  </a:lnTo>
                  <a:lnTo>
                    <a:pt x="6675247" y="2022729"/>
                  </a:lnTo>
                  <a:cubicBezTo>
                    <a:pt x="6675247" y="2251837"/>
                    <a:pt x="6488303" y="2437384"/>
                    <a:pt x="6257798" y="2437384"/>
                  </a:cubicBezTo>
                  <a:lnTo>
                    <a:pt x="6257798" y="2424684"/>
                  </a:lnTo>
                  <a:lnTo>
                    <a:pt x="6257798" y="2437384"/>
                  </a:lnTo>
                  <a:lnTo>
                    <a:pt x="476504" y="2437384"/>
                  </a:lnTo>
                  <a:lnTo>
                    <a:pt x="476504" y="2424684"/>
                  </a:lnTo>
                  <a:lnTo>
                    <a:pt x="476504" y="2437384"/>
                  </a:lnTo>
                  <a:cubicBezTo>
                    <a:pt x="213360" y="2437384"/>
                    <a:pt x="0" y="2225548"/>
                    <a:pt x="0" y="1964055"/>
                  </a:cubicBezTo>
                  <a:lnTo>
                    <a:pt x="0" y="414655"/>
                  </a:lnTo>
                  <a:lnTo>
                    <a:pt x="12700" y="414655"/>
                  </a:lnTo>
                  <a:lnTo>
                    <a:pt x="0" y="414655"/>
                  </a:lnTo>
                  <a:cubicBezTo>
                    <a:pt x="0" y="185547"/>
                    <a:pt x="186944" y="0"/>
                    <a:pt x="417449" y="0"/>
                  </a:cubicBezTo>
                  <a:cubicBezTo>
                    <a:pt x="419862" y="0"/>
                    <a:pt x="422275" y="635"/>
                    <a:pt x="424307" y="2032"/>
                  </a:cubicBezTo>
                  <a:lnTo>
                    <a:pt x="417449" y="12700"/>
                  </a:lnTo>
                  <a:lnTo>
                    <a:pt x="417449" y="0"/>
                  </a:lnTo>
                  <a:moveTo>
                    <a:pt x="417449" y="25400"/>
                  </a:moveTo>
                  <a:cubicBezTo>
                    <a:pt x="415036" y="25400"/>
                    <a:pt x="412623" y="24765"/>
                    <a:pt x="410591" y="23368"/>
                  </a:cubicBezTo>
                  <a:lnTo>
                    <a:pt x="417449" y="12700"/>
                  </a:lnTo>
                  <a:lnTo>
                    <a:pt x="417449" y="25400"/>
                  </a:lnTo>
                  <a:cubicBezTo>
                    <a:pt x="200787" y="25400"/>
                    <a:pt x="25400" y="199771"/>
                    <a:pt x="25400" y="414655"/>
                  </a:cubicBezTo>
                  <a:lnTo>
                    <a:pt x="25400" y="1964055"/>
                  </a:lnTo>
                  <a:lnTo>
                    <a:pt x="12700" y="1964055"/>
                  </a:lnTo>
                  <a:lnTo>
                    <a:pt x="25400" y="1964055"/>
                  </a:lnTo>
                  <a:cubicBezTo>
                    <a:pt x="25400" y="2211451"/>
                    <a:pt x="227330" y="2411984"/>
                    <a:pt x="476504" y="2411984"/>
                  </a:cubicBezTo>
                  <a:lnTo>
                    <a:pt x="6257798" y="2411984"/>
                  </a:lnTo>
                  <a:cubicBezTo>
                    <a:pt x="6474333" y="2411984"/>
                    <a:pt x="6649847" y="2237613"/>
                    <a:pt x="6649847" y="2022729"/>
                  </a:cubicBezTo>
                  <a:lnTo>
                    <a:pt x="6649847" y="473329"/>
                  </a:lnTo>
                  <a:cubicBezTo>
                    <a:pt x="6649847" y="226060"/>
                    <a:pt x="6447917" y="25400"/>
                    <a:pt x="6198743" y="25400"/>
                  </a:cubicBezTo>
                  <a:lnTo>
                    <a:pt x="417449" y="25400"/>
                  </a:lnTo>
                  <a:close/>
                </a:path>
              </a:pathLst>
            </a:custGeom>
            <a:solidFill>
              <a:srgbClr val="FACB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6675200" cy="2446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C3678"/>
                  </a:solidFill>
                  <a:latin typeface="Lato Bold"/>
                  <a:ea typeface="Lato Bold"/>
                  <a:cs typeface="Lato Bold"/>
                  <a:sym typeface="Lato Bold"/>
                </a:rPr>
                <a:t>IMPROVE SKIN TEXTURE ON VERY DAMAGED FACE, NECK AND DECOLLETAGE</a:t>
              </a:r>
              <a:r>
                <a:rPr lang="en-US" sz="27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rPr>
                <a:t> 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477600" flipH="1">
            <a:off x="18259270" y="8430404"/>
            <a:ext cx="4854156" cy="4079607"/>
          </a:xfrm>
          <a:custGeom>
            <a:avLst/>
            <a:gdLst/>
            <a:ahLst/>
            <a:cxnLst/>
            <a:rect l="l" t="t" r="r" b="b"/>
            <a:pathLst>
              <a:path w="4854156" h="4079607">
                <a:moveTo>
                  <a:pt x="4854156" y="0"/>
                </a:moveTo>
                <a:lnTo>
                  <a:pt x="0" y="0"/>
                </a:lnTo>
                <a:lnTo>
                  <a:pt x="0" y="4079606"/>
                </a:lnTo>
                <a:lnTo>
                  <a:pt x="4854156" y="4079606"/>
                </a:lnTo>
                <a:lnTo>
                  <a:pt x="4854156" y="0"/>
                </a:lnTo>
                <a:close/>
              </a:path>
            </a:pathLst>
          </a:custGeom>
          <a:blipFill>
            <a:blip r:embed="rId3"/>
            <a:stretch>
              <a:fillRect b="-427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4316974" y="5856646"/>
            <a:ext cx="910950" cy="892950"/>
            <a:chOff x="0" y="0"/>
            <a:chExt cx="1214600" cy="11906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1189228" cy="1165225"/>
            </a:xfrm>
            <a:custGeom>
              <a:avLst/>
              <a:gdLst/>
              <a:ahLst/>
              <a:cxnLst/>
              <a:rect l="l" t="t" r="r" b="b"/>
              <a:pathLst>
                <a:path w="1189228" h="1165225">
                  <a:moveTo>
                    <a:pt x="0" y="512191"/>
                  </a:moveTo>
                  <a:lnTo>
                    <a:pt x="512445" y="512191"/>
                  </a:lnTo>
                  <a:lnTo>
                    <a:pt x="512445" y="0"/>
                  </a:lnTo>
                  <a:lnTo>
                    <a:pt x="676783" y="0"/>
                  </a:lnTo>
                  <a:lnTo>
                    <a:pt x="676783" y="512191"/>
                  </a:lnTo>
                  <a:lnTo>
                    <a:pt x="1189228" y="512191"/>
                  </a:lnTo>
                  <a:lnTo>
                    <a:pt x="1189228" y="653034"/>
                  </a:lnTo>
                  <a:lnTo>
                    <a:pt x="676783" y="653034"/>
                  </a:lnTo>
                  <a:lnTo>
                    <a:pt x="676783" y="1165225"/>
                  </a:lnTo>
                  <a:lnTo>
                    <a:pt x="512445" y="1165225"/>
                  </a:lnTo>
                  <a:lnTo>
                    <a:pt x="512445" y="653034"/>
                  </a:lnTo>
                  <a:lnTo>
                    <a:pt x="0" y="653034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214628" cy="1190625"/>
            </a:xfrm>
            <a:custGeom>
              <a:avLst/>
              <a:gdLst/>
              <a:ahLst/>
              <a:cxnLst/>
              <a:rect l="l" t="t" r="r" b="b"/>
              <a:pathLst>
                <a:path w="1214628" h="1190625">
                  <a:moveTo>
                    <a:pt x="12700" y="512191"/>
                  </a:moveTo>
                  <a:lnTo>
                    <a:pt x="525145" y="512191"/>
                  </a:lnTo>
                  <a:lnTo>
                    <a:pt x="525145" y="524891"/>
                  </a:lnTo>
                  <a:lnTo>
                    <a:pt x="512445" y="524891"/>
                  </a:lnTo>
                  <a:lnTo>
                    <a:pt x="512445" y="12700"/>
                  </a:lnTo>
                  <a:cubicBezTo>
                    <a:pt x="512445" y="5715"/>
                    <a:pt x="518160" y="0"/>
                    <a:pt x="525145" y="0"/>
                  </a:cubicBezTo>
                  <a:lnTo>
                    <a:pt x="689483" y="0"/>
                  </a:lnTo>
                  <a:cubicBezTo>
                    <a:pt x="696468" y="0"/>
                    <a:pt x="702183" y="5715"/>
                    <a:pt x="702183" y="12700"/>
                  </a:cubicBezTo>
                  <a:lnTo>
                    <a:pt x="702183" y="524891"/>
                  </a:lnTo>
                  <a:lnTo>
                    <a:pt x="689483" y="524891"/>
                  </a:lnTo>
                  <a:lnTo>
                    <a:pt x="689483" y="512191"/>
                  </a:lnTo>
                  <a:lnTo>
                    <a:pt x="1201928" y="512191"/>
                  </a:lnTo>
                  <a:cubicBezTo>
                    <a:pt x="1208913" y="512191"/>
                    <a:pt x="1214628" y="517906"/>
                    <a:pt x="1214628" y="524891"/>
                  </a:cubicBezTo>
                  <a:lnTo>
                    <a:pt x="1214628" y="665734"/>
                  </a:lnTo>
                  <a:cubicBezTo>
                    <a:pt x="1214628" y="672719"/>
                    <a:pt x="1208913" y="678434"/>
                    <a:pt x="1201928" y="678434"/>
                  </a:cubicBezTo>
                  <a:lnTo>
                    <a:pt x="689483" y="678434"/>
                  </a:lnTo>
                  <a:lnTo>
                    <a:pt x="689483" y="665734"/>
                  </a:lnTo>
                  <a:lnTo>
                    <a:pt x="702183" y="665734"/>
                  </a:lnTo>
                  <a:lnTo>
                    <a:pt x="702183" y="1177925"/>
                  </a:lnTo>
                  <a:cubicBezTo>
                    <a:pt x="702183" y="1184910"/>
                    <a:pt x="696468" y="1190625"/>
                    <a:pt x="689483" y="1190625"/>
                  </a:cubicBezTo>
                  <a:lnTo>
                    <a:pt x="525145" y="1190625"/>
                  </a:lnTo>
                  <a:cubicBezTo>
                    <a:pt x="518160" y="1190625"/>
                    <a:pt x="512445" y="1184910"/>
                    <a:pt x="512445" y="1177925"/>
                  </a:cubicBezTo>
                  <a:lnTo>
                    <a:pt x="512445" y="665734"/>
                  </a:lnTo>
                  <a:lnTo>
                    <a:pt x="525145" y="665734"/>
                  </a:lnTo>
                  <a:lnTo>
                    <a:pt x="525145" y="678434"/>
                  </a:lnTo>
                  <a:lnTo>
                    <a:pt x="12700" y="678434"/>
                  </a:lnTo>
                  <a:cubicBezTo>
                    <a:pt x="5715" y="678434"/>
                    <a:pt x="0" y="672719"/>
                    <a:pt x="0" y="665734"/>
                  </a:cubicBezTo>
                  <a:lnTo>
                    <a:pt x="0" y="524891"/>
                  </a:lnTo>
                  <a:cubicBezTo>
                    <a:pt x="0" y="517906"/>
                    <a:pt x="5715" y="512191"/>
                    <a:pt x="12700" y="512191"/>
                  </a:cubicBezTo>
                  <a:moveTo>
                    <a:pt x="12700" y="537591"/>
                  </a:moveTo>
                  <a:lnTo>
                    <a:pt x="12700" y="524891"/>
                  </a:lnTo>
                  <a:lnTo>
                    <a:pt x="25400" y="524891"/>
                  </a:lnTo>
                  <a:lnTo>
                    <a:pt x="25400" y="665734"/>
                  </a:lnTo>
                  <a:lnTo>
                    <a:pt x="12700" y="665734"/>
                  </a:lnTo>
                  <a:lnTo>
                    <a:pt x="12700" y="653034"/>
                  </a:lnTo>
                  <a:lnTo>
                    <a:pt x="525145" y="653034"/>
                  </a:lnTo>
                  <a:cubicBezTo>
                    <a:pt x="532130" y="653034"/>
                    <a:pt x="537845" y="658749"/>
                    <a:pt x="537845" y="665734"/>
                  </a:cubicBezTo>
                  <a:lnTo>
                    <a:pt x="537845" y="1177925"/>
                  </a:lnTo>
                  <a:lnTo>
                    <a:pt x="525145" y="1177925"/>
                  </a:lnTo>
                  <a:lnTo>
                    <a:pt x="525145" y="1165225"/>
                  </a:lnTo>
                  <a:lnTo>
                    <a:pt x="689483" y="1165225"/>
                  </a:lnTo>
                  <a:lnTo>
                    <a:pt x="689483" y="1177925"/>
                  </a:lnTo>
                  <a:lnTo>
                    <a:pt x="676783" y="1177925"/>
                  </a:lnTo>
                  <a:lnTo>
                    <a:pt x="676783" y="665734"/>
                  </a:lnTo>
                  <a:cubicBezTo>
                    <a:pt x="676783" y="658749"/>
                    <a:pt x="682498" y="653034"/>
                    <a:pt x="689483" y="653034"/>
                  </a:cubicBezTo>
                  <a:lnTo>
                    <a:pt x="1201928" y="653034"/>
                  </a:lnTo>
                  <a:lnTo>
                    <a:pt x="1201928" y="665734"/>
                  </a:lnTo>
                  <a:lnTo>
                    <a:pt x="1189228" y="665734"/>
                  </a:lnTo>
                  <a:lnTo>
                    <a:pt x="1189228" y="524891"/>
                  </a:lnTo>
                  <a:lnTo>
                    <a:pt x="1201928" y="524891"/>
                  </a:lnTo>
                  <a:lnTo>
                    <a:pt x="1201928" y="537591"/>
                  </a:lnTo>
                  <a:lnTo>
                    <a:pt x="689483" y="537591"/>
                  </a:lnTo>
                  <a:cubicBezTo>
                    <a:pt x="682498" y="537591"/>
                    <a:pt x="676783" y="531876"/>
                    <a:pt x="676783" y="524891"/>
                  </a:cubicBezTo>
                  <a:lnTo>
                    <a:pt x="676783" y="12700"/>
                  </a:lnTo>
                  <a:lnTo>
                    <a:pt x="689483" y="12700"/>
                  </a:lnTo>
                  <a:lnTo>
                    <a:pt x="689483" y="25400"/>
                  </a:lnTo>
                  <a:lnTo>
                    <a:pt x="525145" y="25400"/>
                  </a:lnTo>
                  <a:lnTo>
                    <a:pt x="525145" y="12700"/>
                  </a:lnTo>
                  <a:lnTo>
                    <a:pt x="537845" y="12700"/>
                  </a:lnTo>
                  <a:lnTo>
                    <a:pt x="537845" y="524891"/>
                  </a:lnTo>
                  <a:cubicBezTo>
                    <a:pt x="537845" y="531876"/>
                    <a:pt x="532130" y="537591"/>
                    <a:pt x="525145" y="537591"/>
                  </a:cubicBezTo>
                  <a:lnTo>
                    <a:pt x="12700" y="537591"/>
                  </a:lnTo>
                  <a:close/>
                </a:path>
              </a:pathLst>
            </a:custGeom>
            <a:solidFill>
              <a:srgbClr val="A5760D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858534" y="5856646"/>
            <a:ext cx="910950" cy="892950"/>
            <a:chOff x="0" y="0"/>
            <a:chExt cx="1214600" cy="1190600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1189228" cy="1165225"/>
            </a:xfrm>
            <a:custGeom>
              <a:avLst/>
              <a:gdLst/>
              <a:ahLst/>
              <a:cxnLst/>
              <a:rect l="l" t="t" r="r" b="b"/>
              <a:pathLst>
                <a:path w="1189228" h="1165225">
                  <a:moveTo>
                    <a:pt x="0" y="512191"/>
                  </a:moveTo>
                  <a:lnTo>
                    <a:pt x="512445" y="512191"/>
                  </a:lnTo>
                  <a:lnTo>
                    <a:pt x="512445" y="0"/>
                  </a:lnTo>
                  <a:lnTo>
                    <a:pt x="676783" y="0"/>
                  </a:lnTo>
                  <a:lnTo>
                    <a:pt x="676783" y="512191"/>
                  </a:lnTo>
                  <a:lnTo>
                    <a:pt x="1189228" y="512191"/>
                  </a:lnTo>
                  <a:lnTo>
                    <a:pt x="1189228" y="653034"/>
                  </a:lnTo>
                  <a:lnTo>
                    <a:pt x="676783" y="653034"/>
                  </a:lnTo>
                  <a:lnTo>
                    <a:pt x="676783" y="1165225"/>
                  </a:lnTo>
                  <a:lnTo>
                    <a:pt x="512445" y="1165225"/>
                  </a:lnTo>
                  <a:lnTo>
                    <a:pt x="512445" y="653034"/>
                  </a:lnTo>
                  <a:lnTo>
                    <a:pt x="0" y="653034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214628" cy="1190625"/>
            </a:xfrm>
            <a:custGeom>
              <a:avLst/>
              <a:gdLst/>
              <a:ahLst/>
              <a:cxnLst/>
              <a:rect l="l" t="t" r="r" b="b"/>
              <a:pathLst>
                <a:path w="1214628" h="1190625">
                  <a:moveTo>
                    <a:pt x="12700" y="512191"/>
                  </a:moveTo>
                  <a:lnTo>
                    <a:pt x="525145" y="512191"/>
                  </a:lnTo>
                  <a:lnTo>
                    <a:pt x="525145" y="524891"/>
                  </a:lnTo>
                  <a:lnTo>
                    <a:pt x="512445" y="524891"/>
                  </a:lnTo>
                  <a:lnTo>
                    <a:pt x="512445" y="12700"/>
                  </a:lnTo>
                  <a:cubicBezTo>
                    <a:pt x="512445" y="5715"/>
                    <a:pt x="518160" y="0"/>
                    <a:pt x="525145" y="0"/>
                  </a:cubicBezTo>
                  <a:lnTo>
                    <a:pt x="689483" y="0"/>
                  </a:lnTo>
                  <a:cubicBezTo>
                    <a:pt x="696468" y="0"/>
                    <a:pt x="702183" y="5715"/>
                    <a:pt x="702183" y="12700"/>
                  </a:cubicBezTo>
                  <a:lnTo>
                    <a:pt x="702183" y="524891"/>
                  </a:lnTo>
                  <a:lnTo>
                    <a:pt x="689483" y="524891"/>
                  </a:lnTo>
                  <a:lnTo>
                    <a:pt x="689483" y="512191"/>
                  </a:lnTo>
                  <a:lnTo>
                    <a:pt x="1201928" y="512191"/>
                  </a:lnTo>
                  <a:cubicBezTo>
                    <a:pt x="1208913" y="512191"/>
                    <a:pt x="1214628" y="517906"/>
                    <a:pt x="1214628" y="524891"/>
                  </a:cubicBezTo>
                  <a:lnTo>
                    <a:pt x="1214628" y="665734"/>
                  </a:lnTo>
                  <a:cubicBezTo>
                    <a:pt x="1214628" y="672719"/>
                    <a:pt x="1208913" y="678434"/>
                    <a:pt x="1201928" y="678434"/>
                  </a:cubicBezTo>
                  <a:lnTo>
                    <a:pt x="689483" y="678434"/>
                  </a:lnTo>
                  <a:lnTo>
                    <a:pt x="689483" y="665734"/>
                  </a:lnTo>
                  <a:lnTo>
                    <a:pt x="702183" y="665734"/>
                  </a:lnTo>
                  <a:lnTo>
                    <a:pt x="702183" y="1177925"/>
                  </a:lnTo>
                  <a:cubicBezTo>
                    <a:pt x="702183" y="1184910"/>
                    <a:pt x="696468" y="1190625"/>
                    <a:pt x="689483" y="1190625"/>
                  </a:cubicBezTo>
                  <a:lnTo>
                    <a:pt x="525145" y="1190625"/>
                  </a:lnTo>
                  <a:cubicBezTo>
                    <a:pt x="518160" y="1190625"/>
                    <a:pt x="512445" y="1184910"/>
                    <a:pt x="512445" y="1177925"/>
                  </a:cubicBezTo>
                  <a:lnTo>
                    <a:pt x="512445" y="665734"/>
                  </a:lnTo>
                  <a:lnTo>
                    <a:pt x="525145" y="665734"/>
                  </a:lnTo>
                  <a:lnTo>
                    <a:pt x="525145" y="678434"/>
                  </a:lnTo>
                  <a:lnTo>
                    <a:pt x="12700" y="678434"/>
                  </a:lnTo>
                  <a:cubicBezTo>
                    <a:pt x="5715" y="678434"/>
                    <a:pt x="0" y="672719"/>
                    <a:pt x="0" y="665734"/>
                  </a:cubicBezTo>
                  <a:lnTo>
                    <a:pt x="0" y="524891"/>
                  </a:lnTo>
                  <a:cubicBezTo>
                    <a:pt x="0" y="517906"/>
                    <a:pt x="5715" y="512191"/>
                    <a:pt x="12700" y="512191"/>
                  </a:cubicBezTo>
                  <a:moveTo>
                    <a:pt x="12700" y="537591"/>
                  </a:moveTo>
                  <a:lnTo>
                    <a:pt x="12700" y="524891"/>
                  </a:lnTo>
                  <a:lnTo>
                    <a:pt x="25400" y="524891"/>
                  </a:lnTo>
                  <a:lnTo>
                    <a:pt x="25400" y="665734"/>
                  </a:lnTo>
                  <a:lnTo>
                    <a:pt x="12700" y="665734"/>
                  </a:lnTo>
                  <a:lnTo>
                    <a:pt x="12700" y="653034"/>
                  </a:lnTo>
                  <a:lnTo>
                    <a:pt x="525145" y="653034"/>
                  </a:lnTo>
                  <a:cubicBezTo>
                    <a:pt x="532130" y="653034"/>
                    <a:pt x="537845" y="658749"/>
                    <a:pt x="537845" y="665734"/>
                  </a:cubicBezTo>
                  <a:lnTo>
                    <a:pt x="537845" y="1177925"/>
                  </a:lnTo>
                  <a:lnTo>
                    <a:pt x="525145" y="1177925"/>
                  </a:lnTo>
                  <a:lnTo>
                    <a:pt x="525145" y="1165225"/>
                  </a:lnTo>
                  <a:lnTo>
                    <a:pt x="689483" y="1165225"/>
                  </a:lnTo>
                  <a:lnTo>
                    <a:pt x="689483" y="1177925"/>
                  </a:lnTo>
                  <a:lnTo>
                    <a:pt x="676783" y="1177925"/>
                  </a:lnTo>
                  <a:lnTo>
                    <a:pt x="676783" y="665734"/>
                  </a:lnTo>
                  <a:cubicBezTo>
                    <a:pt x="676783" y="658749"/>
                    <a:pt x="682498" y="653034"/>
                    <a:pt x="689483" y="653034"/>
                  </a:cubicBezTo>
                  <a:lnTo>
                    <a:pt x="1201928" y="653034"/>
                  </a:lnTo>
                  <a:lnTo>
                    <a:pt x="1201928" y="665734"/>
                  </a:lnTo>
                  <a:lnTo>
                    <a:pt x="1189228" y="665734"/>
                  </a:lnTo>
                  <a:lnTo>
                    <a:pt x="1189228" y="524891"/>
                  </a:lnTo>
                  <a:lnTo>
                    <a:pt x="1201928" y="524891"/>
                  </a:lnTo>
                  <a:lnTo>
                    <a:pt x="1201928" y="537591"/>
                  </a:lnTo>
                  <a:lnTo>
                    <a:pt x="689483" y="537591"/>
                  </a:lnTo>
                  <a:cubicBezTo>
                    <a:pt x="682498" y="537591"/>
                    <a:pt x="676783" y="531876"/>
                    <a:pt x="676783" y="524891"/>
                  </a:cubicBezTo>
                  <a:lnTo>
                    <a:pt x="676783" y="12700"/>
                  </a:lnTo>
                  <a:lnTo>
                    <a:pt x="689483" y="12700"/>
                  </a:lnTo>
                  <a:lnTo>
                    <a:pt x="689483" y="25400"/>
                  </a:lnTo>
                  <a:lnTo>
                    <a:pt x="525145" y="25400"/>
                  </a:lnTo>
                  <a:lnTo>
                    <a:pt x="525145" y="12700"/>
                  </a:lnTo>
                  <a:lnTo>
                    <a:pt x="537845" y="12700"/>
                  </a:lnTo>
                  <a:lnTo>
                    <a:pt x="537845" y="524891"/>
                  </a:lnTo>
                  <a:cubicBezTo>
                    <a:pt x="537845" y="531876"/>
                    <a:pt x="532130" y="537591"/>
                    <a:pt x="525145" y="537591"/>
                  </a:cubicBezTo>
                  <a:lnTo>
                    <a:pt x="12700" y="537591"/>
                  </a:lnTo>
                  <a:close/>
                </a:path>
              </a:pathLst>
            </a:custGeom>
            <a:solidFill>
              <a:srgbClr val="A5760D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400126" y="5856652"/>
            <a:ext cx="910950" cy="892950"/>
            <a:chOff x="0" y="0"/>
            <a:chExt cx="1214600" cy="1190600"/>
          </a:xfrm>
        </p:grpSpPr>
        <p:sp>
          <p:nvSpPr>
            <p:cNvPr id="14" name="Freeform 14"/>
            <p:cNvSpPr/>
            <p:nvPr/>
          </p:nvSpPr>
          <p:spPr>
            <a:xfrm>
              <a:off x="12700" y="12700"/>
              <a:ext cx="1189228" cy="1165225"/>
            </a:xfrm>
            <a:custGeom>
              <a:avLst/>
              <a:gdLst/>
              <a:ahLst/>
              <a:cxnLst/>
              <a:rect l="l" t="t" r="r" b="b"/>
              <a:pathLst>
                <a:path w="1189228" h="1165225">
                  <a:moveTo>
                    <a:pt x="0" y="512191"/>
                  </a:moveTo>
                  <a:lnTo>
                    <a:pt x="512445" y="512191"/>
                  </a:lnTo>
                  <a:lnTo>
                    <a:pt x="512445" y="0"/>
                  </a:lnTo>
                  <a:lnTo>
                    <a:pt x="676783" y="0"/>
                  </a:lnTo>
                  <a:lnTo>
                    <a:pt x="676783" y="512191"/>
                  </a:lnTo>
                  <a:lnTo>
                    <a:pt x="1189228" y="512191"/>
                  </a:lnTo>
                  <a:lnTo>
                    <a:pt x="1189228" y="653034"/>
                  </a:lnTo>
                  <a:lnTo>
                    <a:pt x="676783" y="653034"/>
                  </a:lnTo>
                  <a:lnTo>
                    <a:pt x="676783" y="1165225"/>
                  </a:lnTo>
                  <a:lnTo>
                    <a:pt x="512445" y="1165225"/>
                  </a:lnTo>
                  <a:lnTo>
                    <a:pt x="512445" y="653034"/>
                  </a:lnTo>
                  <a:lnTo>
                    <a:pt x="0" y="653034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214628" cy="1190625"/>
            </a:xfrm>
            <a:custGeom>
              <a:avLst/>
              <a:gdLst/>
              <a:ahLst/>
              <a:cxnLst/>
              <a:rect l="l" t="t" r="r" b="b"/>
              <a:pathLst>
                <a:path w="1214628" h="1190625">
                  <a:moveTo>
                    <a:pt x="12700" y="512191"/>
                  </a:moveTo>
                  <a:lnTo>
                    <a:pt x="525145" y="512191"/>
                  </a:lnTo>
                  <a:lnTo>
                    <a:pt x="525145" y="524891"/>
                  </a:lnTo>
                  <a:lnTo>
                    <a:pt x="512445" y="524891"/>
                  </a:lnTo>
                  <a:lnTo>
                    <a:pt x="512445" y="12700"/>
                  </a:lnTo>
                  <a:cubicBezTo>
                    <a:pt x="512445" y="5715"/>
                    <a:pt x="518160" y="0"/>
                    <a:pt x="525145" y="0"/>
                  </a:cubicBezTo>
                  <a:lnTo>
                    <a:pt x="689483" y="0"/>
                  </a:lnTo>
                  <a:cubicBezTo>
                    <a:pt x="696468" y="0"/>
                    <a:pt x="702183" y="5715"/>
                    <a:pt x="702183" y="12700"/>
                  </a:cubicBezTo>
                  <a:lnTo>
                    <a:pt x="702183" y="524891"/>
                  </a:lnTo>
                  <a:lnTo>
                    <a:pt x="689483" y="524891"/>
                  </a:lnTo>
                  <a:lnTo>
                    <a:pt x="689483" y="512191"/>
                  </a:lnTo>
                  <a:lnTo>
                    <a:pt x="1201928" y="512191"/>
                  </a:lnTo>
                  <a:cubicBezTo>
                    <a:pt x="1208913" y="512191"/>
                    <a:pt x="1214628" y="517906"/>
                    <a:pt x="1214628" y="524891"/>
                  </a:cubicBezTo>
                  <a:lnTo>
                    <a:pt x="1214628" y="665734"/>
                  </a:lnTo>
                  <a:cubicBezTo>
                    <a:pt x="1214628" y="672719"/>
                    <a:pt x="1208913" y="678434"/>
                    <a:pt x="1201928" y="678434"/>
                  </a:cubicBezTo>
                  <a:lnTo>
                    <a:pt x="689483" y="678434"/>
                  </a:lnTo>
                  <a:lnTo>
                    <a:pt x="689483" y="665734"/>
                  </a:lnTo>
                  <a:lnTo>
                    <a:pt x="702183" y="665734"/>
                  </a:lnTo>
                  <a:lnTo>
                    <a:pt x="702183" y="1177925"/>
                  </a:lnTo>
                  <a:cubicBezTo>
                    <a:pt x="702183" y="1184910"/>
                    <a:pt x="696468" y="1190625"/>
                    <a:pt x="689483" y="1190625"/>
                  </a:cubicBezTo>
                  <a:lnTo>
                    <a:pt x="525145" y="1190625"/>
                  </a:lnTo>
                  <a:cubicBezTo>
                    <a:pt x="518160" y="1190625"/>
                    <a:pt x="512445" y="1184910"/>
                    <a:pt x="512445" y="1177925"/>
                  </a:cubicBezTo>
                  <a:lnTo>
                    <a:pt x="512445" y="665734"/>
                  </a:lnTo>
                  <a:lnTo>
                    <a:pt x="525145" y="665734"/>
                  </a:lnTo>
                  <a:lnTo>
                    <a:pt x="525145" y="678434"/>
                  </a:lnTo>
                  <a:lnTo>
                    <a:pt x="12700" y="678434"/>
                  </a:lnTo>
                  <a:cubicBezTo>
                    <a:pt x="5715" y="678434"/>
                    <a:pt x="0" y="672719"/>
                    <a:pt x="0" y="665734"/>
                  </a:cubicBezTo>
                  <a:lnTo>
                    <a:pt x="0" y="524891"/>
                  </a:lnTo>
                  <a:cubicBezTo>
                    <a:pt x="0" y="517906"/>
                    <a:pt x="5715" y="512191"/>
                    <a:pt x="12700" y="512191"/>
                  </a:cubicBezTo>
                  <a:moveTo>
                    <a:pt x="12700" y="537591"/>
                  </a:moveTo>
                  <a:lnTo>
                    <a:pt x="12700" y="524891"/>
                  </a:lnTo>
                  <a:lnTo>
                    <a:pt x="25400" y="524891"/>
                  </a:lnTo>
                  <a:lnTo>
                    <a:pt x="25400" y="665734"/>
                  </a:lnTo>
                  <a:lnTo>
                    <a:pt x="12700" y="665734"/>
                  </a:lnTo>
                  <a:lnTo>
                    <a:pt x="12700" y="653034"/>
                  </a:lnTo>
                  <a:lnTo>
                    <a:pt x="525145" y="653034"/>
                  </a:lnTo>
                  <a:cubicBezTo>
                    <a:pt x="532130" y="653034"/>
                    <a:pt x="537845" y="658749"/>
                    <a:pt x="537845" y="665734"/>
                  </a:cubicBezTo>
                  <a:lnTo>
                    <a:pt x="537845" y="1177925"/>
                  </a:lnTo>
                  <a:lnTo>
                    <a:pt x="525145" y="1177925"/>
                  </a:lnTo>
                  <a:lnTo>
                    <a:pt x="525145" y="1165225"/>
                  </a:lnTo>
                  <a:lnTo>
                    <a:pt x="689483" y="1165225"/>
                  </a:lnTo>
                  <a:lnTo>
                    <a:pt x="689483" y="1177925"/>
                  </a:lnTo>
                  <a:lnTo>
                    <a:pt x="676783" y="1177925"/>
                  </a:lnTo>
                  <a:lnTo>
                    <a:pt x="676783" y="665734"/>
                  </a:lnTo>
                  <a:cubicBezTo>
                    <a:pt x="676783" y="658749"/>
                    <a:pt x="682498" y="653034"/>
                    <a:pt x="689483" y="653034"/>
                  </a:cubicBezTo>
                  <a:lnTo>
                    <a:pt x="1201928" y="653034"/>
                  </a:lnTo>
                  <a:lnTo>
                    <a:pt x="1201928" y="665734"/>
                  </a:lnTo>
                  <a:lnTo>
                    <a:pt x="1189228" y="665734"/>
                  </a:lnTo>
                  <a:lnTo>
                    <a:pt x="1189228" y="524891"/>
                  </a:lnTo>
                  <a:lnTo>
                    <a:pt x="1201928" y="524891"/>
                  </a:lnTo>
                  <a:lnTo>
                    <a:pt x="1201928" y="537591"/>
                  </a:lnTo>
                  <a:lnTo>
                    <a:pt x="689483" y="537591"/>
                  </a:lnTo>
                  <a:cubicBezTo>
                    <a:pt x="682498" y="537591"/>
                    <a:pt x="676783" y="531876"/>
                    <a:pt x="676783" y="524891"/>
                  </a:cubicBezTo>
                  <a:lnTo>
                    <a:pt x="676783" y="12700"/>
                  </a:lnTo>
                  <a:lnTo>
                    <a:pt x="689483" y="12700"/>
                  </a:lnTo>
                  <a:lnTo>
                    <a:pt x="689483" y="25400"/>
                  </a:lnTo>
                  <a:lnTo>
                    <a:pt x="525145" y="25400"/>
                  </a:lnTo>
                  <a:lnTo>
                    <a:pt x="525145" y="12700"/>
                  </a:lnTo>
                  <a:lnTo>
                    <a:pt x="537845" y="12700"/>
                  </a:lnTo>
                  <a:lnTo>
                    <a:pt x="537845" y="524891"/>
                  </a:lnTo>
                  <a:cubicBezTo>
                    <a:pt x="537845" y="531876"/>
                    <a:pt x="532130" y="537591"/>
                    <a:pt x="525145" y="537591"/>
                  </a:cubicBezTo>
                  <a:lnTo>
                    <a:pt x="12700" y="537591"/>
                  </a:lnTo>
                  <a:close/>
                </a:path>
              </a:pathLst>
            </a:custGeom>
            <a:solidFill>
              <a:srgbClr val="A5760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43801" y="5887116"/>
            <a:ext cx="2059050" cy="115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143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Day 0 </a:t>
            </a:r>
          </a:p>
          <a:p>
            <a:pPr algn="ctr">
              <a:lnSpc>
                <a:spcPts val="4320"/>
              </a:lnSpc>
            </a:pPr>
            <a:r>
              <a:rPr lang="en-US" sz="3600" spc="-143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Session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25850" y="5835625"/>
            <a:ext cx="2232300" cy="115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143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Day 20</a:t>
            </a:r>
          </a:p>
          <a:p>
            <a:pPr algn="ctr">
              <a:lnSpc>
                <a:spcPts val="4320"/>
              </a:lnSpc>
            </a:pPr>
            <a:r>
              <a:rPr lang="en-US" sz="3600" spc="-143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Session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62189" y="5910062"/>
            <a:ext cx="2427150" cy="115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143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Day 40 </a:t>
            </a:r>
          </a:p>
          <a:p>
            <a:pPr algn="ctr">
              <a:lnSpc>
                <a:spcPts val="4320"/>
              </a:lnSpc>
            </a:pPr>
            <a:r>
              <a:rPr lang="en-US" sz="3600" spc="-143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Session 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30538" y="5632862"/>
            <a:ext cx="3462150" cy="170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143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Day 60 </a:t>
            </a:r>
          </a:p>
          <a:p>
            <a:pPr algn="ctr">
              <a:lnSpc>
                <a:spcPts val="4320"/>
              </a:lnSpc>
            </a:pPr>
            <a:r>
              <a:rPr lang="en-US" sz="3600" spc="-143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Session 4</a:t>
            </a:r>
          </a:p>
          <a:p>
            <a:pPr algn="ctr">
              <a:lnSpc>
                <a:spcPts val="4320"/>
              </a:lnSpc>
            </a:pPr>
            <a:r>
              <a:rPr lang="en-US" sz="3600" spc="-143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(Maintenance)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8646" y="8413995"/>
            <a:ext cx="1445995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Protocol could be different depends on doctor recommendation, patient’s age and skin type. Maintenance protocol has to be repeated every 3-6 months (it can vary depends on doctor’s advice  recommendation).</a:t>
            </a:r>
          </a:p>
          <a:p>
            <a:pPr algn="l">
              <a:lnSpc>
                <a:spcPts val="2520"/>
              </a:lnSpc>
            </a:pPr>
            <a:endParaRPr lang="en-US" sz="1800" spc="1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55850" y="862950"/>
            <a:ext cx="733125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5749" u="sng" spc="-229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Regenerative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3311500"/>
            <a:ext cx="10438908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-159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Polynucleotides HPT® 7,5 - 10 - 20 mg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83135">
            <a:off x="-2993346" y="4020732"/>
            <a:ext cx="11748274" cy="8120539"/>
          </a:xfrm>
          <a:custGeom>
            <a:avLst/>
            <a:gdLst/>
            <a:ahLst/>
            <a:cxnLst/>
            <a:rect l="l" t="t" r="r" b="b"/>
            <a:pathLst>
              <a:path w="10439400" h="6419852">
                <a:moveTo>
                  <a:pt x="0" y="0"/>
                </a:moveTo>
                <a:lnTo>
                  <a:pt x="10439401" y="0"/>
                </a:lnTo>
                <a:lnTo>
                  <a:pt x="10439401" y="6419851"/>
                </a:lnTo>
                <a:lnTo>
                  <a:pt x="0" y="641985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 r="-1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4953000" y="1562100"/>
            <a:ext cx="11792100" cy="577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9"/>
              </a:lnSpc>
            </a:pPr>
            <a:r>
              <a:rPr lang="en-US" sz="6450" spc="-257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Remember:</a:t>
            </a:r>
          </a:p>
          <a:p>
            <a:pPr algn="l">
              <a:lnSpc>
                <a:spcPts val="2520"/>
              </a:lnSpc>
            </a:pPr>
            <a:endParaRPr lang="en-US" sz="6450" spc="-257">
              <a:solidFill>
                <a:srgbClr val="1E2545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marL="712946" lvl="1" indent="-356473" algn="l">
              <a:lnSpc>
                <a:spcPts val="3779"/>
              </a:lnSpc>
              <a:buAutoNum type="arabicPeriod"/>
            </a:pPr>
            <a:r>
              <a:rPr lang="en-US" sz="3150" spc="-12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You can use </a:t>
            </a:r>
            <a:r>
              <a:rPr lang="en-US" sz="3150" spc="-125" err="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microbolus</a:t>
            </a:r>
            <a:r>
              <a:rPr lang="en-US" sz="3150" spc="-12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or cannula technique</a:t>
            </a:r>
          </a:p>
          <a:p>
            <a:pPr marL="712946" lvl="1" indent="-356473" algn="l">
              <a:lnSpc>
                <a:spcPts val="3779"/>
              </a:lnSpc>
              <a:buAutoNum type="arabicPeriod"/>
            </a:pPr>
            <a:r>
              <a:rPr lang="en-US" sz="3150" spc="-125" err="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Microbolus</a:t>
            </a:r>
            <a:r>
              <a:rPr lang="en-US" sz="3150" spc="-12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is recommended on neck and upper eyelid</a:t>
            </a:r>
          </a:p>
          <a:p>
            <a:pPr marL="712946" lvl="1" indent="-356473" algn="l">
              <a:lnSpc>
                <a:spcPts val="3779"/>
              </a:lnSpc>
              <a:buAutoNum type="arabicPeriod"/>
            </a:pPr>
            <a:r>
              <a:rPr lang="en-US" sz="3150" spc="-12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Face can be treated either with 40mg and 50mg</a:t>
            </a:r>
          </a:p>
          <a:p>
            <a:pPr marL="712946" lvl="1" indent="-356473" algn="l">
              <a:lnSpc>
                <a:spcPts val="3779"/>
              </a:lnSpc>
              <a:buAutoNum type="arabicPeriod"/>
            </a:pPr>
            <a:r>
              <a:rPr lang="en-US" sz="3150" spc="-125" err="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Microbolus</a:t>
            </a:r>
            <a:r>
              <a:rPr lang="en-US" sz="3150" spc="-12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injections are intradermal</a:t>
            </a:r>
          </a:p>
          <a:p>
            <a:pPr marL="712946" lvl="1" indent="-356473" algn="l">
              <a:lnSpc>
                <a:spcPts val="3779"/>
              </a:lnSpc>
              <a:buAutoNum type="arabicPeriod"/>
            </a:pPr>
            <a:r>
              <a:rPr lang="en-US" sz="3150" spc="-12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Cannula injections are subdermal</a:t>
            </a:r>
          </a:p>
          <a:p>
            <a:pPr marL="712946" lvl="1" indent="-356473" algn="l">
              <a:lnSpc>
                <a:spcPts val="3779"/>
              </a:lnSpc>
              <a:buAutoNum type="arabicPeriod"/>
            </a:pPr>
            <a:r>
              <a:rPr lang="en-US" sz="3150" spc="-12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One treatment every for 3-4 weeks for 3-4 times</a:t>
            </a:r>
          </a:p>
          <a:p>
            <a:pPr marL="475297" lvl="1" indent="-237649" algn="l">
              <a:lnSpc>
                <a:spcPts val="2520"/>
              </a:lnSpc>
            </a:pPr>
            <a:endParaRPr lang="en-US" sz="3150" spc="-125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475297" lvl="1" indent="-237649" algn="l">
              <a:lnSpc>
                <a:spcPts val="2520"/>
              </a:lnSpc>
            </a:pPr>
            <a:endParaRPr lang="en-US" sz="3150" spc="-125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1459842" lvl="1" indent="-729921" algn="l">
              <a:lnSpc>
                <a:spcPts val="7739"/>
              </a:lnSpc>
            </a:pPr>
            <a:r>
              <a:rPr lang="en-US" sz="6450" spc="-257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  </a:t>
            </a:r>
          </a:p>
        </p:txBody>
      </p:sp>
      <p:sp>
        <p:nvSpPr>
          <p:cNvPr id="9" name="Freeform 9"/>
          <p:cNvSpPr/>
          <p:nvPr/>
        </p:nvSpPr>
        <p:spPr>
          <a:xfrm>
            <a:off x="-2209800" y="1943100"/>
            <a:ext cx="9682777" cy="1019175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6999" y="0"/>
                </a:lnTo>
                <a:lnTo>
                  <a:pt x="10286999" y="10287001"/>
                </a:lnTo>
                <a:lnTo>
                  <a:pt x="0" y="1028700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97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2942708">
            <a:off x="12032444" y="-475908"/>
            <a:ext cx="6401016" cy="6401016"/>
          </a:xfrm>
          <a:custGeom>
            <a:avLst/>
            <a:gdLst/>
            <a:ahLst/>
            <a:cxnLst/>
            <a:rect l="l" t="t" r="r" b="b"/>
            <a:pathLst>
              <a:path w="6401016" h="6401016">
                <a:moveTo>
                  <a:pt x="0" y="0"/>
                </a:moveTo>
                <a:lnTo>
                  <a:pt x="6401016" y="0"/>
                </a:lnTo>
                <a:lnTo>
                  <a:pt x="6401016" y="6401016"/>
                </a:lnTo>
                <a:lnTo>
                  <a:pt x="0" y="640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956" b="-171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8566047" y="4268570"/>
            <a:ext cx="11181832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51"/>
              </a:lnSpc>
            </a:pPr>
            <a:r>
              <a:rPr lang="en-US" sz="7042" spc="-280">
                <a:solidFill>
                  <a:srgbClr val="3D445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COMBINED PROTOCOLS </a:t>
            </a:r>
          </a:p>
          <a:p>
            <a:pPr algn="l">
              <a:lnSpc>
                <a:spcPts val="8451"/>
              </a:lnSpc>
            </a:pPr>
            <a:r>
              <a:rPr lang="en-US" sz="7042" spc="-280">
                <a:solidFill>
                  <a:srgbClr val="3D445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               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900" y="706988"/>
            <a:ext cx="6187200" cy="1769821"/>
            <a:chOff x="0" y="0"/>
            <a:chExt cx="8249600" cy="32726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8224139" cy="3247263"/>
            </a:xfrm>
            <a:custGeom>
              <a:avLst/>
              <a:gdLst/>
              <a:ahLst/>
              <a:cxnLst/>
              <a:rect l="l" t="t" r="r" b="b"/>
              <a:pathLst>
                <a:path w="8224139" h="3247263">
                  <a:moveTo>
                    <a:pt x="543814" y="0"/>
                  </a:moveTo>
                  <a:lnTo>
                    <a:pt x="8224139" y="0"/>
                  </a:lnTo>
                  <a:lnTo>
                    <a:pt x="8224139" y="2705989"/>
                  </a:lnTo>
                  <a:cubicBezTo>
                    <a:pt x="8224139" y="3004947"/>
                    <a:pt x="7980680" y="3247263"/>
                    <a:pt x="7680325" y="3247263"/>
                  </a:cubicBezTo>
                  <a:lnTo>
                    <a:pt x="0" y="3247263"/>
                  </a:lnTo>
                  <a:lnTo>
                    <a:pt x="0" y="541274"/>
                  </a:lnTo>
                  <a:cubicBezTo>
                    <a:pt x="0" y="242316"/>
                    <a:pt x="243459" y="0"/>
                    <a:pt x="543814" y="0"/>
                  </a:cubicBezTo>
                  <a:close/>
                </a:path>
              </a:pathLst>
            </a:custGeom>
            <a:solidFill>
              <a:srgbClr val="FACB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8249539" cy="3272663"/>
            </a:xfrm>
            <a:custGeom>
              <a:avLst/>
              <a:gdLst/>
              <a:ahLst/>
              <a:cxnLst/>
              <a:rect l="l" t="t" r="r" b="b"/>
              <a:pathLst>
                <a:path w="8249539" h="3272663">
                  <a:moveTo>
                    <a:pt x="556514" y="0"/>
                  </a:moveTo>
                  <a:lnTo>
                    <a:pt x="8236839" y="0"/>
                  </a:lnTo>
                  <a:cubicBezTo>
                    <a:pt x="8243824" y="0"/>
                    <a:pt x="8249539" y="5715"/>
                    <a:pt x="8249539" y="12700"/>
                  </a:cubicBezTo>
                  <a:lnTo>
                    <a:pt x="8249539" y="2718689"/>
                  </a:lnTo>
                  <a:lnTo>
                    <a:pt x="8236839" y="2718689"/>
                  </a:lnTo>
                  <a:lnTo>
                    <a:pt x="8249539" y="2718689"/>
                  </a:lnTo>
                  <a:cubicBezTo>
                    <a:pt x="8249539" y="3024632"/>
                    <a:pt x="8000365" y="3272663"/>
                    <a:pt x="7693025" y="3272663"/>
                  </a:cubicBezTo>
                  <a:lnTo>
                    <a:pt x="7693025" y="3259963"/>
                  </a:lnTo>
                  <a:lnTo>
                    <a:pt x="7693025" y="3272663"/>
                  </a:lnTo>
                  <a:lnTo>
                    <a:pt x="12700" y="3272663"/>
                  </a:lnTo>
                  <a:cubicBezTo>
                    <a:pt x="5715" y="3272663"/>
                    <a:pt x="0" y="3266948"/>
                    <a:pt x="0" y="3259963"/>
                  </a:cubicBezTo>
                  <a:lnTo>
                    <a:pt x="0" y="553974"/>
                  </a:lnTo>
                  <a:lnTo>
                    <a:pt x="12700" y="553974"/>
                  </a:lnTo>
                  <a:lnTo>
                    <a:pt x="0" y="553974"/>
                  </a:lnTo>
                  <a:cubicBezTo>
                    <a:pt x="0" y="247904"/>
                    <a:pt x="249174" y="0"/>
                    <a:pt x="556514" y="0"/>
                  </a:cubicBezTo>
                  <a:cubicBezTo>
                    <a:pt x="560451" y="0"/>
                    <a:pt x="564134" y="1778"/>
                    <a:pt x="566547" y="4826"/>
                  </a:cubicBezTo>
                  <a:lnTo>
                    <a:pt x="556514" y="12700"/>
                  </a:lnTo>
                  <a:lnTo>
                    <a:pt x="556514" y="0"/>
                  </a:lnTo>
                  <a:moveTo>
                    <a:pt x="556514" y="25400"/>
                  </a:moveTo>
                  <a:cubicBezTo>
                    <a:pt x="552577" y="25400"/>
                    <a:pt x="548894" y="23622"/>
                    <a:pt x="546481" y="20574"/>
                  </a:cubicBezTo>
                  <a:lnTo>
                    <a:pt x="556514" y="12700"/>
                  </a:lnTo>
                  <a:lnTo>
                    <a:pt x="556514" y="25400"/>
                  </a:lnTo>
                  <a:cubicBezTo>
                    <a:pt x="263144" y="25400"/>
                    <a:pt x="25400" y="262128"/>
                    <a:pt x="25400" y="553974"/>
                  </a:cubicBezTo>
                  <a:lnTo>
                    <a:pt x="25400" y="3259963"/>
                  </a:lnTo>
                  <a:lnTo>
                    <a:pt x="12700" y="3259963"/>
                  </a:lnTo>
                  <a:lnTo>
                    <a:pt x="12700" y="3247263"/>
                  </a:lnTo>
                  <a:lnTo>
                    <a:pt x="7693152" y="3247263"/>
                  </a:lnTo>
                  <a:cubicBezTo>
                    <a:pt x="7986522" y="3247263"/>
                    <a:pt x="8224266" y="3010535"/>
                    <a:pt x="8224266" y="2718689"/>
                  </a:cubicBezTo>
                  <a:lnTo>
                    <a:pt x="8224266" y="12700"/>
                  </a:lnTo>
                  <a:lnTo>
                    <a:pt x="8236966" y="12700"/>
                  </a:lnTo>
                  <a:lnTo>
                    <a:pt x="8236966" y="25400"/>
                  </a:lnTo>
                  <a:lnTo>
                    <a:pt x="556514" y="25400"/>
                  </a:lnTo>
                  <a:close/>
                </a:path>
              </a:pathLst>
            </a:custGeom>
            <a:solidFill>
              <a:srgbClr val="FACB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8249600" cy="327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endParaRPr/>
            </a:p>
            <a:p>
              <a:pPr algn="ctr">
                <a:lnSpc>
                  <a:spcPts val="3599"/>
                </a:lnSpc>
              </a:pPr>
              <a:r>
                <a:rPr lang="en-US" sz="2999">
                  <a:solidFill>
                    <a:srgbClr val="344D6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PRIMING PROTOCOL</a:t>
              </a:r>
            </a:p>
            <a:p>
              <a:pPr algn="ctr">
                <a:lnSpc>
                  <a:spcPts val="2520"/>
                </a:lnSpc>
              </a:pPr>
              <a:endParaRPr lang="en-US" sz="2999">
                <a:solidFill>
                  <a:srgbClr val="344D6C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algn="ctr">
                <a:lnSpc>
                  <a:spcPts val="2520"/>
                </a:lnSpc>
              </a:pPr>
              <a:endParaRPr lang="en-US" sz="2999">
                <a:solidFill>
                  <a:srgbClr val="344D6C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14620" y="1160728"/>
            <a:ext cx="1079600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0"/>
              </a:lnSpc>
            </a:pPr>
            <a:r>
              <a:rPr lang="en-US" sz="5100" u="sng" spc="-203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Priming with Polynucleotides HPT®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6763" y="3755517"/>
            <a:ext cx="151275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Week 0</a:t>
            </a:r>
          </a:p>
          <a:p>
            <a:pPr algn="ctr">
              <a:lnSpc>
                <a:spcPts val="2879"/>
              </a:lnSpc>
            </a:pPr>
            <a:r>
              <a:rPr lang="en-US" sz="2400" spc="-9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 Session 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72963" y="4707004"/>
            <a:ext cx="700350" cy="564000"/>
            <a:chOff x="0" y="0"/>
            <a:chExt cx="933800" cy="752000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908431" cy="726567"/>
            </a:xfrm>
            <a:custGeom>
              <a:avLst/>
              <a:gdLst/>
              <a:ahLst/>
              <a:cxnLst/>
              <a:rect l="l" t="t" r="r" b="b"/>
              <a:pathLst>
                <a:path w="908431" h="726567">
                  <a:moveTo>
                    <a:pt x="0" y="363347"/>
                  </a:moveTo>
                  <a:lnTo>
                    <a:pt x="227076" y="363347"/>
                  </a:lnTo>
                  <a:lnTo>
                    <a:pt x="227076" y="0"/>
                  </a:lnTo>
                  <a:lnTo>
                    <a:pt x="681355" y="0"/>
                  </a:lnTo>
                  <a:lnTo>
                    <a:pt x="681355" y="363347"/>
                  </a:lnTo>
                  <a:lnTo>
                    <a:pt x="908431" y="363347"/>
                  </a:lnTo>
                  <a:lnTo>
                    <a:pt x="454152" y="72656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1016" y="0"/>
              <a:ext cx="935863" cy="752856"/>
            </a:xfrm>
            <a:custGeom>
              <a:avLst/>
              <a:gdLst/>
              <a:ahLst/>
              <a:cxnLst/>
              <a:rect l="l" t="t" r="r" b="b"/>
              <a:pathLst>
                <a:path w="935863" h="752856">
                  <a:moveTo>
                    <a:pt x="13716" y="363347"/>
                  </a:moveTo>
                  <a:lnTo>
                    <a:pt x="240792" y="363347"/>
                  </a:lnTo>
                  <a:lnTo>
                    <a:pt x="240792" y="376047"/>
                  </a:lnTo>
                  <a:lnTo>
                    <a:pt x="228092" y="376047"/>
                  </a:lnTo>
                  <a:lnTo>
                    <a:pt x="228092" y="12700"/>
                  </a:lnTo>
                  <a:cubicBezTo>
                    <a:pt x="228092" y="5715"/>
                    <a:pt x="233807" y="0"/>
                    <a:pt x="240792" y="0"/>
                  </a:cubicBezTo>
                  <a:lnTo>
                    <a:pt x="695071" y="0"/>
                  </a:lnTo>
                  <a:cubicBezTo>
                    <a:pt x="702056" y="0"/>
                    <a:pt x="707771" y="5715"/>
                    <a:pt x="707771" y="12700"/>
                  </a:cubicBezTo>
                  <a:lnTo>
                    <a:pt x="707771" y="376047"/>
                  </a:lnTo>
                  <a:lnTo>
                    <a:pt x="695071" y="376047"/>
                  </a:lnTo>
                  <a:lnTo>
                    <a:pt x="695071" y="363347"/>
                  </a:lnTo>
                  <a:lnTo>
                    <a:pt x="922147" y="363347"/>
                  </a:lnTo>
                  <a:cubicBezTo>
                    <a:pt x="927481" y="363347"/>
                    <a:pt x="932307" y="366776"/>
                    <a:pt x="934085" y="371856"/>
                  </a:cubicBezTo>
                  <a:cubicBezTo>
                    <a:pt x="935863" y="376936"/>
                    <a:pt x="934212" y="382651"/>
                    <a:pt x="930021" y="385953"/>
                  </a:cubicBezTo>
                  <a:lnTo>
                    <a:pt x="475869" y="749173"/>
                  </a:lnTo>
                  <a:cubicBezTo>
                    <a:pt x="471170" y="752856"/>
                    <a:pt x="464693" y="752856"/>
                    <a:pt x="459994" y="749173"/>
                  </a:cubicBezTo>
                  <a:lnTo>
                    <a:pt x="5842" y="385953"/>
                  </a:lnTo>
                  <a:cubicBezTo>
                    <a:pt x="1651" y="382524"/>
                    <a:pt x="0" y="376936"/>
                    <a:pt x="1778" y="371856"/>
                  </a:cubicBezTo>
                  <a:cubicBezTo>
                    <a:pt x="3556" y="366776"/>
                    <a:pt x="8382" y="363347"/>
                    <a:pt x="13716" y="363347"/>
                  </a:cubicBezTo>
                  <a:moveTo>
                    <a:pt x="13716" y="388747"/>
                  </a:moveTo>
                  <a:lnTo>
                    <a:pt x="13716" y="376047"/>
                  </a:lnTo>
                  <a:lnTo>
                    <a:pt x="21590" y="366141"/>
                  </a:lnTo>
                  <a:lnTo>
                    <a:pt x="475869" y="729361"/>
                  </a:lnTo>
                  <a:lnTo>
                    <a:pt x="467995" y="739267"/>
                  </a:lnTo>
                  <a:lnTo>
                    <a:pt x="460121" y="729361"/>
                  </a:lnTo>
                  <a:lnTo>
                    <a:pt x="914146" y="366141"/>
                  </a:lnTo>
                  <a:lnTo>
                    <a:pt x="922020" y="376047"/>
                  </a:lnTo>
                  <a:lnTo>
                    <a:pt x="922020" y="388747"/>
                  </a:lnTo>
                  <a:lnTo>
                    <a:pt x="695071" y="388747"/>
                  </a:lnTo>
                  <a:cubicBezTo>
                    <a:pt x="688086" y="388747"/>
                    <a:pt x="682371" y="383032"/>
                    <a:pt x="682371" y="376047"/>
                  </a:cubicBezTo>
                  <a:lnTo>
                    <a:pt x="682371" y="12700"/>
                  </a:lnTo>
                  <a:lnTo>
                    <a:pt x="695071" y="12700"/>
                  </a:lnTo>
                  <a:lnTo>
                    <a:pt x="695071" y="25400"/>
                  </a:lnTo>
                  <a:lnTo>
                    <a:pt x="240792" y="25400"/>
                  </a:lnTo>
                  <a:lnTo>
                    <a:pt x="240792" y="12700"/>
                  </a:lnTo>
                  <a:lnTo>
                    <a:pt x="253492" y="12700"/>
                  </a:lnTo>
                  <a:lnTo>
                    <a:pt x="253492" y="376047"/>
                  </a:lnTo>
                  <a:cubicBezTo>
                    <a:pt x="253492" y="383032"/>
                    <a:pt x="247777" y="388747"/>
                    <a:pt x="240792" y="388747"/>
                  </a:cubicBezTo>
                  <a:lnTo>
                    <a:pt x="13716" y="38874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14438" y="6217421"/>
            <a:ext cx="310845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 spc="-95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Polynucleotides HPT®</a:t>
            </a:r>
          </a:p>
          <a:p>
            <a:pPr algn="l">
              <a:lnSpc>
                <a:spcPts val="2880"/>
              </a:lnSpc>
            </a:pPr>
            <a:r>
              <a:rPr lang="en-US" sz="2400" spc="-95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     40mg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74000" y="3755517"/>
            <a:ext cx="137010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9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 Week 3</a:t>
            </a:r>
          </a:p>
          <a:p>
            <a:pPr algn="l">
              <a:lnSpc>
                <a:spcPts val="2879"/>
              </a:lnSpc>
            </a:pPr>
            <a:r>
              <a:rPr lang="en-US" sz="2400" spc="-9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Session 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902581" y="4707004"/>
            <a:ext cx="700350" cy="564000"/>
            <a:chOff x="0" y="0"/>
            <a:chExt cx="933800" cy="752000"/>
          </a:xfrm>
        </p:grpSpPr>
        <p:sp>
          <p:nvSpPr>
            <p:cNvPr id="14" name="Freeform 14"/>
            <p:cNvSpPr/>
            <p:nvPr/>
          </p:nvSpPr>
          <p:spPr>
            <a:xfrm>
              <a:off x="12700" y="12700"/>
              <a:ext cx="908431" cy="726567"/>
            </a:xfrm>
            <a:custGeom>
              <a:avLst/>
              <a:gdLst/>
              <a:ahLst/>
              <a:cxnLst/>
              <a:rect l="l" t="t" r="r" b="b"/>
              <a:pathLst>
                <a:path w="908431" h="726567">
                  <a:moveTo>
                    <a:pt x="0" y="363347"/>
                  </a:moveTo>
                  <a:lnTo>
                    <a:pt x="227076" y="363347"/>
                  </a:lnTo>
                  <a:lnTo>
                    <a:pt x="227076" y="0"/>
                  </a:lnTo>
                  <a:lnTo>
                    <a:pt x="681355" y="0"/>
                  </a:lnTo>
                  <a:lnTo>
                    <a:pt x="681355" y="363347"/>
                  </a:lnTo>
                  <a:lnTo>
                    <a:pt x="908431" y="363347"/>
                  </a:lnTo>
                  <a:lnTo>
                    <a:pt x="454152" y="72656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1016" y="0"/>
              <a:ext cx="935863" cy="752856"/>
            </a:xfrm>
            <a:custGeom>
              <a:avLst/>
              <a:gdLst/>
              <a:ahLst/>
              <a:cxnLst/>
              <a:rect l="l" t="t" r="r" b="b"/>
              <a:pathLst>
                <a:path w="935863" h="752856">
                  <a:moveTo>
                    <a:pt x="13716" y="363347"/>
                  </a:moveTo>
                  <a:lnTo>
                    <a:pt x="240792" y="363347"/>
                  </a:lnTo>
                  <a:lnTo>
                    <a:pt x="240792" y="376047"/>
                  </a:lnTo>
                  <a:lnTo>
                    <a:pt x="228092" y="376047"/>
                  </a:lnTo>
                  <a:lnTo>
                    <a:pt x="228092" y="12700"/>
                  </a:lnTo>
                  <a:cubicBezTo>
                    <a:pt x="228092" y="5715"/>
                    <a:pt x="233807" y="0"/>
                    <a:pt x="240792" y="0"/>
                  </a:cubicBezTo>
                  <a:lnTo>
                    <a:pt x="695071" y="0"/>
                  </a:lnTo>
                  <a:cubicBezTo>
                    <a:pt x="702056" y="0"/>
                    <a:pt x="707771" y="5715"/>
                    <a:pt x="707771" y="12700"/>
                  </a:cubicBezTo>
                  <a:lnTo>
                    <a:pt x="707771" y="376047"/>
                  </a:lnTo>
                  <a:lnTo>
                    <a:pt x="695071" y="376047"/>
                  </a:lnTo>
                  <a:lnTo>
                    <a:pt x="695071" y="363347"/>
                  </a:lnTo>
                  <a:lnTo>
                    <a:pt x="922147" y="363347"/>
                  </a:lnTo>
                  <a:cubicBezTo>
                    <a:pt x="927481" y="363347"/>
                    <a:pt x="932307" y="366776"/>
                    <a:pt x="934085" y="371856"/>
                  </a:cubicBezTo>
                  <a:cubicBezTo>
                    <a:pt x="935863" y="376936"/>
                    <a:pt x="934212" y="382651"/>
                    <a:pt x="930021" y="385953"/>
                  </a:cubicBezTo>
                  <a:lnTo>
                    <a:pt x="475869" y="749173"/>
                  </a:lnTo>
                  <a:cubicBezTo>
                    <a:pt x="471170" y="752856"/>
                    <a:pt x="464693" y="752856"/>
                    <a:pt x="459994" y="749173"/>
                  </a:cubicBezTo>
                  <a:lnTo>
                    <a:pt x="5842" y="385953"/>
                  </a:lnTo>
                  <a:cubicBezTo>
                    <a:pt x="1651" y="382524"/>
                    <a:pt x="0" y="376936"/>
                    <a:pt x="1778" y="371856"/>
                  </a:cubicBezTo>
                  <a:cubicBezTo>
                    <a:pt x="3556" y="366776"/>
                    <a:pt x="8382" y="363347"/>
                    <a:pt x="13716" y="363347"/>
                  </a:cubicBezTo>
                  <a:moveTo>
                    <a:pt x="13716" y="388747"/>
                  </a:moveTo>
                  <a:lnTo>
                    <a:pt x="13716" y="376047"/>
                  </a:lnTo>
                  <a:lnTo>
                    <a:pt x="21590" y="366141"/>
                  </a:lnTo>
                  <a:lnTo>
                    <a:pt x="475869" y="729361"/>
                  </a:lnTo>
                  <a:lnTo>
                    <a:pt x="467995" y="739267"/>
                  </a:lnTo>
                  <a:lnTo>
                    <a:pt x="460121" y="729361"/>
                  </a:lnTo>
                  <a:lnTo>
                    <a:pt x="914146" y="366141"/>
                  </a:lnTo>
                  <a:lnTo>
                    <a:pt x="922020" y="376047"/>
                  </a:lnTo>
                  <a:lnTo>
                    <a:pt x="922020" y="388747"/>
                  </a:lnTo>
                  <a:lnTo>
                    <a:pt x="695071" y="388747"/>
                  </a:lnTo>
                  <a:cubicBezTo>
                    <a:pt x="688086" y="388747"/>
                    <a:pt x="682371" y="383032"/>
                    <a:pt x="682371" y="376047"/>
                  </a:cubicBezTo>
                  <a:lnTo>
                    <a:pt x="682371" y="12700"/>
                  </a:lnTo>
                  <a:lnTo>
                    <a:pt x="695071" y="12700"/>
                  </a:lnTo>
                  <a:lnTo>
                    <a:pt x="695071" y="25400"/>
                  </a:lnTo>
                  <a:lnTo>
                    <a:pt x="240792" y="25400"/>
                  </a:lnTo>
                  <a:lnTo>
                    <a:pt x="240792" y="12700"/>
                  </a:lnTo>
                  <a:lnTo>
                    <a:pt x="253492" y="12700"/>
                  </a:lnTo>
                  <a:lnTo>
                    <a:pt x="253492" y="376047"/>
                  </a:lnTo>
                  <a:cubicBezTo>
                    <a:pt x="253492" y="383032"/>
                    <a:pt x="247777" y="388747"/>
                    <a:pt x="240792" y="388747"/>
                  </a:cubicBezTo>
                  <a:lnTo>
                    <a:pt x="13716" y="38874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782456" y="6147212"/>
            <a:ext cx="342322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 spc="-91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Polynucleotides HPT®</a:t>
            </a:r>
          </a:p>
          <a:p>
            <a:pPr algn="l">
              <a:lnSpc>
                <a:spcPts val="2760"/>
              </a:lnSpc>
            </a:pPr>
            <a:r>
              <a:rPr lang="en-US" sz="2300" spc="-91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    40mg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720259" y="6079325"/>
            <a:ext cx="768046" cy="752869"/>
            <a:chOff x="0" y="0"/>
            <a:chExt cx="1214600" cy="1190600"/>
          </a:xfrm>
        </p:grpSpPr>
        <p:sp>
          <p:nvSpPr>
            <p:cNvPr id="18" name="Freeform 18"/>
            <p:cNvSpPr/>
            <p:nvPr/>
          </p:nvSpPr>
          <p:spPr>
            <a:xfrm>
              <a:off x="12700" y="12700"/>
              <a:ext cx="1189228" cy="1165225"/>
            </a:xfrm>
            <a:custGeom>
              <a:avLst/>
              <a:gdLst/>
              <a:ahLst/>
              <a:cxnLst/>
              <a:rect l="l" t="t" r="r" b="b"/>
              <a:pathLst>
                <a:path w="1189228" h="1165225">
                  <a:moveTo>
                    <a:pt x="0" y="512191"/>
                  </a:moveTo>
                  <a:lnTo>
                    <a:pt x="512445" y="512191"/>
                  </a:lnTo>
                  <a:lnTo>
                    <a:pt x="512445" y="0"/>
                  </a:lnTo>
                  <a:lnTo>
                    <a:pt x="676783" y="0"/>
                  </a:lnTo>
                  <a:lnTo>
                    <a:pt x="676783" y="512191"/>
                  </a:lnTo>
                  <a:lnTo>
                    <a:pt x="1189228" y="512191"/>
                  </a:lnTo>
                  <a:lnTo>
                    <a:pt x="1189228" y="653034"/>
                  </a:lnTo>
                  <a:lnTo>
                    <a:pt x="676783" y="653034"/>
                  </a:lnTo>
                  <a:lnTo>
                    <a:pt x="676783" y="1165225"/>
                  </a:lnTo>
                  <a:lnTo>
                    <a:pt x="512445" y="1165225"/>
                  </a:lnTo>
                  <a:lnTo>
                    <a:pt x="512445" y="653034"/>
                  </a:lnTo>
                  <a:lnTo>
                    <a:pt x="0" y="653034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1214628" cy="1190625"/>
            </a:xfrm>
            <a:custGeom>
              <a:avLst/>
              <a:gdLst/>
              <a:ahLst/>
              <a:cxnLst/>
              <a:rect l="l" t="t" r="r" b="b"/>
              <a:pathLst>
                <a:path w="1214628" h="1190625">
                  <a:moveTo>
                    <a:pt x="12700" y="512191"/>
                  </a:moveTo>
                  <a:lnTo>
                    <a:pt x="525145" y="512191"/>
                  </a:lnTo>
                  <a:lnTo>
                    <a:pt x="525145" y="524891"/>
                  </a:lnTo>
                  <a:lnTo>
                    <a:pt x="512445" y="524891"/>
                  </a:lnTo>
                  <a:lnTo>
                    <a:pt x="512445" y="12700"/>
                  </a:lnTo>
                  <a:cubicBezTo>
                    <a:pt x="512445" y="5715"/>
                    <a:pt x="518160" y="0"/>
                    <a:pt x="525145" y="0"/>
                  </a:cubicBezTo>
                  <a:lnTo>
                    <a:pt x="689483" y="0"/>
                  </a:lnTo>
                  <a:cubicBezTo>
                    <a:pt x="696468" y="0"/>
                    <a:pt x="702183" y="5715"/>
                    <a:pt x="702183" y="12700"/>
                  </a:cubicBezTo>
                  <a:lnTo>
                    <a:pt x="702183" y="524891"/>
                  </a:lnTo>
                  <a:lnTo>
                    <a:pt x="689483" y="524891"/>
                  </a:lnTo>
                  <a:lnTo>
                    <a:pt x="689483" y="512191"/>
                  </a:lnTo>
                  <a:lnTo>
                    <a:pt x="1201928" y="512191"/>
                  </a:lnTo>
                  <a:cubicBezTo>
                    <a:pt x="1208913" y="512191"/>
                    <a:pt x="1214628" y="517906"/>
                    <a:pt x="1214628" y="524891"/>
                  </a:cubicBezTo>
                  <a:lnTo>
                    <a:pt x="1214628" y="665734"/>
                  </a:lnTo>
                  <a:cubicBezTo>
                    <a:pt x="1214628" y="672719"/>
                    <a:pt x="1208913" y="678434"/>
                    <a:pt x="1201928" y="678434"/>
                  </a:cubicBezTo>
                  <a:lnTo>
                    <a:pt x="689483" y="678434"/>
                  </a:lnTo>
                  <a:lnTo>
                    <a:pt x="689483" y="665734"/>
                  </a:lnTo>
                  <a:lnTo>
                    <a:pt x="702183" y="665734"/>
                  </a:lnTo>
                  <a:lnTo>
                    <a:pt x="702183" y="1177925"/>
                  </a:lnTo>
                  <a:cubicBezTo>
                    <a:pt x="702183" y="1184910"/>
                    <a:pt x="696468" y="1190625"/>
                    <a:pt x="689483" y="1190625"/>
                  </a:cubicBezTo>
                  <a:lnTo>
                    <a:pt x="525145" y="1190625"/>
                  </a:lnTo>
                  <a:cubicBezTo>
                    <a:pt x="518160" y="1190625"/>
                    <a:pt x="512445" y="1184910"/>
                    <a:pt x="512445" y="1177925"/>
                  </a:cubicBezTo>
                  <a:lnTo>
                    <a:pt x="512445" y="665734"/>
                  </a:lnTo>
                  <a:lnTo>
                    <a:pt x="525145" y="665734"/>
                  </a:lnTo>
                  <a:lnTo>
                    <a:pt x="525145" y="678434"/>
                  </a:lnTo>
                  <a:lnTo>
                    <a:pt x="12700" y="678434"/>
                  </a:lnTo>
                  <a:cubicBezTo>
                    <a:pt x="5715" y="678434"/>
                    <a:pt x="0" y="672719"/>
                    <a:pt x="0" y="665734"/>
                  </a:cubicBezTo>
                  <a:lnTo>
                    <a:pt x="0" y="524891"/>
                  </a:lnTo>
                  <a:cubicBezTo>
                    <a:pt x="0" y="517906"/>
                    <a:pt x="5715" y="512191"/>
                    <a:pt x="12700" y="512191"/>
                  </a:cubicBezTo>
                  <a:moveTo>
                    <a:pt x="12700" y="537591"/>
                  </a:moveTo>
                  <a:lnTo>
                    <a:pt x="12700" y="524891"/>
                  </a:lnTo>
                  <a:lnTo>
                    <a:pt x="25400" y="524891"/>
                  </a:lnTo>
                  <a:lnTo>
                    <a:pt x="25400" y="665734"/>
                  </a:lnTo>
                  <a:lnTo>
                    <a:pt x="12700" y="665734"/>
                  </a:lnTo>
                  <a:lnTo>
                    <a:pt x="12700" y="653034"/>
                  </a:lnTo>
                  <a:lnTo>
                    <a:pt x="525145" y="653034"/>
                  </a:lnTo>
                  <a:cubicBezTo>
                    <a:pt x="532130" y="653034"/>
                    <a:pt x="537845" y="658749"/>
                    <a:pt x="537845" y="665734"/>
                  </a:cubicBezTo>
                  <a:lnTo>
                    <a:pt x="537845" y="1177925"/>
                  </a:lnTo>
                  <a:lnTo>
                    <a:pt x="525145" y="1177925"/>
                  </a:lnTo>
                  <a:lnTo>
                    <a:pt x="525145" y="1165225"/>
                  </a:lnTo>
                  <a:lnTo>
                    <a:pt x="689483" y="1165225"/>
                  </a:lnTo>
                  <a:lnTo>
                    <a:pt x="689483" y="1177925"/>
                  </a:lnTo>
                  <a:lnTo>
                    <a:pt x="676783" y="1177925"/>
                  </a:lnTo>
                  <a:lnTo>
                    <a:pt x="676783" y="665734"/>
                  </a:lnTo>
                  <a:cubicBezTo>
                    <a:pt x="676783" y="658749"/>
                    <a:pt x="682498" y="653034"/>
                    <a:pt x="689483" y="653034"/>
                  </a:cubicBezTo>
                  <a:lnTo>
                    <a:pt x="1201928" y="653034"/>
                  </a:lnTo>
                  <a:lnTo>
                    <a:pt x="1201928" y="665734"/>
                  </a:lnTo>
                  <a:lnTo>
                    <a:pt x="1189228" y="665734"/>
                  </a:lnTo>
                  <a:lnTo>
                    <a:pt x="1189228" y="524891"/>
                  </a:lnTo>
                  <a:lnTo>
                    <a:pt x="1201928" y="524891"/>
                  </a:lnTo>
                  <a:lnTo>
                    <a:pt x="1201928" y="537591"/>
                  </a:lnTo>
                  <a:lnTo>
                    <a:pt x="689483" y="537591"/>
                  </a:lnTo>
                  <a:cubicBezTo>
                    <a:pt x="682498" y="537591"/>
                    <a:pt x="676783" y="531876"/>
                    <a:pt x="676783" y="524891"/>
                  </a:cubicBezTo>
                  <a:lnTo>
                    <a:pt x="676783" y="12700"/>
                  </a:lnTo>
                  <a:lnTo>
                    <a:pt x="689483" y="12700"/>
                  </a:lnTo>
                  <a:lnTo>
                    <a:pt x="689483" y="25400"/>
                  </a:lnTo>
                  <a:lnTo>
                    <a:pt x="525145" y="25400"/>
                  </a:lnTo>
                  <a:lnTo>
                    <a:pt x="525145" y="12700"/>
                  </a:lnTo>
                  <a:lnTo>
                    <a:pt x="537845" y="12700"/>
                  </a:lnTo>
                  <a:lnTo>
                    <a:pt x="537845" y="524891"/>
                  </a:lnTo>
                  <a:cubicBezTo>
                    <a:pt x="537845" y="531876"/>
                    <a:pt x="532130" y="537591"/>
                    <a:pt x="525145" y="537591"/>
                  </a:cubicBezTo>
                  <a:lnTo>
                    <a:pt x="12700" y="537591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808996" y="5295900"/>
            <a:ext cx="4317441" cy="3060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Micronedling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Fillers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Anti Wrinkle injections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Energy based devices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Light based devices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Surgery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Chemical peels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617542" y="4707004"/>
            <a:ext cx="700350" cy="564000"/>
            <a:chOff x="0" y="0"/>
            <a:chExt cx="933800" cy="752000"/>
          </a:xfrm>
        </p:grpSpPr>
        <p:sp>
          <p:nvSpPr>
            <p:cNvPr id="22" name="Freeform 22"/>
            <p:cNvSpPr/>
            <p:nvPr/>
          </p:nvSpPr>
          <p:spPr>
            <a:xfrm>
              <a:off x="12700" y="12700"/>
              <a:ext cx="908431" cy="726567"/>
            </a:xfrm>
            <a:custGeom>
              <a:avLst/>
              <a:gdLst/>
              <a:ahLst/>
              <a:cxnLst/>
              <a:rect l="l" t="t" r="r" b="b"/>
              <a:pathLst>
                <a:path w="908431" h="726567">
                  <a:moveTo>
                    <a:pt x="0" y="363347"/>
                  </a:moveTo>
                  <a:lnTo>
                    <a:pt x="227076" y="363347"/>
                  </a:lnTo>
                  <a:lnTo>
                    <a:pt x="227076" y="0"/>
                  </a:lnTo>
                  <a:lnTo>
                    <a:pt x="681355" y="0"/>
                  </a:lnTo>
                  <a:lnTo>
                    <a:pt x="681355" y="363347"/>
                  </a:lnTo>
                  <a:lnTo>
                    <a:pt x="908431" y="363347"/>
                  </a:lnTo>
                  <a:lnTo>
                    <a:pt x="454152" y="72656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-1016" y="0"/>
              <a:ext cx="935863" cy="752856"/>
            </a:xfrm>
            <a:custGeom>
              <a:avLst/>
              <a:gdLst/>
              <a:ahLst/>
              <a:cxnLst/>
              <a:rect l="l" t="t" r="r" b="b"/>
              <a:pathLst>
                <a:path w="935863" h="752856">
                  <a:moveTo>
                    <a:pt x="13716" y="363347"/>
                  </a:moveTo>
                  <a:lnTo>
                    <a:pt x="240792" y="363347"/>
                  </a:lnTo>
                  <a:lnTo>
                    <a:pt x="240792" y="376047"/>
                  </a:lnTo>
                  <a:lnTo>
                    <a:pt x="228092" y="376047"/>
                  </a:lnTo>
                  <a:lnTo>
                    <a:pt x="228092" y="12700"/>
                  </a:lnTo>
                  <a:cubicBezTo>
                    <a:pt x="228092" y="5715"/>
                    <a:pt x="233807" y="0"/>
                    <a:pt x="240792" y="0"/>
                  </a:cubicBezTo>
                  <a:lnTo>
                    <a:pt x="695071" y="0"/>
                  </a:lnTo>
                  <a:cubicBezTo>
                    <a:pt x="702056" y="0"/>
                    <a:pt x="707771" y="5715"/>
                    <a:pt x="707771" y="12700"/>
                  </a:cubicBezTo>
                  <a:lnTo>
                    <a:pt x="707771" y="376047"/>
                  </a:lnTo>
                  <a:lnTo>
                    <a:pt x="695071" y="376047"/>
                  </a:lnTo>
                  <a:lnTo>
                    <a:pt x="695071" y="363347"/>
                  </a:lnTo>
                  <a:lnTo>
                    <a:pt x="922147" y="363347"/>
                  </a:lnTo>
                  <a:cubicBezTo>
                    <a:pt x="927481" y="363347"/>
                    <a:pt x="932307" y="366776"/>
                    <a:pt x="934085" y="371856"/>
                  </a:cubicBezTo>
                  <a:cubicBezTo>
                    <a:pt x="935863" y="376936"/>
                    <a:pt x="934212" y="382651"/>
                    <a:pt x="930021" y="385953"/>
                  </a:cubicBezTo>
                  <a:lnTo>
                    <a:pt x="475869" y="749173"/>
                  </a:lnTo>
                  <a:cubicBezTo>
                    <a:pt x="471170" y="752856"/>
                    <a:pt x="464693" y="752856"/>
                    <a:pt x="459994" y="749173"/>
                  </a:cubicBezTo>
                  <a:lnTo>
                    <a:pt x="5842" y="385953"/>
                  </a:lnTo>
                  <a:cubicBezTo>
                    <a:pt x="1651" y="382524"/>
                    <a:pt x="0" y="376936"/>
                    <a:pt x="1778" y="371856"/>
                  </a:cubicBezTo>
                  <a:cubicBezTo>
                    <a:pt x="3556" y="366776"/>
                    <a:pt x="8382" y="363347"/>
                    <a:pt x="13716" y="363347"/>
                  </a:cubicBezTo>
                  <a:moveTo>
                    <a:pt x="13716" y="388747"/>
                  </a:moveTo>
                  <a:lnTo>
                    <a:pt x="13716" y="376047"/>
                  </a:lnTo>
                  <a:lnTo>
                    <a:pt x="21590" y="366141"/>
                  </a:lnTo>
                  <a:lnTo>
                    <a:pt x="475869" y="729361"/>
                  </a:lnTo>
                  <a:lnTo>
                    <a:pt x="467995" y="739267"/>
                  </a:lnTo>
                  <a:lnTo>
                    <a:pt x="460121" y="729361"/>
                  </a:lnTo>
                  <a:lnTo>
                    <a:pt x="914146" y="366141"/>
                  </a:lnTo>
                  <a:lnTo>
                    <a:pt x="922020" y="376047"/>
                  </a:lnTo>
                  <a:lnTo>
                    <a:pt x="922020" y="388747"/>
                  </a:lnTo>
                  <a:lnTo>
                    <a:pt x="695071" y="388747"/>
                  </a:lnTo>
                  <a:cubicBezTo>
                    <a:pt x="688086" y="388747"/>
                    <a:pt x="682371" y="383032"/>
                    <a:pt x="682371" y="376047"/>
                  </a:cubicBezTo>
                  <a:lnTo>
                    <a:pt x="682371" y="12700"/>
                  </a:lnTo>
                  <a:lnTo>
                    <a:pt x="695071" y="12700"/>
                  </a:lnTo>
                  <a:lnTo>
                    <a:pt x="695071" y="25400"/>
                  </a:lnTo>
                  <a:lnTo>
                    <a:pt x="240792" y="25400"/>
                  </a:lnTo>
                  <a:lnTo>
                    <a:pt x="240792" y="12700"/>
                  </a:lnTo>
                  <a:lnTo>
                    <a:pt x="253492" y="12700"/>
                  </a:lnTo>
                  <a:lnTo>
                    <a:pt x="253492" y="376047"/>
                  </a:lnTo>
                  <a:cubicBezTo>
                    <a:pt x="253492" y="383032"/>
                    <a:pt x="247777" y="388747"/>
                    <a:pt x="240792" y="388747"/>
                  </a:cubicBezTo>
                  <a:lnTo>
                    <a:pt x="13716" y="38874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328306" y="3755517"/>
            <a:ext cx="127882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9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 Week 5</a:t>
            </a:r>
          </a:p>
          <a:p>
            <a:pPr algn="l">
              <a:lnSpc>
                <a:spcPts val="2879"/>
              </a:lnSpc>
            </a:pPr>
            <a:r>
              <a:rPr lang="en-US" sz="2400" spc="-9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Session 3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7844739" y="6124583"/>
            <a:ext cx="721875" cy="707611"/>
            <a:chOff x="0" y="0"/>
            <a:chExt cx="1214600" cy="1190600"/>
          </a:xfrm>
        </p:grpSpPr>
        <p:sp>
          <p:nvSpPr>
            <p:cNvPr id="26" name="Freeform 26"/>
            <p:cNvSpPr/>
            <p:nvPr/>
          </p:nvSpPr>
          <p:spPr>
            <a:xfrm>
              <a:off x="12700" y="12700"/>
              <a:ext cx="1189228" cy="1165225"/>
            </a:xfrm>
            <a:custGeom>
              <a:avLst/>
              <a:gdLst/>
              <a:ahLst/>
              <a:cxnLst/>
              <a:rect l="l" t="t" r="r" b="b"/>
              <a:pathLst>
                <a:path w="1189228" h="1165225">
                  <a:moveTo>
                    <a:pt x="0" y="512191"/>
                  </a:moveTo>
                  <a:lnTo>
                    <a:pt x="512445" y="512191"/>
                  </a:lnTo>
                  <a:lnTo>
                    <a:pt x="512445" y="0"/>
                  </a:lnTo>
                  <a:lnTo>
                    <a:pt x="676783" y="0"/>
                  </a:lnTo>
                  <a:lnTo>
                    <a:pt x="676783" y="512191"/>
                  </a:lnTo>
                  <a:lnTo>
                    <a:pt x="1189228" y="512191"/>
                  </a:lnTo>
                  <a:lnTo>
                    <a:pt x="1189228" y="653034"/>
                  </a:lnTo>
                  <a:lnTo>
                    <a:pt x="676783" y="653034"/>
                  </a:lnTo>
                  <a:lnTo>
                    <a:pt x="676783" y="1165225"/>
                  </a:lnTo>
                  <a:lnTo>
                    <a:pt x="512445" y="1165225"/>
                  </a:lnTo>
                  <a:lnTo>
                    <a:pt x="512445" y="653034"/>
                  </a:lnTo>
                  <a:lnTo>
                    <a:pt x="0" y="653034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1214628" cy="1190625"/>
            </a:xfrm>
            <a:custGeom>
              <a:avLst/>
              <a:gdLst/>
              <a:ahLst/>
              <a:cxnLst/>
              <a:rect l="l" t="t" r="r" b="b"/>
              <a:pathLst>
                <a:path w="1214628" h="1190625">
                  <a:moveTo>
                    <a:pt x="12700" y="512191"/>
                  </a:moveTo>
                  <a:lnTo>
                    <a:pt x="525145" y="512191"/>
                  </a:lnTo>
                  <a:lnTo>
                    <a:pt x="525145" y="524891"/>
                  </a:lnTo>
                  <a:lnTo>
                    <a:pt x="512445" y="524891"/>
                  </a:lnTo>
                  <a:lnTo>
                    <a:pt x="512445" y="12700"/>
                  </a:lnTo>
                  <a:cubicBezTo>
                    <a:pt x="512445" y="5715"/>
                    <a:pt x="518160" y="0"/>
                    <a:pt x="525145" y="0"/>
                  </a:cubicBezTo>
                  <a:lnTo>
                    <a:pt x="689483" y="0"/>
                  </a:lnTo>
                  <a:cubicBezTo>
                    <a:pt x="696468" y="0"/>
                    <a:pt x="702183" y="5715"/>
                    <a:pt x="702183" y="12700"/>
                  </a:cubicBezTo>
                  <a:lnTo>
                    <a:pt x="702183" y="524891"/>
                  </a:lnTo>
                  <a:lnTo>
                    <a:pt x="689483" y="524891"/>
                  </a:lnTo>
                  <a:lnTo>
                    <a:pt x="689483" y="512191"/>
                  </a:lnTo>
                  <a:lnTo>
                    <a:pt x="1201928" y="512191"/>
                  </a:lnTo>
                  <a:cubicBezTo>
                    <a:pt x="1208913" y="512191"/>
                    <a:pt x="1214628" y="517906"/>
                    <a:pt x="1214628" y="524891"/>
                  </a:cubicBezTo>
                  <a:lnTo>
                    <a:pt x="1214628" y="665734"/>
                  </a:lnTo>
                  <a:cubicBezTo>
                    <a:pt x="1214628" y="672719"/>
                    <a:pt x="1208913" y="678434"/>
                    <a:pt x="1201928" y="678434"/>
                  </a:cubicBezTo>
                  <a:lnTo>
                    <a:pt x="689483" y="678434"/>
                  </a:lnTo>
                  <a:lnTo>
                    <a:pt x="689483" y="665734"/>
                  </a:lnTo>
                  <a:lnTo>
                    <a:pt x="702183" y="665734"/>
                  </a:lnTo>
                  <a:lnTo>
                    <a:pt x="702183" y="1177925"/>
                  </a:lnTo>
                  <a:cubicBezTo>
                    <a:pt x="702183" y="1184910"/>
                    <a:pt x="696468" y="1190625"/>
                    <a:pt x="689483" y="1190625"/>
                  </a:cubicBezTo>
                  <a:lnTo>
                    <a:pt x="525145" y="1190625"/>
                  </a:lnTo>
                  <a:cubicBezTo>
                    <a:pt x="518160" y="1190625"/>
                    <a:pt x="512445" y="1184910"/>
                    <a:pt x="512445" y="1177925"/>
                  </a:cubicBezTo>
                  <a:lnTo>
                    <a:pt x="512445" y="665734"/>
                  </a:lnTo>
                  <a:lnTo>
                    <a:pt x="525145" y="665734"/>
                  </a:lnTo>
                  <a:lnTo>
                    <a:pt x="525145" y="678434"/>
                  </a:lnTo>
                  <a:lnTo>
                    <a:pt x="12700" y="678434"/>
                  </a:lnTo>
                  <a:cubicBezTo>
                    <a:pt x="5715" y="678434"/>
                    <a:pt x="0" y="672719"/>
                    <a:pt x="0" y="665734"/>
                  </a:cubicBezTo>
                  <a:lnTo>
                    <a:pt x="0" y="524891"/>
                  </a:lnTo>
                  <a:cubicBezTo>
                    <a:pt x="0" y="517906"/>
                    <a:pt x="5715" y="512191"/>
                    <a:pt x="12700" y="512191"/>
                  </a:cubicBezTo>
                  <a:moveTo>
                    <a:pt x="12700" y="537591"/>
                  </a:moveTo>
                  <a:lnTo>
                    <a:pt x="12700" y="524891"/>
                  </a:lnTo>
                  <a:lnTo>
                    <a:pt x="25400" y="524891"/>
                  </a:lnTo>
                  <a:lnTo>
                    <a:pt x="25400" y="665734"/>
                  </a:lnTo>
                  <a:lnTo>
                    <a:pt x="12700" y="665734"/>
                  </a:lnTo>
                  <a:lnTo>
                    <a:pt x="12700" y="653034"/>
                  </a:lnTo>
                  <a:lnTo>
                    <a:pt x="525145" y="653034"/>
                  </a:lnTo>
                  <a:cubicBezTo>
                    <a:pt x="532130" y="653034"/>
                    <a:pt x="537845" y="658749"/>
                    <a:pt x="537845" y="665734"/>
                  </a:cubicBezTo>
                  <a:lnTo>
                    <a:pt x="537845" y="1177925"/>
                  </a:lnTo>
                  <a:lnTo>
                    <a:pt x="525145" y="1177925"/>
                  </a:lnTo>
                  <a:lnTo>
                    <a:pt x="525145" y="1165225"/>
                  </a:lnTo>
                  <a:lnTo>
                    <a:pt x="689483" y="1165225"/>
                  </a:lnTo>
                  <a:lnTo>
                    <a:pt x="689483" y="1177925"/>
                  </a:lnTo>
                  <a:lnTo>
                    <a:pt x="676783" y="1177925"/>
                  </a:lnTo>
                  <a:lnTo>
                    <a:pt x="676783" y="665734"/>
                  </a:lnTo>
                  <a:cubicBezTo>
                    <a:pt x="676783" y="658749"/>
                    <a:pt x="682498" y="653034"/>
                    <a:pt x="689483" y="653034"/>
                  </a:cubicBezTo>
                  <a:lnTo>
                    <a:pt x="1201928" y="653034"/>
                  </a:lnTo>
                  <a:lnTo>
                    <a:pt x="1201928" y="665734"/>
                  </a:lnTo>
                  <a:lnTo>
                    <a:pt x="1189228" y="665734"/>
                  </a:lnTo>
                  <a:lnTo>
                    <a:pt x="1189228" y="524891"/>
                  </a:lnTo>
                  <a:lnTo>
                    <a:pt x="1201928" y="524891"/>
                  </a:lnTo>
                  <a:lnTo>
                    <a:pt x="1201928" y="537591"/>
                  </a:lnTo>
                  <a:lnTo>
                    <a:pt x="689483" y="537591"/>
                  </a:lnTo>
                  <a:cubicBezTo>
                    <a:pt x="682498" y="537591"/>
                    <a:pt x="676783" y="531876"/>
                    <a:pt x="676783" y="524891"/>
                  </a:cubicBezTo>
                  <a:lnTo>
                    <a:pt x="676783" y="12700"/>
                  </a:lnTo>
                  <a:lnTo>
                    <a:pt x="689483" y="12700"/>
                  </a:lnTo>
                  <a:lnTo>
                    <a:pt x="689483" y="25400"/>
                  </a:lnTo>
                  <a:lnTo>
                    <a:pt x="525145" y="25400"/>
                  </a:lnTo>
                  <a:lnTo>
                    <a:pt x="525145" y="12700"/>
                  </a:lnTo>
                  <a:lnTo>
                    <a:pt x="537845" y="12700"/>
                  </a:lnTo>
                  <a:lnTo>
                    <a:pt x="537845" y="524891"/>
                  </a:lnTo>
                  <a:cubicBezTo>
                    <a:pt x="537845" y="531876"/>
                    <a:pt x="532130" y="537591"/>
                    <a:pt x="525145" y="537591"/>
                  </a:cubicBezTo>
                  <a:lnTo>
                    <a:pt x="12700" y="537591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4188482" y="2702142"/>
            <a:ext cx="3722146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9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 </a:t>
            </a:r>
          </a:p>
          <a:p>
            <a:pPr algn="l">
              <a:lnSpc>
                <a:spcPts val="2879"/>
              </a:lnSpc>
            </a:pPr>
            <a:r>
              <a:rPr lang="en-US" sz="2400" spc="-9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Session 4</a:t>
            </a:r>
          </a:p>
          <a:p>
            <a:pPr algn="l">
              <a:lnSpc>
                <a:spcPts val="2879"/>
              </a:lnSpc>
            </a:pPr>
            <a:r>
              <a:rPr lang="en-US" sz="2400" spc="-9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to be booked depending</a:t>
            </a:r>
          </a:p>
          <a:p>
            <a:pPr algn="l">
              <a:lnSpc>
                <a:spcPts val="2879"/>
              </a:lnSpc>
            </a:pPr>
            <a:r>
              <a:rPr lang="en-US" sz="2400" spc="-9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on the procedures</a:t>
            </a:r>
          </a:p>
          <a:p>
            <a:pPr algn="l">
              <a:lnSpc>
                <a:spcPts val="2879"/>
              </a:lnSpc>
            </a:pPr>
            <a:endParaRPr lang="en-US" sz="2400" spc="-93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2520"/>
              </a:lnSpc>
            </a:pPr>
            <a:endParaRPr lang="en-US" sz="2400" spc="-93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485796" y="5401842"/>
            <a:ext cx="4802204" cy="3060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 err="1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Microneedling</a:t>
            </a: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Fillers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Anti Wrinkle injections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Energy based devices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Light based devices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Surgery</a:t>
            </a:r>
          </a:p>
          <a:p>
            <a:pPr marL="539764" lvl="1" indent="-269882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Chemical peels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4983557" y="4707004"/>
            <a:ext cx="700350" cy="564000"/>
            <a:chOff x="0" y="0"/>
            <a:chExt cx="933800" cy="752000"/>
          </a:xfrm>
        </p:grpSpPr>
        <p:sp>
          <p:nvSpPr>
            <p:cNvPr id="31" name="Freeform 31"/>
            <p:cNvSpPr/>
            <p:nvPr/>
          </p:nvSpPr>
          <p:spPr>
            <a:xfrm>
              <a:off x="12700" y="12700"/>
              <a:ext cx="908431" cy="726567"/>
            </a:xfrm>
            <a:custGeom>
              <a:avLst/>
              <a:gdLst/>
              <a:ahLst/>
              <a:cxnLst/>
              <a:rect l="l" t="t" r="r" b="b"/>
              <a:pathLst>
                <a:path w="908431" h="726567">
                  <a:moveTo>
                    <a:pt x="0" y="363347"/>
                  </a:moveTo>
                  <a:lnTo>
                    <a:pt x="227076" y="363347"/>
                  </a:lnTo>
                  <a:lnTo>
                    <a:pt x="227076" y="0"/>
                  </a:lnTo>
                  <a:lnTo>
                    <a:pt x="681355" y="0"/>
                  </a:lnTo>
                  <a:lnTo>
                    <a:pt x="681355" y="363347"/>
                  </a:lnTo>
                  <a:lnTo>
                    <a:pt x="908431" y="363347"/>
                  </a:lnTo>
                  <a:lnTo>
                    <a:pt x="454152" y="72656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-1016" y="0"/>
              <a:ext cx="935863" cy="752856"/>
            </a:xfrm>
            <a:custGeom>
              <a:avLst/>
              <a:gdLst/>
              <a:ahLst/>
              <a:cxnLst/>
              <a:rect l="l" t="t" r="r" b="b"/>
              <a:pathLst>
                <a:path w="935863" h="752856">
                  <a:moveTo>
                    <a:pt x="13716" y="363347"/>
                  </a:moveTo>
                  <a:lnTo>
                    <a:pt x="240792" y="363347"/>
                  </a:lnTo>
                  <a:lnTo>
                    <a:pt x="240792" y="376047"/>
                  </a:lnTo>
                  <a:lnTo>
                    <a:pt x="228092" y="376047"/>
                  </a:lnTo>
                  <a:lnTo>
                    <a:pt x="228092" y="12700"/>
                  </a:lnTo>
                  <a:cubicBezTo>
                    <a:pt x="228092" y="5715"/>
                    <a:pt x="233807" y="0"/>
                    <a:pt x="240792" y="0"/>
                  </a:cubicBezTo>
                  <a:lnTo>
                    <a:pt x="695071" y="0"/>
                  </a:lnTo>
                  <a:cubicBezTo>
                    <a:pt x="702056" y="0"/>
                    <a:pt x="707771" y="5715"/>
                    <a:pt x="707771" y="12700"/>
                  </a:cubicBezTo>
                  <a:lnTo>
                    <a:pt x="707771" y="376047"/>
                  </a:lnTo>
                  <a:lnTo>
                    <a:pt x="695071" y="376047"/>
                  </a:lnTo>
                  <a:lnTo>
                    <a:pt x="695071" y="363347"/>
                  </a:lnTo>
                  <a:lnTo>
                    <a:pt x="922147" y="363347"/>
                  </a:lnTo>
                  <a:cubicBezTo>
                    <a:pt x="927481" y="363347"/>
                    <a:pt x="932307" y="366776"/>
                    <a:pt x="934085" y="371856"/>
                  </a:cubicBezTo>
                  <a:cubicBezTo>
                    <a:pt x="935863" y="376936"/>
                    <a:pt x="934212" y="382651"/>
                    <a:pt x="930021" y="385953"/>
                  </a:cubicBezTo>
                  <a:lnTo>
                    <a:pt x="475869" y="749173"/>
                  </a:lnTo>
                  <a:cubicBezTo>
                    <a:pt x="471170" y="752856"/>
                    <a:pt x="464693" y="752856"/>
                    <a:pt x="459994" y="749173"/>
                  </a:cubicBezTo>
                  <a:lnTo>
                    <a:pt x="5842" y="385953"/>
                  </a:lnTo>
                  <a:cubicBezTo>
                    <a:pt x="1651" y="382524"/>
                    <a:pt x="0" y="376936"/>
                    <a:pt x="1778" y="371856"/>
                  </a:cubicBezTo>
                  <a:cubicBezTo>
                    <a:pt x="3556" y="366776"/>
                    <a:pt x="8382" y="363347"/>
                    <a:pt x="13716" y="363347"/>
                  </a:cubicBezTo>
                  <a:moveTo>
                    <a:pt x="13716" y="388747"/>
                  </a:moveTo>
                  <a:lnTo>
                    <a:pt x="13716" y="376047"/>
                  </a:lnTo>
                  <a:lnTo>
                    <a:pt x="21590" y="366141"/>
                  </a:lnTo>
                  <a:lnTo>
                    <a:pt x="475869" y="729361"/>
                  </a:lnTo>
                  <a:lnTo>
                    <a:pt x="467995" y="739267"/>
                  </a:lnTo>
                  <a:lnTo>
                    <a:pt x="460121" y="729361"/>
                  </a:lnTo>
                  <a:lnTo>
                    <a:pt x="914146" y="366141"/>
                  </a:lnTo>
                  <a:lnTo>
                    <a:pt x="922020" y="376047"/>
                  </a:lnTo>
                  <a:lnTo>
                    <a:pt x="922020" y="388747"/>
                  </a:lnTo>
                  <a:lnTo>
                    <a:pt x="695071" y="388747"/>
                  </a:lnTo>
                  <a:cubicBezTo>
                    <a:pt x="688086" y="388747"/>
                    <a:pt x="682371" y="383032"/>
                    <a:pt x="682371" y="376047"/>
                  </a:cubicBezTo>
                  <a:lnTo>
                    <a:pt x="682371" y="12700"/>
                  </a:lnTo>
                  <a:lnTo>
                    <a:pt x="695071" y="12700"/>
                  </a:lnTo>
                  <a:lnTo>
                    <a:pt x="695071" y="25400"/>
                  </a:lnTo>
                  <a:lnTo>
                    <a:pt x="240792" y="25400"/>
                  </a:lnTo>
                  <a:lnTo>
                    <a:pt x="240792" y="12700"/>
                  </a:lnTo>
                  <a:lnTo>
                    <a:pt x="253492" y="12700"/>
                  </a:lnTo>
                  <a:lnTo>
                    <a:pt x="253492" y="376047"/>
                  </a:lnTo>
                  <a:cubicBezTo>
                    <a:pt x="253492" y="383032"/>
                    <a:pt x="247777" y="388747"/>
                    <a:pt x="240792" y="388747"/>
                  </a:cubicBezTo>
                  <a:lnTo>
                    <a:pt x="13716" y="38874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514438" y="9547188"/>
            <a:ext cx="1548350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Protocol could be different depends on doctor recommendation, patient’s age and skin type. Maintenance protocol has to be repeated every 6 months (it can vary depends on doctor’s advice  recommendation).</a:t>
            </a:r>
          </a:p>
          <a:p>
            <a:pPr algn="l">
              <a:lnSpc>
                <a:spcPts val="2520"/>
              </a:lnSpc>
            </a:pPr>
            <a:endParaRPr lang="en-US" sz="1800" spc="1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08242" y="1053244"/>
            <a:ext cx="9952050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0"/>
              </a:lnSpc>
            </a:pPr>
            <a:r>
              <a:rPr lang="en-US" sz="5100" u="sng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Combined Regeneration</a:t>
            </a:r>
            <a:r>
              <a:rPr lang="en-US" sz="51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  <a:p>
            <a:pPr algn="l">
              <a:lnSpc>
                <a:spcPts val="6120"/>
              </a:lnSpc>
            </a:pPr>
            <a:endParaRPr lang="en-US" sz="5100">
              <a:solidFill>
                <a:srgbClr val="1E2545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5160"/>
              </a:lnSpc>
            </a:pPr>
            <a:r>
              <a:rPr lang="en-US" sz="4300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Polynucleotides HPT®+ Skin Booster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123138" y="5991519"/>
            <a:ext cx="700350" cy="564000"/>
            <a:chOff x="0" y="0"/>
            <a:chExt cx="933800" cy="752000"/>
          </a:xfrm>
        </p:grpSpPr>
        <p:sp>
          <p:nvSpPr>
            <p:cNvPr id="4" name="Freeform 4"/>
            <p:cNvSpPr/>
            <p:nvPr/>
          </p:nvSpPr>
          <p:spPr>
            <a:xfrm>
              <a:off x="12700" y="12700"/>
              <a:ext cx="908431" cy="726567"/>
            </a:xfrm>
            <a:custGeom>
              <a:avLst/>
              <a:gdLst/>
              <a:ahLst/>
              <a:cxnLst/>
              <a:rect l="l" t="t" r="r" b="b"/>
              <a:pathLst>
                <a:path w="908431" h="726567">
                  <a:moveTo>
                    <a:pt x="0" y="363347"/>
                  </a:moveTo>
                  <a:lnTo>
                    <a:pt x="227076" y="363347"/>
                  </a:lnTo>
                  <a:lnTo>
                    <a:pt x="227076" y="0"/>
                  </a:lnTo>
                  <a:lnTo>
                    <a:pt x="681355" y="0"/>
                  </a:lnTo>
                  <a:lnTo>
                    <a:pt x="681355" y="363347"/>
                  </a:lnTo>
                  <a:lnTo>
                    <a:pt x="908431" y="363347"/>
                  </a:lnTo>
                  <a:lnTo>
                    <a:pt x="454152" y="72656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-1016" y="0"/>
              <a:ext cx="935863" cy="752856"/>
            </a:xfrm>
            <a:custGeom>
              <a:avLst/>
              <a:gdLst/>
              <a:ahLst/>
              <a:cxnLst/>
              <a:rect l="l" t="t" r="r" b="b"/>
              <a:pathLst>
                <a:path w="935863" h="752856">
                  <a:moveTo>
                    <a:pt x="13716" y="363347"/>
                  </a:moveTo>
                  <a:lnTo>
                    <a:pt x="240792" y="363347"/>
                  </a:lnTo>
                  <a:lnTo>
                    <a:pt x="240792" y="376047"/>
                  </a:lnTo>
                  <a:lnTo>
                    <a:pt x="228092" y="376047"/>
                  </a:lnTo>
                  <a:lnTo>
                    <a:pt x="228092" y="12700"/>
                  </a:lnTo>
                  <a:cubicBezTo>
                    <a:pt x="228092" y="5715"/>
                    <a:pt x="233807" y="0"/>
                    <a:pt x="240792" y="0"/>
                  </a:cubicBezTo>
                  <a:lnTo>
                    <a:pt x="695071" y="0"/>
                  </a:lnTo>
                  <a:cubicBezTo>
                    <a:pt x="702056" y="0"/>
                    <a:pt x="707771" y="5715"/>
                    <a:pt x="707771" y="12700"/>
                  </a:cubicBezTo>
                  <a:lnTo>
                    <a:pt x="707771" y="376047"/>
                  </a:lnTo>
                  <a:lnTo>
                    <a:pt x="695071" y="376047"/>
                  </a:lnTo>
                  <a:lnTo>
                    <a:pt x="695071" y="363347"/>
                  </a:lnTo>
                  <a:lnTo>
                    <a:pt x="922147" y="363347"/>
                  </a:lnTo>
                  <a:cubicBezTo>
                    <a:pt x="927481" y="363347"/>
                    <a:pt x="932307" y="366776"/>
                    <a:pt x="934085" y="371856"/>
                  </a:cubicBezTo>
                  <a:cubicBezTo>
                    <a:pt x="935863" y="376936"/>
                    <a:pt x="934212" y="382651"/>
                    <a:pt x="930021" y="385953"/>
                  </a:cubicBezTo>
                  <a:lnTo>
                    <a:pt x="475869" y="749173"/>
                  </a:lnTo>
                  <a:cubicBezTo>
                    <a:pt x="471170" y="752856"/>
                    <a:pt x="464693" y="752856"/>
                    <a:pt x="459994" y="749173"/>
                  </a:cubicBezTo>
                  <a:lnTo>
                    <a:pt x="5842" y="385953"/>
                  </a:lnTo>
                  <a:cubicBezTo>
                    <a:pt x="1651" y="382524"/>
                    <a:pt x="0" y="376936"/>
                    <a:pt x="1778" y="371856"/>
                  </a:cubicBezTo>
                  <a:cubicBezTo>
                    <a:pt x="3556" y="366776"/>
                    <a:pt x="8382" y="363347"/>
                    <a:pt x="13716" y="363347"/>
                  </a:cubicBezTo>
                  <a:moveTo>
                    <a:pt x="13716" y="388747"/>
                  </a:moveTo>
                  <a:lnTo>
                    <a:pt x="13716" y="376047"/>
                  </a:lnTo>
                  <a:lnTo>
                    <a:pt x="21590" y="366141"/>
                  </a:lnTo>
                  <a:lnTo>
                    <a:pt x="475869" y="729361"/>
                  </a:lnTo>
                  <a:lnTo>
                    <a:pt x="467995" y="739267"/>
                  </a:lnTo>
                  <a:lnTo>
                    <a:pt x="460121" y="729361"/>
                  </a:lnTo>
                  <a:lnTo>
                    <a:pt x="914146" y="366141"/>
                  </a:lnTo>
                  <a:lnTo>
                    <a:pt x="922020" y="376047"/>
                  </a:lnTo>
                  <a:lnTo>
                    <a:pt x="922020" y="388747"/>
                  </a:lnTo>
                  <a:lnTo>
                    <a:pt x="695071" y="388747"/>
                  </a:lnTo>
                  <a:cubicBezTo>
                    <a:pt x="688086" y="388747"/>
                    <a:pt x="682371" y="383032"/>
                    <a:pt x="682371" y="376047"/>
                  </a:cubicBezTo>
                  <a:lnTo>
                    <a:pt x="682371" y="12700"/>
                  </a:lnTo>
                  <a:lnTo>
                    <a:pt x="695071" y="12700"/>
                  </a:lnTo>
                  <a:lnTo>
                    <a:pt x="695071" y="25400"/>
                  </a:lnTo>
                  <a:lnTo>
                    <a:pt x="240792" y="25400"/>
                  </a:lnTo>
                  <a:lnTo>
                    <a:pt x="240792" y="12700"/>
                  </a:lnTo>
                  <a:lnTo>
                    <a:pt x="253492" y="12700"/>
                  </a:lnTo>
                  <a:lnTo>
                    <a:pt x="253492" y="376047"/>
                  </a:lnTo>
                  <a:cubicBezTo>
                    <a:pt x="253492" y="383032"/>
                    <a:pt x="247777" y="388747"/>
                    <a:pt x="240792" y="388747"/>
                  </a:cubicBezTo>
                  <a:lnTo>
                    <a:pt x="13716" y="38874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74889" y="7010575"/>
            <a:ext cx="910950" cy="892950"/>
            <a:chOff x="0" y="0"/>
            <a:chExt cx="1214600" cy="1190600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1189228" cy="1165225"/>
            </a:xfrm>
            <a:custGeom>
              <a:avLst/>
              <a:gdLst/>
              <a:ahLst/>
              <a:cxnLst/>
              <a:rect l="l" t="t" r="r" b="b"/>
              <a:pathLst>
                <a:path w="1189228" h="1165225">
                  <a:moveTo>
                    <a:pt x="0" y="512191"/>
                  </a:moveTo>
                  <a:lnTo>
                    <a:pt x="512445" y="512191"/>
                  </a:lnTo>
                  <a:lnTo>
                    <a:pt x="512445" y="0"/>
                  </a:lnTo>
                  <a:lnTo>
                    <a:pt x="676783" y="0"/>
                  </a:lnTo>
                  <a:lnTo>
                    <a:pt x="676783" y="512191"/>
                  </a:lnTo>
                  <a:lnTo>
                    <a:pt x="1189228" y="512191"/>
                  </a:lnTo>
                  <a:lnTo>
                    <a:pt x="1189228" y="653034"/>
                  </a:lnTo>
                  <a:lnTo>
                    <a:pt x="676783" y="653034"/>
                  </a:lnTo>
                  <a:lnTo>
                    <a:pt x="676783" y="1165225"/>
                  </a:lnTo>
                  <a:lnTo>
                    <a:pt x="512445" y="1165225"/>
                  </a:lnTo>
                  <a:lnTo>
                    <a:pt x="512445" y="653034"/>
                  </a:lnTo>
                  <a:lnTo>
                    <a:pt x="0" y="653034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214628" cy="1190625"/>
            </a:xfrm>
            <a:custGeom>
              <a:avLst/>
              <a:gdLst/>
              <a:ahLst/>
              <a:cxnLst/>
              <a:rect l="l" t="t" r="r" b="b"/>
              <a:pathLst>
                <a:path w="1214628" h="1190625">
                  <a:moveTo>
                    <a:pt x="12700" y="512191"/>
                  </a:moveTo>
                  <a:lnTo>
                    <a:pt x="525145" y="512191"/>
                  </a:lnTo>
                  <a:lnTo>
                    <a:pt x="525145" y="524891"/>
                  </a:lnTo>
                  <a:lnTo>
                    <a:pt x="512445" y="524891"/>
                  </a:lnTo>
                  <a:lnTo>
                    <a:pt x="512445" y="12700"/>
                  </a:lnTo>
                  <a:cubicBezTo>
                    <a:pt x="512445" y="5715"/>
                    <a:pt x="518160" y="0"/>
                    <a:pt x="525145" y="0"/>
                  </a:cubicBezTo>
                  <a:lnTo>
                    <a:pt x="689483" y="0"/>
                  </a:lnTo>
                  <a:cubicBezTo>
                    <a:pt x="696468" y="0"/>
                    <a:pt x="702183" y="5715"/>
                    <a:pt x="702183" y="12700"/>
                  </a:cubicBezTo>
                  <a:lnTo>
                    <a:pt x="702183" y="524891"/>
                  </a:lnTo>
                  <a:lnTo>
                    <a:pt x="689483" y="524891"/>
                  </a:lnTo>
                  <a:lnTo>
                    <a:pt x="689483" y="512191"/>
                  </a:lnTo>
                  <a:lnTo>
                    <a:pt x="1201928" y="512191"/>
                  </a:lnTo>
                  <a:cubicBezTo>
                    <a:pt x="1208913" y="512191"/>
                    <a:pt x="1214628" y="517906"/>
                    <a:pt x="1214628" y="524891"/>
                  </a:cubicBezTo>
                  <a:lnTo>
                    <a:pt x="1214628" y="665734"/>
                  </a:lnTo>
                  <a:cubicBezTo>
                    <a:pt x="1214628" y="672719"/>
                    <a:pt x="1208913" y="678434"/>
                    <a:pt x="1201928" y="678434"/>
                  </a:cubicBezTo>
                  <a:lnTo>
                    <a:pt x="689483" y="678434"/>
                  </a:lnTo>
                  <a:lnTo>
                    <a:pt x="689483" y="665734"/>
                  </a:lnTo>
                  <a:lnTo>
                    <a:pt x="702183" y="665734"/>
                  </a:lnTo>
                  <a:lnTo>
                    <a:pt x="702183" y="1177925"/>
                  </a:lnTo>
                  <a:cubicBezTo>
                    <a:pt x="702183" y="1184910"/>
                    <a:pt x="696468" y="1190625"/>
                    <a:pt x="689483" y="1190625"/>
                  </a:cubicBezTo>
                  <a:lnTo>
                    <a:pt x="525145" y="1190625"/>
                  </a:lnTo>
                  <a:cubicBezTo>
                    <a:pt x="518160" y="1190625"/>
                    <a:pt x="512445" y="1184910"/>
                    <a:pt x="512445" y="1177925"/>
                  </a:cubicBezTo>
                  <a:lnTo>
                    <a:pt x="512445" y="665734"/>
                  </a:lnTo>
                  <a:lnTo>
                    <a:pt x="525145" y="665734"/>
                  </a:lnTo>
                  <a:lnTo>
                    <a:pt x="525145" y="678434"/>
                  </a:lnTo>
                  <a:lnTo>
                    <a:pt x="12700" y="678434"/>
                  </a:lnTo>
                  <a:cubicBezTo>
                    <a:pt x="5715" y="678434"/>
                    <a:pt x="0" y="672719"/>
                    <a:pt x="0" y="665734"/>
                  </a:cubicBezTo>
                  <a:lnTo>
                    <a:pt x="0" y="524891"/>
                  </a:lnTo>
                  <a:cubicBezTo>
                    <a:pt x="0" y="517906"/>
                    <a:pt x="5715" y="512191"/>
                    <a:pt x="12700" y="512191"/>
                  </a:cubicBezTo>
                  <a:moveTo>
                    <a:pt x="12700" y="537591"/>
                  </a:moveTo>
                  <a:lnTo>
                    <a:pt x="12700" y="524891"/>
                  </a:lnTo>
                  <a:lnTo>
                    <a:pt x="25400" y="524891"/>
                  </a:lnTo>
                  <a:lnTo>
                    <a:pt x="25400" y="665734"/>
                  </a:lnTo>
                  <a:lnTo>
                    <a:pt x="12700" y="665734"/>
                  </a:lnTo>
                  <a:lnTo>
                    <a:pt x="12700" y="653034"/>
                  </a:lnTo>
                  <a:lnTo>
                    <a:pt x="525145" y="653034"/>
                  </a:lnTo>
                  <a:cubicBezTo>
                    <a:pt x="532130" y="653034"/>
                    <a:pt x="537845" y="658749"/>
                    <a:pt x="537845" y="665734"/>
                  </a:cubicBezTo>
                  <a:lnTo>
                    <a:pt x="537845" y="1177925"/>
                  </a:lnTo>
                  <a:lnTo>
                    <a:pt x="525145" y="1177925"/>
                  </a:lnTo>
                  <a:lnTo>
                    <a:pt x="525145" y="1165225"/>
                  </a:lnTo>
                  <a:lnTo>
                    <a:pt x="689483" y="1165225"/>
                  </a:lnTo>
                  <a:lnTo>
                    <a:pt x="689483" y="1177925"/>
                  </a:lnTo>
                  <a:lnTo>
                    <a:pt x="676783" y="1177925"/>
                  </a:lnTo>
                  <a:lnTo>
                    <a:pt x="676783" y="665734"/>
                  </a:lnTo>
                  <a:cubicBezTo>
                    <a:pt x="676783" y="658749"/>
                    <a:pt x="682498" y="653034"/>
                    <a:pt x="689483" y="653034"/>
                  </a:cubicBezTo>
                  <a:lnTo>
                    <a:pt x="1201928" y="653034"/>
                  </a:lnTo>
                  <a:lnTo>
                    <a:pt x="1201928" y="665734"/>
                  </a:lnTo>
                  <a:lnTo>
                    <a:pt x="1189228" y="665734"/>
                  </a:lnTo>
                  <a:lnTo>
                    <a:pt x="1189228" y="524891"/>
                  </a:lnTo>
                  <a:lnTo>
                    <a:pt x="1201928" y="524891"/>
                  </a:lnTo>
                  <a:lnTo>
                    <a:pt x="1201928" y="537591"/>
                  </a:lnTo>
                  <a:lnTo>
                    <a:pt x="689483" y="537591"/>
                  </a:lnTo>
                  <a:cubicBezTo>
                    <a:pt x="682498" y="537591"/>
                    <a:pt x="676783" y="531876"/>
                    <a:pt x="676783" y="524891"/>
                  </a:cubicBezTo>
                  <a:lnTo>
                    <a:pt x="676783" y="12700"/>
                  </a:lnTo>
                  <a:lnTo>
                    <a:pt x="689483" y="12700"/>
                  </a:lnTo>
                  <a:lnTo>
                    <a:pt x="689483" y="25400"/>
                  </a:lnTo>
                  <a:lnTo>
                    <a:pt x="525145" y="25400"/>
                  </a:lnTo>
                  <a:lnTo>
                    <a:pt x="525145" y="12700"/>
                  </a:lnTo>
                  <a:lnTo>
                    <a:pt x="537845" y="12700"/>
                  </a:lnTo>
                  <a:lnTo>
                    <a:pt x="537845" y="524891"/>
                  </a:lnTo>
                  <a:cubicBezTo>
                    <a:pt x="537845" y="531876"/>
                    <a:pt x="532130" y="537591"/>
                    <a:pt x="525145" y="537591"/>
                  </a:cubicBezTo>
                  <a:lnTo>
                    <a:pt x="12700" y="537591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326576" y="5991519"/>
            <a:ext cx="700350" cy="564000"/>
            <a:chOff x="0" y="0"/>
            <a:chExt cx="933800" cy="752000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908431" cy="726567"/>
            </a:xfrm>
            <a:custGeom>
              <a:avLst/>
              <a:gdLst/>
              <a:ahLst/>
              <a:cxnLst/>
              <a:rect l="l" t="t" r="r" b="b"/>
              <a:pathLst>
                <a:path w="908431" h="726567">
                  <a:moveTo>
                    <a:pt x="0" y="363347"/>
                  </a:moveTo>
                  <a:lnTo>
                    <a:pt x="227076" y="363347"/>
                  </a:lnTo>
                  <a:lnTo>
                    <a:pt x="227076" y="0"/>
                  </a:lnTo>
                  <a:lnTo>
                    <a:pt x="681355" y="0"/>
                  </a:lnTo>
                  <a:lnTo>
                    <a:pt x="681355" y="363347"/>
                  </a:lnTo>
                  <a:lnTo>
                    <a:pt x="908431" y="363347"/>
                  </a:lnTo>
                  <a:lnTo>
                    <a:pt x="454152" y="72656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1016" y="0"/>
              <a:ext cx="935863" cy="752856"/>
            </a:xfrm>
            <a:custGeom>
              <a:avLst/>
              <a:gdLst/>
              <a:ahLst/>
              <a:cxnLst/>
              <a:rect l="l" t="t" r="r" b="b"/>
              <a:pathLst>
                <a:path w="935863" h="752856">
                  <a:moveTo>
                    <a:pt x="13716" y="363347"/>
                  </a:moveTo>
                  <a:lnTo>
                    <a:pt x="240792" y="363347"/>
                  </a:lnTo>
                  <a:lnTo>
                    <a:pt x="240792" y="376047"/>
                  </a:lnTo>
                  <a:lnTo>
                    <a:pt x="228092" y="376047"/>
                  </a:lnTo>
                  <a:lnTo>
                    <a:pt x="228092" y="12700"/>
                  </a:lnTo>
                  <a:cubicBezTo>
                    <a:pt x="228092" y="5715"/>
                    <a:pt x="233807" y="0"/>
                    <a:pt x="240792" y="0"/>
                  </a:cubicBezTo>
                  <a:lnTo>
                    <a:pt x="695071" y="0"/>
                  </a:lnTo>
                  <a:cubicBezTo>
                    <a:pt x="702056" y="0"/>
                    <a:pt x="707771" y="5715"/>
                    <a:pt x="707771" y="12700"/>
                  </a:cubicBezTo>
                  <a:lnTo>
                    <a:pt x="707771" y="376047"/>
                  </a:lnTo>
                  <a:lnTo>
                    <a:pt x="695071" y="376047"/>
                  </a:lnTo>
                  <a:lnTo>
                    <a:pt x="695071" y="363347"/>
                  </a:lnTo>
                  <a:lnTo>
                    <a:pt x="922147" y="363347"/>
                  </a:lnTo>
                  <a:cubicBezTo>
                    <a:pt x="927481" y="363347"/>
                    <a:pt x="932307" y="366776"/>
                    <a:pt x="934085" y="371856"/>
                  </a:cubicBezTo>
                  <a:cubicBezTo>
                    <a:pt x="935863" y="376936"/>
                    <a:pt x="934212" y="382651"/>
                    <a:pt x="930021" y="385953"/>
                  </a:cubicBezTo>
                  <a:lnTo>
                    <a:pt x="475869" y="749173"/>
                  </a:lnTo>
                  <a:cubicBezTo>
                    <a:pt x="471170" y="752856"/>
                    <a:pt x="464693" y="752856"/>
                    <a:pt x="459994" y="749173"/>
                  </a:cubicBezTo>
                  <a:lnTo>
                    <a:pt x="5842" y="385953"/>
                  </a:lnTo>
                  <a:cubicBezTo>
                    <a:pt x="1651" y="382524"/>
                    <a:pt x="0" y="376936"/>
                    <a:pt x="1778" y="371856"/>
                  </a:cubicBezTo>
                  <a:cubicBezTo>
                    <a:pt x="3556" y="366776"/>
                    <a:pt x="8382" y="363347"/>
                    <a:pt x="13716" y="363347"/>
                  </a:cubicBezTo>
                  <a:moveTo>
                    <a:pt x="13716" y="388747"/>
                  </a:moveTo>
                  <a:lnTo>
                    <a:pt x="13716" y="376047"/>
                  </a:lnTo>
                  <a:lnTo>
                    <a:pt x="21590" y="366141"/>
                  </a:lnTo>
                  <a:lnTo>
                    <a:pt x="475869" y="729361"/>
                  </a:lnTo>
                  <a:lnTo>
                    <a:pt x="467995" y="739267"/>
                  </a:lnTo>
                  <a:lnTo>
                    <a:pt x="460121" y="729361"/>
                  </a:lnTo>
                  <a:lnTo>
                    <a:pt x="914146" y="366141"/>
                  </a:lnTo>
                  <a:lnTo>
                    <a:pt x="922020" y="376047"/>
                  </a:lnTo>
                  <a:lnTo>
                    <a:pt x="922020" y="388747"/>
                  </a:lnTo>
                  <a:lnTo>
                    <a:pt x="695071" y="388747"/>
                  </a:lnTo>
                  <a:cubicBezTo>
                    <a:pt x="688086" y="388747"/>
                    <a:pt x="682371" y="383032"/>
                    <a:pt x="682371" y="376047"/>
                  </a:cubicBezTo>
                  <a:lnTo>
                    <a:pt x="682371" y="12700"/>
                  </a:lnTo>
                  <a:lnTo>
                    <a:pt x="695071" y="12700"/>
                  </a:lnTo>
                  <a:lnTo>
                    <a:pt x="695071" y="25400"/>
                  </a:lnTo>
                  <a:lnTo>
                    <a:pt x="240792" y="25400"/>
                  </a:lnTo>
                  <a:lnTo>
                    <a:pt x="240792" y="12700"/>
                  </a:lnTo>
                  <a:lnTo>
                    <a:pt x="253492" y="12700"/>
                  </a:lnTo>
                  <a:lnTo>
                    <a:pt x="253492" y="376047"/>
                  </a:lnTo>
                  <a:cubicBezTo>
                    <a:pt x="253492" y="383032"/>
                    <a:pt x="247777" y="388747"/>
                    <a:pt x="240792" y="388747"/>
                  </a:cubicBezTo>
                  <a:lnTo>
                    <a:pt x="13716" y="38874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438178" y="7010575"/>
            <a:ext cx="910950" cy="892950"/>
            <a:chOff x="0" y="0"/>
            <a:chExt cx="1214600" cy="1190600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1189228" cy="1165225"/>
            </a:xfrm>
            <a:custGeom>
              <a:avLst/>
              <a:gdLst/>
              <a:ahLst/>
              <a:cxnLst/>
              <a:rect l="l" t="t" r="r" b="b"/>
              <a:pathLst>
                <a:path w="1189228" h="1165225">
                  <a:moveTo>
                    <a:pt x="0" y="512191"/>
                  </a:moveTo>
                  <a:lnTo>
                    <a:pt x="512445" y="512191"/>
                  </a:lnTo>
                  <a:lnTo>
                    <a:pt x="512445" y="0"/>
                  </a:lnTo>
                  <a:lnTo>
                    <a:pt x="676783" y="0"/>
                  </a:lnTo>
                  <a:lnTo>
                    <a:pt x="676783" y="512191"/>
                  </a:lnTo>
                  <a:lnTo>
                    <a:pt x="1189228" y="512191"/>
                  </a:lnTo>
                  <a:lnTo>
                    <a:pt x="1189228" y="653034"/>
                  </a:lnTo>
                  <a:lnTo>
                    <a:pt x="676783" y="653034"/>
                  </a:lnTo>
                  <a:lnTo>
                    <a:pt x="676783" y="1165225"/>
                  </a:lnTo>
                  <a:lnTo>
                    <a:pt x="512445" y="1165225"/>
                  </a:lnTo>
                  <a:lnTo>
                    <a:pt x="512445" y="653034"/>
                  </a:lnTo>
                  <a:lnTo>
                    <a:pt x="0" y="653034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214628" cy="1190625"/>
            </a:xfrm>
            <a:custGeom>
              <a:avLst/>
              <a:gdLst/>
              <a:ahLst/>
              <a:cxnLst/>
              <a:rect l="l" t="t" r="r" b="b"/>
              <a:pathLst>
                <a:path w="1214628" h="1190625">
                  <a:moveTo>
                    <a:pt x="12700" y="512191"/>
                  </a:moveTo>
                  <a:lnTo>
                    <a:pt x="525145" y="512191"/>
                  </a:lnTo>
                  <a:lnTo>
                    <a:pt x="525145" y="524891"/>
                  </a:lnTo>
                  <a:lnTo>
                    <a:pt x="512445" y="524891"/>
                  </a:lnTo>
                  <a:lnTo>
                    <a:pt x="512445" y="12700"/>
                  </a:lnTo>
                  <a:cubicBezTo>
                    <a:pt x="512445" y="5715"/>
                    <a:pt x="518160" y="0"/>
                    <a:pt x="525145" y="0"/>
                  </a:cubicBezTo>
                  <a:lnTo>
                    <a:pt x="689483" y="0"/>
                  </a:lnTo>
                  <a:cubicBezTo>
                    <a:pt x="696468" y="0"/>
                    <a:pt x="702183" y="5715"/>
                    <a:pt x="702183" y="12700"/>
                  </a:cubicBezTo>
                  <a:lnTo>
                    <a:pt x="702183" y="524891"/>
                  </a:lnTo>
                  <a:lnTo>
                    <a:pt x="689483" y="524891"/>
                  </a:lnTo>
                  <a:lnTo>
                    <a:pt x="689483" y="512191"/>
                  </a:lnTo>
                  <a:lnTo>
                    <a:pt x="1201928" y="512191"/>
                  </a:lnTo>
                  <a:cubicBezTo>
                    <a:pt x="1208913" y="512191"/>
                    <a:pt x="1214628" y="517906"/>
                    <a:pt x="1214628" y="524891"/>
                  </a:cubicBezTo>
                  <a:lnTo>
                    <a:pt x="1214628" y="665734"/>
                  </a:lnTo>
                  <a:cubicBezTo>
                    <a:pt x="1214628" y="672719"/>
                    <a:pt x="1208913" y="678434"/>
                    <a:pt x="1201928" y="678434"/>
                  </a:cubicBezTo>
                  <a:lnTo>
                    <a:pt x="689483" y="678434"/>
                  </a:lnTo>
                  <a:lnTo>
                    <a:pt x="689483" y="665734"/>
                  </a:lnTo>
                  <a:lnTo>
                    <a:pt x="702183" y="665734"/>
                  </a:lnTo>
                  <a:lnTo>
                    <a:pt x="702183" y="1177925"/>
                  </a:lnTo>
                  <a:cubicBezTo>
                    <a:pt x="702183" y="1184910"/>
                    <a:pt x="696468" y="1190625"/>
                    <a:pt x="689483" y="1190625"/>
                  </a:cubicBezTo>
                  <a:lnTo>
                    <a:pt x="525145" y="1190625"/>
                  </a:lnTo>
                  <a:cubicBezTo>
                    <a:pt x="518160" y="1190625"/>
                    <a:pt x="512445" y="1184910"/>
                    <a:pt x="512445" y="1177925"/>
                  </a:cubicBezTo>
                  <a:lnTo>
                    <a:pt x="512445" y="665734"/>
                  </a:lnTo>
                  <a:lnTo>
                    <a:pt x="525145" y="665734"/>
                  </a:lnTo>
                  <a:lnTo>
                    <a:pt x="525145" y="678434"/>
                  </a:lnTo>
                  <a:lnTo>
                    <a:pt x="12700" y="678434"/>
                  </a:lnTo>
                  <a:cubicBezTo>
                    <a:pt x="5715" y="678434"/>
                    <a:pt x="0" y="672719"/>
                    <a:pt x="0" y="665734"/>
                  </a:cubicBezTo>
                  <a:lnTo>
                    <a:pt x="0" y="524891"/>
                  </a:lnTo>
                  <a:cubicBezTo>
                    <a:pt x="0" y="517906"/>
                    <a:pt x="5715" y="512191"/>
                    <a:pt x="12700" y="512191"/>
                  </a:cubicBezTo>
                  <a:moveTo>
                    <a:pt x="12700" y="537591"/>
                  </a:moveTo>
                  <a:lnTo>
                    <a:pt x="12700" y="524891"/>
                  </a:lnTo>
                  <a:lnTo>
                    <a:pt x="25400" y="524891"/>
                  </a:lnTo>
                  <a:lnTo>
                    <a:pt x="25400" y="665734"/>
                  </a:lnTo>
                  <a:lnTo>
                    <a:pt x="12700" y="665734"/>
                  </a:lnTo>
                  <a:lnTo>
                    <a:pt x="12700" y="653034"/>
                  </a:lnTo>
                  <a:lnTo>
                    <a:pt x="525145" y="653034"/>
                  </a:lnTo>
                  <a:cubicBezTo>
                    <a:pt x="532130" y="653034"/>
                    <a:pt x="537845" y="658749"/>
                    <a:pt x="537845" y="665734"/>
                  </a:cubicBezTo>
                  <a:lnTo>
                    <a:pt x="537845" y="1177925"/>
                  </a:lnTo>
                  <a:lnTo>
                    <a:pt x="525145" y="1177925"/>
                  </a:lnTo>
                  <a:lnTo>
                    <a:pt x="525145" y="1165225"/>
                  </a:lnTo>
                  <a:lnTo>
                    <a:pt x="689483" y="1165225"/>
                  </a:lnTo>
                  <a:lnTo>
                    <a:pt x="689483" y="1177925"/>
                  </a:lnTo>
                  <a:lnTo>
                    <a:pt x="676783" y="1177925"/>
                  </a:lnTo>
                  <a:lnTo>
                    <a:pt x="676783" y="665734"/>
                  </a:lnTo>
                  <a:cubicBezTo>
                    <a:pt x="676783" y="658749"/>
                    <a:pt x="682498" y="653034"/>
                    <a:pt x="689483" y="653034"/>
                  </a:cubicBezTo>
                  <a:lnTo>
                    <a:pt x="1201928" y="653034"/>
                  </a:lnTo>
                  <a:lnTo>
                    <a:pt x="1201928" y="665734"/>
                  </a:lnTo>
                  <a:lnTo>
                    <a:pt x="1189228" y="665734"/>
                  </a:lnTo>
                  <a:lnTo>
                    <a:pt x="1189228" y="524891"/>
                  </a:lnTo>
                  <a:lnTo>
                    <a:pt x="1201928" y="524891"/>
                  </a:lnTo>
                  <a:lnTo>
                    <a:pt x="1201928" y="537591"/>
                  </a:lnTo>
                  <a:lnTo>
                    <a:pt x="689483" y="537591"/>
                  </a:lnTo>
                  <a:cubicBezTo>
                    <a:pt x="682498" y="537591"/>
                    <a:pt x="676783" y="531876"/>
                    <a:pt x="676783" y="524891"/>
                  </a:cubicBezTo>
                  <a:lnTo>
                    <a:pt x="676783" y="12700"/>
                  </a:lnTo>
                  <a:lnTo>
                    <a:pt x="689483" y="12700"/>
                  </a:lnTo>
                  <a:lnTo>
                    <a:pt x="689483" y="25400"/>
                  </a:lnTo>
                  <a:lnTo>
                    <a:pt x="525145" y="25400"/>
                  </a:lnTo>
                  <a:lnTo>
                    <a:pt x="525145" y="12700"/>
                  </a:lnTo>
                  <a:lnTo>
                    <a:pt x="537845" y="12700"/>
                  </a:lnTo>
                  <a:lnTo>
                    <a:pt x="537845" y="524891"/>
                  </a:lnTo>
                  <a:cubicBezTo>
                    <a:pt x="537845" y="531876"/>
                    <a:pt x="532130" y="537591"/>
                    <a:pt x="525145" y="537591"/>
                  </a:cubicBezTo>
                  <a:lnTo>
                    <a:pt x="12700" y="537591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641412" y="7034625"/>
            <a:ext cx="910950" cy="892950"/>
            <a:chOff x="0" y="0"/>
            <a:chExt cx="1214600" cy="1190600"/>
          </a:xfrm>
        </p:grpSpPr>
        <p:sp>
          <p:nvSpPr>
            <p:cNvPr id="16" name="Freeform 16"/>
            <p:cNvSpPr/>
            <p:nvPr/>
          </p:nvSpPr>
          <p:spPr>
            <a:xfrm>
              <a:off x="12700" y="12700"/>
              <a:ext cx="1189228" cy="1165225"/>
            </a:xfrm>
            <a:custGeom>
              <a:avLst/>
              <a:gdLst/>
              <a:ahLst/>
              <a:cxnLst/>
              <a:rect l="l" t="t" r="r" b="b"/>
              <a:pathLst>
                <a:path w="1189228" h="1165225">
                  <a:moveTo>
                    <a:pt x="0" y="512191"/>
                  </a:moveTo>
                  <a:lnTo>
                    <a:pt x="512445" y="512191"/>
                  </a:lnTo>
                  <a:lnTo>
                    <a:pt x="512445" y="0"/>
                  </a:lnTo>
                  <a:lnTo>
                    <a:pt x="676783" y="0"/>
                  </a:lnTo>
                  <a:lnTo>
                    <a:pt x="676783" y="512191"/>
                  </a:lnTo>
                  <a:lnTo>
                    <a:pt x="1189228" y="512191"/>
                  </a:lnTo>
                  <a:lnTo>
                    <a:pt x="1189228" y="653034"/>
                  </a:lnTo>
                  <a:lnTo>
                    <a:pt x="676783" y="653034"/>
                  </a:lnTo>
                  <a:lnTo>
                    <a:pt x="676783" y="1165225"/>
                  </a:lnTo>
                  <a:lnTo>
                    <a:pt x="512445" y="1165225"/>
                  </a:lnTo>
                  <a:lnTo>
                    <a:pt x="512445" y="653034"/>
                  </a:lnTo>
                  <a:lnTo>
                    <a:pt x="0" y="653034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1214628" cy="1190625"/>
            </a:xfrm>
            <a:custGeom>
              <a:avLst/>
              <a:gdLst/>
              <a:ahLst/>
              <a:cxnLst/>
              <a:rect l="l" t="t" r="r" b="b"/>
              <a:pathLst>
                <a:path w="1214628" h="1190625">
                  <a:moveTo>
                    <a:pt x="12700" y="512191"/>
                  </a:moveTo>
                  <a:lnTo>
                    <a:pt x="525145" y="512191"/>
                  </a:lnTo>
                  <a:lnTo>
                    <a:pt x="525145" y="524891"/>
                  </a:lnTo>
                  <a:lnTo>
                    <a:pt x="512445" y="524891"/>
                  </a:lnTo>
                  <a:lnTo>
                    <a:pt x="512445" y="12700"/>
                  </a:lnTo>
                  <a:cubicBezTo>
                    <a:pt x="512445" y="5715"/>
                    <a:pt x="518160" y="0"/>
                    <a:pt x="525145" y="0"/>
                  </a:cubicBezTo>
                  <a:lnTo>
                    <a:pt x="689483" y="0"/>
                  </a:lnTo>
                  <a:cubicBezTo>
                    <a:pt x="696468" y="0"/>
                    <a:pt x="702183" y="5715"/>
                    <a:pt x="702183" y="12700"/>
                  </a:cubicBezTo>
                  <a:lnTo>
                    <a:pt x="702183" y="524891"/>
                  </a:lnTo>
                  <a:lnTo>
                    <a:pt x="689483" y="524891"/>
                  </a:lnTo>
                  <a:lnTo>
                    <a:pt x="689483" y="512191"/>
                  </a:lnTo>
                  <a:lnTo>
                    <a:pt x="1201928" y="512191"/>
                  </a:lnTo>
                  <a:cubicBezTo>
                    <a:pt x="1208913" y="512191"/>
                    <a:pt x="1214628" y="517906"/>
                    <a:pt x="1214628" y="524891"/>
                  </a:cubicBezTo>
                  <a:lnTo>
                    <a:pt x="1214628" y="665734"/>
                  </a:lnTo>
                  <a:cubicBezTo>
                    <a:pt x="1214628" y="672719"/>
                    <a:pt x="1208913" y="678434"/>
                    <a:pt x="1201928" y="678434"/>
                  </a:cubicBezTo>
                  <a:lnTo>
                    <a:pt x="689483" y="678434"/>
                  </a:lnTo>
                  <a:lnTo>
                    <a:pt x="689483" y="665734"/>
                  </a:lnTo>
                  <a:lnTo>
                    <a:pt x="702183" y="665734"/>
                  </a:lnTo>
                  <a:lnTo>
                    <a:pt x="702183" y="1177925"/>
                  </a:lnTo>
                  <a:cubicBezTo>
                    <a:pt x="702183" y="1184910"/>
                    <a:pt x="696468" y="1190625"/>
                    <a:pt x="689483" y="1190625"/>
                  </a:cubicBezTo>
                  <a:lnTo>
                    <a:pt x="525145" y="1190625"/>
                  </a:lnTo>
                  <a:cubicBezTo>
                    <a:pt x="518160" y="1190625"/>
                    <a:pt x="512445" y="1184910"/>
                    <a:pt x="512445" y="1177925"/>
                  </a:cubicBezTo>
                  <a:lnTo>
                    <a:pt x="512445" y="665734"/>
                  </a:lnTo>
                  <a:lnTo>
                    <a:pt x="525145" y="665734"/>
                  </a:lnTo>
                  <a:lnTo>
                    <a:pt x="525145" y="678434"/>
                  </a:lnTo>
                  <a:lnTo>
                    <a:pt x="12700" y="678434"/>
                  </a:lnTo>
                  <a:cubicBezTo>
                    <a:pt x="5715" y="678434"/>
                    <a:pt x="0" y="672719"/>
                    <a:pt x="0" y="665734"/>
                  </a:cubicBezTo>
                  <a:lnTo>
                    <a:pt x="0" y="524891"/>
                  </a:lnTo>
                  <a:cubicBezTo>
                    <a:pt x="0" y="517906"/>
                    <a:pt x="5715" y="512191"/>
                    <a:pt x="12700" y="512191"/>
                  </a:cubicBezTo>
                  <a:moveTo>
                    <a:pt x="12700" y="537591"/>
                  </a:moveTo>
                  <a:lnTo>
                    <a:pt x="12700" y="524891"/>
                  </a:lnTo>
                  <a:lnTo>
                    <a:pt x="25400" y="524891"/>
                  </a:lnTo>
                  <a:lnTo>
                    <a:pt x="25400" y="665734"/>
                  </a:lnTo>
                  <a:lnTo>
                    <a:pt x="12700" y="665734"/>
                  </a:lnTo>
                  <a:lnTo>
                    <a:pt x="12700" y="653034"/>
                  </a:lnTo>
                  <a:lnTo>
                    <a:pt x="525145" y="653034"/>
                  </a:lnTo>
                  <a:cubicBezTo>
                    <a:pt x="532130" y="653034"/>
                    <a:pt x="537845" y="658749"/>
                    <a:pt x="537845" y="665734"/>
                  </a:cubicBezTo>
                  <a:lnTo>
                    <a:pt x="537845" y="1177925"/>
                  </a:lnTo>
                  <a:lnTo>
                    <a:pt x="525145" y="1177925"/>
                  </a:lnTo>
                  <a:lnTo>
                    <a:pt x="525145" y="1165225"/>
                  </a:lnTo>
                  <a:lnTo>
                    <a:pt x="689483" y="1165225"/>
                  </a:lnTo>
                  <a:lnTo>
                    <a:pt x="689483" y="1177925"/>
                  </a:lnTo>
                  <a:lnTo>
                    <a:pt x="676783" y="1177925"/>
                  </a:lnTo>
                  <a:lnTo>
                    <a:pt x="676783" y="665734"/>
                  </a:lnTo>
                  <a:cubicBezTo>
                    <a:pt x="676783" y="658749"/>
                    <a:pt x="682498" y="653034"/>
                    <a:pt x="689483" y="653034"/>
                  </a:cubicBezTo>
                  <a:lnTo>
                    <a:pt x="1201928" y="653034"/>
                  </a:lnTo>
                  <a:lnTo>
                    <a:pt x="1201928" y="665734"/>
                  </a:lnTo>
                  <a:lnTo>
                    <a:pt x="1189228" y="665734"/>
                  </a:lnTo>
                  <a:lnTo>
                    <a:pt x="1189228" y="524891"/>
                  </a:lnTo>
                  <a:lnTo>
                    <a:pt x="1201928" y="524891"/>
                  </a:lnTo>
                  <a:lnTo>
                    <a:pt x="1201928" y="537591"/>
                  </a:lnTo>
                  <a:lnTo>
                    <a:pt x="689483" y="537591"/>
                  </a:lnTo>
                  <a:cubicBezTo>
                    <a:pt x="682498" y="537591"/>
                    <a:pt x="676783" y="531876"/>
                    <a:pt x="676783" y="524891"/>
                  </a:cubicBezTo>
                  <a:lnTo>
                    <a:pt x="676783" y="12700"/>
                  </a:lnTo>
                  <a:lnTo>
                    <a:pt x="689483" y="12700"/>
                  </a:lnTo>
                  <a:lnTo>
                    <a:pt x="689483" y="25400"/>
                  </a:lnTo>
                  <a:lnTo>
                    <a:pt x="525145" y="25400"/>
                  </a:lnTo>
                  <a:lnTo>
                    <a:pt x="525145" y="12700"/>
                  </a:lnTo>
                  <a:lnTo>
                    <a:pt x="537845" y="12700"/>
                  </a:lnTo>
                  <a:lnTo>
                    <a:pt x="537845" y="524891"/>
                  </a:lnTo>
                  <a:cubicBezTo>
                    <a:pt x="537845" y="531876"/>
                    <a:pt x="532130" y="537591"/>
                    <a:pt x="525145" y="537591"/>
                  </a:cubicBezTo>
                  <a:lnTo>
                    <a:pt x="12700" y="537591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903929" y="5982150"/>
            <a:ext cx="700350" cy="564000"/>
            <a:chOff x="0" y="0"/>
            <a:chExt cx="933800" cy="752000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908431" cy="726567"/>
            </a:xfrm>
            <a:custGeom>
              <a:avLst/>
              <a:gdLst/>
              <a:ahLst/>
              <a:cxnLst/>
              <a:rect l="l" t="t" r="r" b="b"/>
              <a:pathLst>
                <a:path w="908431" h="726567">
                  <a:moveTo>
                    <a:pt x="0" y="363347"/>
                  </a:moveTo>
                  <a:lnTo>
                    <a:pt x="227076" y="363347"/>
                  </a:lnTo>
                  <a:lnTo>
                    <a:pt x="227076" y="0"/>
                  </a:lnTo>
                  <a:lnTo>
                    <a:pt x="681355" y="0"/>
                  </a:lnTo>
                  <a:lnTo>
                    <a:pt x="681355" y="363347"/>
                  </a:lnTo>
                  <a:lnTo>
                    <a:pt x="908431" y="363347"/>
                  </a:lnTo>
                  <a:lnTo>
                    <a:pt x="454152" y="72656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-1016" y="0"/>
              <a:ext cx="935863" cy="752856"/>
            </a:xfrm>
            <a:custGeom>
              <a:avLst/>
              <a:gdLst/>
              <a:ahLst/>
              <a:cxnLst/>
              <a:rect l="l" t="t" r="r" b="b"/>
              <a:pathLst>
                <a:path w="935863" h="752856">
                  <a:moveTo>
                    <a:pt x="13716" y="363347"/>
                  </a:moveTo>
                  <a:lnTo>
                    <a:pt x="240792" y="363347"/>
                  </a:lnTo>
                  <a:lnTo>
                    <a:pt x="240792" y="376047"/>
                  </a:lnTo>
                  <a:lnTo>
                    <a:pt x="228092" y="376047"/>
                  </a:lnTo>
                  <a:lnTo>
                    <a:pt x="228092" y="12700"/>
                  </a:lnTo>
                  <a:cubicBezTo>
                    <a:pt x="228092" y="5715"/>
                    <a:pt x="233807" y="0"/>
                    <a:pt x="240792" y="0"/>
                  </a:cubicBezTo>
                  <a:lnTo>
                    <a:pt x="695071" y="0"/>
                  </a:lnTo>
                  <a:cubicBezTo>
                    <a:pt x="702056" y="0"/>
                    <a:pt x="707771" y="5715"/>
                    <a:pt x="707771" y="12700"/>
                  </a:cubicBezTo>
                  <a:lnTo>
                    <a:pt x="707771" y="376047"/>
                  </a:lnTo>
                  <a:lnTo>
                    <a:pt x="695071" y="376047"/>
                  </a:lnTo>
                  <a:lnTo>
                    <a:pt x="695071" y="363347"/>
                  </a:lnTo>
                  <a:lnTo>
                    <a:pt x="922147" y="363347"/>
                  </a:lnTo>
                  <a:cubicBezTo>
                    <a:pt x="927481" y="363347"/>
                    <a:pt x="932307" y="366776"/>
                    <a:pt x="934085" y="371856"/>
                  </a:cubicBezTo>
                  <a:cubicBezTo>
                    <a:pt x="935863" y="376936"/>
                    <a:pt x="934212" y="382651"/>
                    <a:pt x="930021" y="385953"/>
                  </a:cubicBezTo>
                  <a:lnTo>
                    <a:pt x="475869" y="749173"/>
                  </a:lnTo>
                  <a:cubicBezTo>
                    <a:pt x="471170" y="752856"/>
                    <a:pt x="464693" y="752856"/>
                    <a:pt x="459994" y="749173"/>
                  </a:cubicBezTo>
                  <a:lnTo>
                    <a:pt x="5842" y="385953"/>
                  </a:lnTo>
                  <a:cubicBezTo>
                    <a:pt x="1651" y="382524"/>
                    <a:pt x="0" y="376936"/>
                    <a:pt x="1778" y="371856"/>
                  </a:cubicBezTo>
                  <a:cubicBezTo>
                    <a:pt x="3556" y="366776"/>
                    <a:pt x="8382" y="363347"/>
                    <a:pt x="13716" y="363347"/>
                  </a:cubicBezTo>
                  <a:moveTo>
                    <a:pt x="13716" y="388747"/>
                  </a:moveTo>
                  <a:lnTo>
                    <a:pt x="13716" y="376047"/>
                  </a:lnTo>
                  <a:lnTo>
                    <a:pt x="21590" y="366141"/>
                  </a:lnTo>
                  <a:lnTo>
                    <a:pt x="475869" y="729361"/>
                  </a:lnTo>
                  <a:lnTo>
                    <a:pt x="467995" y="739267"/>
                  </a:lnTo>
                  <a:lnTo>
                    <a:pt x="460121" y="729361"/>
                  </a:lnTo>
                  <a:lnTo>
                    <a:pt x="914146" y="366141"/>
                  </a:lnTo>
                  <a:lnTo>
                    <a:pt x="922020" y="376047"/>
                  </a:lnTo>
                  <a:lnTo>
                    <a:pt x="922020" y="388747"/>
                  </a:lnTo>
                  <a:lnTo>
                    <a:pt x="695071" y="388747"/>
                  </a:lnTo>
                  <a:cubicBezTo>
                    <a:pt x="688086" y="388747"/>
                    <a:pt x="682371" y="383032"/>
                    <a:pt x="682371" y="376047"/>
                  </a:cubicBezTo>
                  <a:lnTo>
                    <a:pt x="682371" y="12700"/>
                  </a:lnTo>
                  <a:lnTo>
                    <a:pt x="695071" y="12700"/>
                  </a:lnTo>
                  <a:lnTo>
                    <a:pt x="695071" y="25400"/>
                  </a:lnTo>
                  <a:lnTo>
                    <a:pt x="240792" y="25400"/>
                  </a:lnTo>
                  <a:lnTo>
                    <a:pt x="240792" y="12700"/>
                  </a:lnTo>
                  <a:lnTo>
                    <a:pt x="253492" y="12700"/>
                  </a:lnTo>
                  <a:lnTo>
                    <a:pt x="253492" y="376047"/>
                  </a:lnTo>
                  <a:cubicBezTo>
                    <a:pt x="253492" y="383032"/>
                    <a:pt x="247777" y="388747"/>
                    <a:pt x="240792" y="388747"/>
                  </a:cubicBezTo>
                  <a:lnTo>
                    <a:pt x="13716" y="38874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332502" y="5927379"/>
            <a:ext cx="700350" cy="564000"/>
            <a:chOff x="0" y="0"/>
            <a:chExt cx="933800" cy="752000"/>
          </a:xfrm>
        </p:grpSpPr>
        <p:sp>
          <p:nvSpPr>
            <p:cNvPr id="22" name="Freeform 22"/>
            <p:cNvSpPr/>
            <p:nvPr/>
          </p:nvSpPr>
          <p:spPr>
            <a:xfrm>
              <a:off x="12700" y="12700"/>
              <a:ext cx="908431" cy="726567"/>
            </a:xfrm>
            <a:custGeom>
              <a:avLst/>
              <a:gdLst/>
              <a:ahLst/>
              <a:cxnLst/>
              <a:rect l="l" t="t" r="r" b="b"/>
              <a:pathLst>
                <a:path w="908431" h="726567">
                  <a:moveTo>
                    <a:pt x="0" y="363347"/>
                  </a:moveTo>
                  <a:lnTo>
                    <a:pt x="227076" y="363347"/>
                  </a:lnTo>
                  <a:lnTo>
                    <a:pt x="227076" y="0"/>
                  </a:lnTo>
                  <a:lnTo>
                    <a:pt x="681355" y="0"/>
                  </a:lnTo>
                  <a:lnTo>
                    <a:pt x="681355" y="363347"/>
                  </a:lnTo>
                  <a:lnTo>
                    <a:pt x="908431" y="363347"/>
                  </a:lnTo>
                  <a:lnTo>
                    <a:pt x="454152" y="72656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-1016" y="0"/>
              <a:ext cx="935863" cy="752856"/>
            </a:xfrm>
            <a:custGeom>
              <a:avLst/>
              <a:gdLst/>
              <a:ahLst/>
              <a:cxnLst/>
              <a:rect l="l" t="t" r="r" b="b"/>
              <a:pathLst>
                <a:path w="935863" h="752856">
                  <a:moveTo>
                    <a:pt x="13716" y="363347"/>
                  </a:moveTo>
                  <a:lnTo>
                    <a:pt x="240792" y="363347"/>
                  </a:lnTo>
                  <a:lnTo>
                    <a:pt x="240792" y="376047"/>
                  </a:lnTo>
                  <a:lnTo>
                    <a:pt x="228092" y="376047"/>
                  </a:lnTo>
                  <a:lnTo>
                    <a:pt x="228092" y="12700"/>
                  </a:lnTo>
                  <a:cubicBezTo>
                    <a:pt x="228092" y="5715"/>
                    <a:pt x="233807" y="0"/>
                    <a:pt x="240792" y="0"/>
                  </a:cubicBezTo>
                  <a:lnTo>
                    <a:pt x="695071" y="0"/>
                  </a:lnTo>
                  <a:cubicBezTo>
                    <a:pt x="702056" y="0"/>
                    <a:pt x="707771" y="5715"/>
                    <a:pt x="707771" y="12700"/>
                  </a:cubicBezTo>
                  <a:lnTo>
                    <a:pt x="707771" y="376047"/>
                  </a:lnTo>
                  <a:lnTo>
                    <a:pt x="695071" y="376047"/>
                  </a:lnTo>
                  <a:lnTo>
                    <a:pt x="695071" y="363347"/>
                  </a:lnTo>
                  <a:lnTo>
                    <a:pt x="922147" y="363347"/>
                  </a:lnTo>
                  <a:cubicBezTo>
                    <a:pt x="927481" y="363347"/>
                    <a:pt x="932307" y="366776"/>
                    <a:pt x="934085" y="371856"/>
                  </a:cubicBezTo>
                  <a:cubicBezTo>
                    <a:pt x="935863" y="376936"/>
                    <a:pt x="934212" y="382651"/>
                    <a:pt x="930021" y="385953"/>
                  </a:cubicBezTo>
                  <a:lnTo>
                    <a:pt x="475869" y="749173"/>
                  </a:lnTo>
                  <a:cubicBezTo>
                    <a:pt x="471170" y="752856"/>
                    <a:pt x="464693" y="752856"/>
                    <a:pt x="459994" y="749173"/>
                  </a:cubicBezTo>
                  <a:lnTo>
                    <a:pt x="5842" y="385953"/>
                  </a:lnTo>
                  <a:cubicBezTo>
                    <a:pt x="1651" y="382524"/>
                    <a:pt x="0" y="376936"/>
                    <a:pt x="1778" y="371856"/>
                  </a:cubicBezTo>
                  <a:cubicBezTo>
                    <a:pt x="3556" y="366776"/>
                    <a:pt x="8382" y="363347"/>
                    <a:pt x="13716" y="363347"/>
                  </a:cubicBezTo>
                  <a:moveTo>
                    <a:pt x="13716" y="388747"/>
                  </a:moveTo>
                  <a:lnTo>
                    <a:pt x="13716" y="376047"/>
                  </a:lnTo>
                  <a:lnTo>
                    <a:pt x="21590" y="366141"/>
                  </a:lnTo>
                  <a:lnTo>
                    <a:pt x="475869" y="729361"/>
                  </a:lnTo>
                  <a:lnTo>
                    <a:pt x="467995" y="739267"/>
                  </a:lnTo>
                  <a:lnTo>
                    <a:pt x="460121" y="729361"/>
                  </a:lnTo>
                  <a:lnTo>
                    <a:pt x="914146" y="366141"/>
                  </a:lnTo>
                  <a:lnTo>
                    <a:pt x="922020" y="376047"/>
                  </a:lnTo>
                  <a:lnTo>
                    <a:pt x="922020" y="388747"/>
                  </a:lnTo>
                  <a:lnTo>
                    <a:pt x="695071" y="388747"/>
                  </a:lnTo>
                  <a:cubicBezTo>
                    <a:pt x="688086" y="388747"/>
                    <a:pt x="682371" y="383032"/>
                    <a:pt x="682371" y="376047"/>
                  </a:cubicBezTo>
                  <a:lnTo>
                    <a:pt x="682371" y="12700"/>
                  </a:lnTo>
                  <a:lnTo>
                    <a:pt x="695071" y="12700"/>
                  </a:lnTo>
                  <a:lnTo>
                    <a:pt x="695071" y="25400"/>
                  </a:lnTo>
                  <a:lnTo>
                    <a:pt x="240792" y="25400"/>
                  </a:lnTo>
                  <a:lnTo>
                    <a:pt x="240792" y="12700"/>
                  </a:lnTo>
                  <a:lnTo>
                    <a:pt x="253492" y="12700"/>
                  </a:lnTo>
                  <a:lnTo>
                    <a:pt x="253492" y="376047"/>
                  </a:lnTo>
                  <a:cubicBezTo>
                    <a:pt x="253492" y="383032"/>
                    <a:pt x="247777" y="388747"/>
                    <a:pt x="240792" y="388747"/>
                  </a:cubicBezTo>
                  <a:lnTo>
                    <a:pt x="13716" y="388747"/>
                  </a:lnTo>
                  <a:close/>
                </a:path>
              </a:pathLst>
            </a:custGeom>
            <a:solidFill>
              <a:srgbClr val="85744E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4864" y="909000"/>
            <a:ext cx="6580050" cy="2095350"/>
            <a:chOff x="0" y="0"/>
            <a:chExt cx="8773400" cy="2793800"/>
          </a:xfrm>
        </p:grpSpPr>
        <p:sp>
          <p:nvSpPr>
            <p:cNvPr id="25" name="Freeform 25"/>
            <p:cNvSpPr/>
            <p:nvPr/>
          </p:nvSpPr>
          <p:spPr>
            <a:xfrm>
              <a:off x="12700" y="12700"/>
              <a:ext cx="8748014" cy="2768346"/>
            </a:xfrm>
            <a:custGeom>
              <a:avLst/>
              <a:gdLst/>
              <a:ahLst/>
              <a:cxnLst/>
              <a:rect l="l" t="t" r="r" b="b"/>
              <a:pathLst>
                <a:path w="8748014" h="2768346">
                  <a:moveTo>
                    <a:pt x="464312" y="0"/>
                  </a:moveTo>
                  <a:lnTo>
                    <a:pt x="8748014" y="0"/>
                  </a:lnTo>
                  <a:lnTo>
                    <a:pt x="8748014" y="2306955"/>
                  </a:lnTo>
                  <a:cubicBezTo>
                    <a:pt x="8748014" y="2561844"/>
                    <a:pt x="8540115" y="2768346"/>
                    <a:pt x="8283702" y="2768346"/>
                  </a:cubicBezTo>
                  <a:lnTo>
                    <a:pt x="0" y="2768346"/>
                  </a:lnTo>
                  <a:lnTo>
                    <a:pt x="0" y="461391"/>
                  </a:lnTo>
                  <a:cubicBezTo>
                    <a:pt x="0" y="206629"/>
                    <a:pt x="207899" y="0"/>
                    <a:pt x="464312" y="0"/>
                  </a:cubicBezTo>
                  <a:close/>
                </a:path>
              </a:pathLst>
            </a:custGeom>
            <a:solidFill>
              <a:srgbClr val="FACB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8773414" cy="2793746"/>
            </a:xfrm>
            <a:custGeom>
              <a:avLst/>
              <a:gdLst/>
              <a:ahLst/>
              <a:cxnLst/>
              <a:rect l="l" t="t" r="r" b="b"/>
              <a:pathLst>
                <a:path w="8773414" h="2793746">
                  <a:moveTo>
                    <a:pt x="477012" y="0"/>
                  </a:moveTo>
                  <a:lnTo>
                    <a:pt x="8760714" y="0"/>
                  </a:lnTo>
                  <a:cubicBezTo>
                    <a:pt x="8767699" y="0"/>
                    <a:pt x="8773414" y="5715"/>
                    <a:pt x="8773414" y="12700"/>
                  </a:cubicBezTo>
                  <a:lnTo>
                    <a:pt x="8773414" y="2319655"/>
                  </a:lnTo>
                  <a:lnTo>
                    <a:pt x="8760714" y="2319655"/>
                  </a:lnTo>
                  <a:lnTo>
                    <a:pt x="8773414" y="2319655"/>
                  </a:lnTo>
                  <a:cubicBezTo>
                    <a:pt x="8773414" y="2581529"/>
                    <a:pt x="8559800" y="2793746"/>
                    <a:pt x="8296402" y="2793746"/>
                  </a:cubicBezTo>
                  <a:lnTo>
                    <a:pt x="8296402" y="2781046"/>
                  </a:lnTo>
                  <a:lnTo>
                    <a:pt x="8296402" y="2793746"/>
                  </a:lnTo>
                  <a:lnTo>
                    <a:pt x="12700" y="2793746"/>
                  </a:lnTo>
                  <a:cubicBezTo>
                    <a:pt x="5715" y="2793746"/>
                    <a:pt x="0" y="2788031"/>
                    <a:pt x="0" y="2781046"/>
                  </a:cubicBezTo>
                  <a:lnTo>
                    <a:pt x="0" y="474091"/>
                  </a:lnTo>
                  <a:lnTo>
                    <a:pt x="12700" y="474091"/>
                  </a:lnTo>
                  <a:lnTo>
                    <a:pt x="0" y="474091"/>
                  </a:lnTo>
                  <a:cubicBezTo>
                    <a:pt x="0" y="212217"/>
                    <a:pt x="213614" y="0"/>
                    <a:pt x="477012" y="0"/>
                  </a:cubicBezTo>
                  <a:cubicBezTo>
                    <a:pt x="479425" y="0"/>
                    <a:pt x="481838" y="635"/>
                    <a:pt x="483870" y="2032"/>
                  </a:cubicBezTo>
                  <a:lnTo>
                    <a:pt x="477012" y="12700"/>
                  </a:lnTo>
                  <a:lnTo>
                    <a:pt x="477012" y="0"/>
                  </a:lnTo>
                  <a:moveTo>
                    <a:pt x="477012" y="25400"/>
                  </a:moveTo>
                  <a:cubicBezTo>
                    <a:pt x="474599" y="25400"/>
                    <a:pt x="472186" y="24765"/>
                    <a:pt x="470154" y="23368"/>
                  </a:cubicBezTo>
                  <a:lnTo>
                    <a:pt x="477012" y="12700"/>
                  </a:lnTo>
                  <a:lnTo>
                    <a:pt x="477012" y="25400"/>
                  </a:lnTo>
                  <a:cubicBezTo>
                    <a:pt x="227457" y="25400"/>
                    <a:pt x="25400" y="226314"/>
                    <a:pt x="25400" y="474091"/>
                  </a:cubicBezTo>
                  <a:lnTo>
                    <a:pt x="25400" y="2781046"/>
                  </a:lnTo>
                  <a:lnTo>
                    <a:pt x="12700" y="2781046"/>
                  </a:lnTo>
                  <a:lnTo>
                    <a:pt x="12700" y="2768346"/>
                  </a:lnTo>
                  <a:lnTo>
                    <a:pt x="8296402" y="2768346"/>
                  </a:lnTo>
                  <a:cubicBezTo>
                    <a:pt x="8545830" y="2768346"/>
                    <a:pt x="8748014" y="2567432"/>
                    <a:pt x="8748014" y="2319655"/>
                  </a:cubicBezTo>
                  <a:lnTo>
                    <a:pt x="8748014" y="12700"/>
                  </a:lnTo>
                  <a:lnTo>
                    <a:pt x="8760714" y="12700"/>
                  </a:lnTo>
                  <a:lnTo>
                    <a:pt x="8760714" y="25400"/>
                  </a:lnTo>
                  <a:lnTo>
                    <a:pt x="477012" y="25400"/>
                  </a:lnTo>
                  <a:close/>
                </a:path>
              </a:pathLst>
            </a:custGeom>
            <a:solidFill>
              <a:srgbClr val="FACBE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773400" cy="2803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C3678"/>
                  </a:solidFill>
                  <a:latin typeface="Lato Bold"/>
                  <a:ea typeface="Lato Bold"/>
                  <a:cs typeface="Lato Bold"/>
                  <a:sym typeface="Lato Bold"/>
                </a:rPr>
                <a:t>IMPROVE SKIN TEXTURE, ANTI AGE, PLUMP AND LIFT EFFECT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610288" y="4671225"/>
            <a:ext cx="172605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    Day 0</a:t>
            </a:r>
          </a:p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 Session 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111000" y="4671225"/>
            <a:ext cx="190560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 Day 14</a:t>
            </a:r>
          </a:p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Session 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490795" y="4606069"/>
            <a:ext cx="195420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 Day 28</a:t>
            </a:r>
          </a:p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Session 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919225" y="4671225"/>
            <a:ext cx="195420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  Day 32 </a:t>
            </a:r>
          </a:p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Session 4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9600" y="9522477"/>
            <a:ext cx="1508760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Protocol could be different depends on doctor recommendation, patient’s age and skin type. Maintenance protocol has to be repeated every 3-6 months (it can vary depends on doctor’s advice  recommendation).</a:t>
            </a:r>
          </a:p>
          <a:p>
            <a:pPr algn="l">
              <a:lnSpc>
                <a:spcPts val="2520"/>
              </a:lnSpc>
            </a:pPr>
            <a:endParaRPr lang="en-US" sz="1800" spc="1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98937" y="7179025"/>
            <a:ext cx="407595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Polynucleotides HPT®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673040" y="7179025"/>
            <a:ext cx="2560350" cy="55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Skin Booster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553915" y="7228450"/>
            <a:ext cx="40874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Polynucleotides HPT®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926788" y="7228450"/>
            <a:ext cx="3568800" cy="55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Skin Booster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5314906" y="1714500"/>
            <a:ext cx="11008200" cy="449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9"/>
              </a:lnSpc>
            </a:pPr>
            <a:r>
              <a:rPr lang="en-US" sz="6450" spc="-257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Remember:</a:t>
            </a:r>
          </a:p>
          <a:p>
            <a:pPr algn="l">
              <a:lnSpc>
                <a:spcPts val="2520"/>
              </a:lnSpc>
            </a:pPr>
            <a:endParaRPr lang="en-US" sz="6450" spc="-257">
              <a:solidFill>
                <a:srgbClr val="1E2545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l">
              <a:lnSpc>
                <a:spcPts val="3779"/>
              </a:lnSpc>
            </a:pPr>
            <a:r>
              <a:rPr lang="en-US" sz="3150" spc="-125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Polynucleotides can be combined with:</a:t>
            </a:r>
          </a:p>
          <a:p>
            <a:pPr algn="l">
              <a:lnSpc>
                <a:spcPts val="2520"/>
              </a:lnSpc>
            </a:pPr>
            <a:endParaRPr lang="en-US" sz="3150" spc="-125">
              <a:solidFill>
                <a:srgbClr val="1E2545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marL="712946" lvl="1" indent="-356473" algn="l">
              <a:lnSpc>
                <a:spcPts val="3779"/>
              </a:lnSpc>
              <a:buAutoNum type="arabicPeriod"/>
            </a:pPr>
            <a:r>
              <a:rPr lang="en-US" sz="3150" spc="-125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any aesthetic procedures  </a:t>
            </a:r>
          </a:p>
          <a:p>
            <a:pPr marL="712946" lvl="1" indent="-356473" algn="l">
              <a:lnSpc>
                <a:spcPts val="3779"/>
              </a:lnSpc>
              <a:buAutoNum type="arabicPeriod"/>
            </a:pPr>
            <a:r>
              <a:rPr lang="en-US" sz="3150" spc="-125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any </a:t>
            </a:r>
            <a:r>
              <a:rPr lang="en-US" sz="3150" spc="-125" err="1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injectables</a:t>
            </a:r>
            <a:r>
              <a:rPr lang="en-US" sz="3150" spc="-125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</a:p>
          <a:p>
            <a:pPr marL="712946" lvl="1" indent="-356473" algn="l">
              <a:lnSpc>
                <a:spcPts val="3779"/>
              </a:lnSpc>
              <a:buAutoNum type="arabicPeriod"/>
            </a:pPr>
            <a:r>
              <a:rPr lang="en-US" sz="3150" spc="-125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to prep the skin before treatments</a:t>
            </a:r>
          </a:p>
          <a:p>
            <a:pPr marL="712946" lvl="1" indent="-356473" algn="l">
              <a:lnSpc>
                <a:spcPts val="3779"/>
              </a:lnSpc>
              <a:buAutoNum type="arabicPeriod"/>
            </a:pPr>
            <a:r>
              <a:rPr lang="en-US" sz="3150" spc="-125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as an enhancement to other aesthetic procedures </a:t>
            </a:r>
          </a:p>
          <a:p>
            <a:pPr marL="746896" lvl="1" indent="-373448" algn="l">
              <a:lnSpc>
                <a:spcPts val="3960"/>
              </a:lnSpc>
            </a:pPr>
            <a:r>
              <a:rPr lang="en-US" sz="3300" spc="-131">
                <a:solidFill>
                  <a:srgbClr val="1E254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               </a:t>
            </a:r>
          </a:p>
        </p:txBody>
      </p:sp>
      <p:sp>
        <p:nvSpPr>
          <p:cNvPr id="9" name="Freeform 3"/>
          <p:cNvSpPr/>
          <p:nvPr/>
        </p:nvSpPr>
        <p:spPr>
          <a:xfrm rot="1083135">
            <a:off x="-2993346" y="4020732"/>
            <a:ext cx="11748274" cy="8120539"/>
          </a:xfrm>
          <a:custGeom>
            <a:avLst/>
            <a:gdLst/>
            <a:ahLst/>
            <a:cxnLst/>
            <a:rect l="l" t="t" r="r" b="b"/>
            <a:pathLst>
              <a:path w="10439400" h="6419852">
                <a:moveTo>
                  <a:pt x="0" y="0"/>
                </a:moveTo>
                <a:lnTo>
                  <a:pt x="10439401" y="0"/>
                </a:lnTo>
                <a:lnTo>
                  <a:pt x="10439401" y="6419851"/>
                </a:lnTo>
                <a:lnTo>
                  <a:pt x="0" y="641985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 r="-1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-3962401" y="495300"/>
            <a:ext cx="12349777" cy="1299894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6999" y="0"/>
                </a:lnTo>
                <a:lnTo>
                  <a:pt x="10286999" y="10287001"/>
                </a:lnTo>
                <a:lnTo>
                  <a:pt x="0" y="1028700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97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258200" y="1722542"/>
            <a:ext cx="11739450" cy="99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850" spc="-233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Dermis - Melanocytes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8200" y="3278400"/>
            <a:ext cx="9011100" cy="582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Melanocytes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Produce pigment 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No difference in number or distribution between races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Colour determined by production 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Stored in nearby keratinocytes 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"/>
                <a:ea typeface="Open Sans 1"/>
                <a:cs typeface="Open Sans 1"/>
                <a:sym typeface="Open Sans 1"/>
              </a:rPr>
              <a:t>Melanosomes</a:t>
            </a:r>
          </a:p>
          <a:p>
            <a:pPr algn="l">
              <a:lnSpc>
                <a:spcPts val="2520"/>
              </a:lnSpc>
            </a:pPr>
            <a:endParaRPr lang="en-US" sz="3300" spc="-131">
              <a:solidFill>
                <a:srgbClr val="344D6C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344D6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Exposure to UVB increases melanogenesis</a:t>
            </a:r>
          </a:p>
          <a:p>
            <a:pPr algn="l">
              <a:lnSpc>
                <a:spcPts val="2520"/>
              </a:lnSpc>
            </a:pPr>
            <a:endParaRPr lang="en-US" sz="3300" spc="-131">
              <a:solidFill>
                <a:srgbClr val="344D6C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2520"/>
              </a:lnSpc>
            </a:pPr>
            <a:endParaRPr lang="en-US" sz="3300" spc="-131">
              <a:solidFill>
                <a:srgbClr val="344D6C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569952" y="405523"/>
            <a:ext cx="7470074" cy="7814847"/>
          </a:xfrm>
          <a:custGeom>
            <a:avLst/>
            <a:gdLst/>
            <a:ahLst/>
            <a:cxnLst/>
            <a:rect l="l" t="t" r="r" b="b"/>
            <a:pathLst>
              <a:path w="7470074" h="7814847">
                <a:moveTo>
                  <a:pt x="0" y="0"/>
                </a:moveTo>
                <a:lnTo>
                  <a:pt x="7470073" y="0"/>
                </a:lnTo>
                <a:lnTo>
                  <a:pt x="7470073" y="7814847"/>
                </a:lnTo>
                <a:lnTo>
                  <a:pt x="0" y="7814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8400" y="3760041"/>
            <a:ext cx="1402080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After the injection we can experience:</a:t>
            </a:r>
          </a:p>
          <a:p>
            <a:pPr algn="l">
              <a:lnSpc>
                <a:spcPts val="2520"/>
              </a:lnSpc>
            </a:pPr>
            <a:endParaRPr lang="en-US" sz="3300" spc="-131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730567" lvl="1" indent="-365284" algn="l">
              <a:lnSpc>
                <a:spcPts val="3960"/>
              </a:lnSpc>
              <a:buAutoNum type="arabicPeriod"/>
            </a:pPr>
            <a:r>
              <a:rPr lang="en-US" sz="3300" spc="-13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slight swelling</a:t>
            </a:r>
          </a:p>
          <a:p>
            <a:pPr marL="730567" lvl="1" indent="-365284" algn="l">
              <a:lnSpc>
                <a:spcPts val="3960"/>
              </a:lnSpc>
              <a:buAutoNum type="arabicPeriod"/>
            </a:pPr>
            <a:r>
              <a:rPr lang="en-US" sz="3300" spc="-13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redness</a:t>
            </a:r>
          </a:p>
          <a:p>
            <a:pPr marL="730567" lvl="1" indent="-365284" algn="l">
              <a:lnSpc>
                <a:spcPts val="3960"/>
              </a:lnSpc>
              <a:buAutoNum type="arabicPeriod"/>
            </a:pPr>
            <a:r>
              <a:rPr lang="en-US" sz="3300" spc="-13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bruises</a:t>
            </a:r>
          </a:p>
          <a:p>
            <a:pPr marL="730567" lvl="1" indent="-365284" algn="l">
              <a:lnSpc>
                <a:spcPts val="3960"/>
              </a:lnSpc>
              <a:buAutoNum type="arabicPeriod"/>
            </a:pPr>
            <a:r>
              <a:rPr lang="en-US" sz="3300" spc="-13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sense of warmth in the treated areas</a:t>
            </a:r>
          </a:p>
          <a:p>
            <a:pPr marL="464907" lvl="1" indent="-232453" algn="l">
              <a:lnSpc>
                <a:spcPts val="2520"/>
              </a:lnSpc>
            </a:pPr>
            <a:endParaRPr lang="en-US" sz="3300" spc="-131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730567" lvl="1" indent="-365284" algn="l">
              <a:lnSpc>
                <a:spcPts val="3960"/>
              </a:lnSpc>
            </a:pPr>
            <a:r>
              <a:rPr lang="en-US" sz="3300" spc="-13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These sides effects pass on their own after a few hours/days it depends on the strength of the product</a:t>
            </a:r>
          </a:p>
        </p:txBody>
      </p:sp>
      <p:sp>
        <p:nvSpPr>
          <p:cNvPr id="3" name="Freeform 3"/>
          <p:cNvSpPr/>
          <p:nvPr/>
        </p:nvSpPr>
        <p:spPr>
          <a:xfrm>
            <a:off x="957262" y="3662008"/>
            <a:ext cx="784800" cy="784800"/>
          </a:xfrm>
          <a:custGeom>
            <a:avLst/>
            <a:gdLst/>
            <a:ahLst/>
            <a:cxnLst/>
            <a:rect l="l" t="t" r="r" b="b"/>
            <a:pathLst>
              <a:path w="784800" h="784800">
                <a:moveTo>
                  <a:pt x="0" y="0"/>
                </a:moveTo>
                <a:lnTo>
                  <a:pt x="784800" y="0"/>
                </a:lnTo>
                <a:lnTo>
                  <a:pt x="784800" y="784800"/>
                </a:lnTo>
                <a:lnTo>
                  <a:pt x="0" y="78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4305926">
            <a:off x="12066942" y="-2419437"/>
            <a:ext cx="7499710" cy="6712242"/>
          </a:xfrm>
          <a:custGeom>
            <a:avLst/>
            <a:gdLst/>
            <a:ahLst/>
            <a:cxnLst/>
            <a:rect l="l" t="t" r="r" b="b"/>
            <a:pathLst>
              <a:path w="7499710" h="6712242">
                <a:moveTo>
                  <a:pt x="0" y="0"/>
                </a:moveTo>
                <a:lnTo>
                  <a:pt x="7499710" y="0"/>
                </a:lnTo>
                <a:lnTo>
                  <a:pt x="7499710" y="6712242"/>
                </a:lnTo>
                <a:lnTo>
                  <a:pt x="0" y="67122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2323135">
            <a:off x="10712244" y="-855345"/>
            <a:ext cx="7067553" cy="3219449"/>
          </a:xfrm>
          <a:custGeom>
            <a:avLst/>
            <a:gdLst/>
            <a:ahLst/>
            <a:cxnLst/>
            <a:rect l="l" t="t" r="r" b="b"/>
            <a:pathLst>
              <a:path w="7067553" h="3219449">
                <a:moveTo>
                  <a:pt x="0" y="0"/>
                </a:moveTo>
                <a:lnTo>
                  <a:pt x="7067553" y="0"/>
                </a:lnTo>
                <a:lnTo>
                  <a:pt x="7067553" y="3219449"/>
                </a:lnTo>
                <a:lnTo>
                  <a:pt x="0" y="3219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957262" y="915787"/>
            <a:ext cx="6870450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00"/>
              </a:lnSpc>
            </a:pPr>
            <a:r>
              <a:rPr lang="en-US" sz="5750" spc="-229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What do expect after the treatment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56454" y="3831297"/>
            <a:ext cx="6706151" cy="3398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There are no serious side effects .</a:t>
            </a:r>
          </a:p>
          <a:p>
            <a:pPr algn="l">
              <a:lnSpc>
                <a:spcPts val="3960"/>
              </a:lnSpc>
            </a:pPr>
            <a:r>
              <a:rPr lang="en-US" sz="3300" spc="-13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Intradermal long chain PN filler injection seems to be an effective and safe treatment for skin rejuvenation.</a:t>
            </a:r>
          </a:p>
          <a:p>
            <a:pPr algn="l">
              <a:lnSpc>
                <a:spcPts val="2520"/>
              </a:lnSpc>
            </a:pPr>
            <a:endParaRPr lang="en-US" sz="3300" spc="-131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1980"/>
              </a:lnSpc>
            </a:pPr>
            <a:r>
              <a:rPr lang="en-US" sz="1650" u="sng" spc="-65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  <a:hlinkClick r:id="rId3" tooltip="https://pubmed.ncbi.nlm.nih.gov/26814448/"/>
              </a:rPr>
              <a:t>Long-chain polynucleotide filler for skin rejuvenation: efficacy and complications in five patients - PubMed (nih.gov)</a:t>
            </a:r>
          </a:p>
        </p:txBody>
      </p:sp>
      <p:sp>
        <p:nvSpPr>
          <p:cNvPr id="3" name="Freeform 3"/>
          <p:cNvSpPr/>
          <p:nvPr/>
        </p:nvSpPr>
        <p:spPr>
          <a:xfrm>
            <a:off x="1411311" y="3821280"/>
            <a:ext cx="784800" cy="784800"/>
          </a:xfrm>
          <a:custGeom>
            <a:avLst/>
            <a:gdLst/>
            <a:ahLst/>
            <a:cxnLst/>
            <a:rect l="l" t="t" r="r" b="b"/>
            <a:pathLst>
              <a:path w="784800" h="784800">
                <a:moveTo>
                  <a:pt x="0" y="0"/>
                </a:moveTo>
                <a:lnTo>
                  <a:pt x="784800" y="0"/>
                </a:lnTo>
                <a:lnTo>
                  <a:pt x="784800" y="784800"/>
                </a:lnTo>
                <a:lnTo>
                  <a:pt x="0" y="78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4305926">
            <a:off x="12066942" y="-2419437"/>
            <a:ext cx="7499710" cy="6712242"/>
          </a:xfrm>
          <a:custGeom>
            <a:avLst/>
            <a:gdLst/>
            <a:ahLst/>
            <a:cxnLst/>
            <a:rect l="l" t="t" r="r" b="b"/>
            <a:pathLst>
              <a:path w="7499710" h="6712242">
                <a:moveTo>
                  <a:pt x="0" y="0"/>
                </a:moveTo>
                <a:lnTo>
                  <a:pt x="7499710" y="0"/>
                </a:lnTo>
                <a:lnTo>
                  <a:pt x="7499710" y="6712242"/>
                </a:lnTo>
                <a:lnTo>
                  <a:pt x="0" y="6712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2323135">
            <a:off x="10712244" y="-855345"/>
            <a:ext cx="7067553" cy="3219449"/>
          </a:xfrm>
          <a:custGeom>
            <a:avLst/>
            <a:gdLst/>
            <a:ahLst/>
            <a:cxnLst/>
            <a:rect l="l" t="t" r="r" b="b"/>
            <a:pathLst>
              <a:path w="7067553" h="3219449">
                <a:moveTo>
                  <a:pt x="0" y="0"/>
                </a:moveTo>
                <a:lnTo>
                  <a:pt x="7067553" y="0"/>
                </a:lnTo>
                <a:lnTo>
                  <a:pt x="7067553" y="3219449"/>
                </a:lnTo>
                <a:lnTo>
                  <a:pt x="0" y="3219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411311" y="1195087"/>
            <a:ext cx="6870450" cy="201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850" spc="-233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Side Effects and Adverse reactions</a:t>
            </a:r>
          </a:p>
        </p:txBody>
      </p:sp>
      <p:sp>
        <p:nvSpPr>
          <p:cNvPr id="7" name="Freeform 7"/>
          <p:cNvSpPr/>
          <p:nvPr/>
        </p:nvSpPr>
        <p:spPr>
          <a:xfrm>
            <a:off x="10482000" y="3912475"/>
            <a:ext cx="2726626" cy="3271833"/>
          </a:xfrm>
          <a:custGeom>
            <a:avLst/>
            <a:gdLst/>
            <a:ahLst/>
            <a:cxnLst/>
            <a:rect l="l" t="t" r="r" b="b"/>
            <a:pathLst>
              <a:path w="3917976" h="4281408">
                <a:moveTo>
                  <a:pt x="0" y="0"/>
                </a:moveTo>
                <a:lnTo>
                  <a:pt x="3917976" y="0"/>
                </a:lnTo>
                <a:lnTo>
                  <a:pt x="3917976" y="4281408"/>
                </a:lnTo>
                <a:lnTo>
                  <a:pt x="0" y="4281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52422" y="3342692"/>
            <a:ext cx="14530096" cy="411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Breast feeding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Active Cancer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Pregnancy</a:t>
            </a:r>
          </a:p>
          <a:p>
            <a:pPr algn="l">
              <a:lnSpc>
                <a:spcPts val="3600"/>
              </a:lnSpc>
            </a:pPr>
            <a:endParaRPr lang="en-US" sz="3000" spc="-119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600"/>
              </a:lnSpc>
            </a:pPr>
            <a:endParaRPr lang="en-US" sz="3000" spc="-119">
              <a:solidFill>
                <a:srgbClr val="1E2545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600"/>
              </a:lnSpc>
            </a:pPr>
            <a:r>
              <a:rPr lang="en-US" sz="3000" spc="-119">
                <a:solidFill>
                  <a:srgbClr val="1E254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Fish allergy</a:t>
            </a:r>
            <a:r>
              <a:rPr lang="en-US" sz="3000" spc="-119">
                <a:solidFill>
                  <a:srgbClr val="1E2545"/>
                </a:solidFill>
                <a:latin typeface="Open Sans 1"/>
                <a:ea typeface="Open Sans 1"/>
                <a:cs typeface="Open Sans 1"/>
                <a:sym typeface="Open Sans 1"/>
              </a:rPr>
              <a:t> it actually belongs to the risk/benefit evaluation that doctors are expected to apply for any kind of treatment and medical/surgical procedure; however, patients have to be properly questioned about existing allergies during the medical anamnesis/interview and fish allergy has to be identified."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52422" y="1359742"/>
            <a:ext cx="6043634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  <a:spcBef>
                <a:spcPct val="0"/>
              </a:spcBef>
            </a:pPr>
            <a:r>
              <a:rPr lang="en-US" sz="5799" spc="-231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Contraindication</a:t>
            </a:r>
          </a:p>
        </p:txBody>
      </p:sp>
      <p:sp>
        <p:nvSpPr>
          <p:cNvPr id="4" name="Freeform 4"/>
          <p:cNvSpPr/>
          <p:nvPr/>
        </p:nvSpPr>
        <p:spPr>
          <a:xfrm>
            <a:off x="967622" y="1028700"/>
            <a:ext cx="784800" cy="784800"/>
          </a:xfrm>
          <a:custGeom>
            <a:avLst/>
            <a:gdLst/>
            <a:ahLst/>
            <a:cxnLst/>
            <a:rect l="l" t="t" r="r" b="b"/>
            <a:pathLst>
              <a:path w="784800" h="784800">
                <a:moveTo>
                  <a:pt x="0" y="0"/>
                </a:moveTo>
                <a:lnTo>
                  <a:pt x="784800" y="0"/>
                </a:lnTo>
                <a:lnTo>
                  <a:pt x="784800" y="784800"/>
                </a:lnTo>
                <a:lnTo>
                  <a:pt x="0" y="78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73550" y="1055220"/>
            <a:ext cx="687045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850" spc="-233">
                <a:solidFill>
                  <a:srgbClr val="1E254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Aftercare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15746" y="1941045"/>
            <a:ext cx="12918843" cy="667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0"/>
              </a:lnSpc>
            </a:pPr>
            <a:endParaRPr/>
          </a:p>
          <a:p>
            <a:pPr algn="l" rtl="1">
              <a:lnSpc>
                <a:spcPts val="2970"/>
              </a:lnSpc>
            </a:pPr>
            <a:endParaRPr/>
          </a:p>
          <a:p>
            <a:pPr marL="593020" lvl="1" indent="-296510" algn="just">
              <a:lnSpc>
                <a:spcPts val="3661"/>
              </a:lnSpc>
              <a:buFont typeface="Arial"/>
              <a:buChar char="•"/>
            </a:pPr>
            <a:r>
              <a:rPr lang="en-US" sz="2746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Avoid touching the treated area for 6 hours after the treatment. </a:t>
            </a:r>
          </a:p>
          <a:p>
            <a:pPr marL="593020" lvl="1" indent="-296510" algn="just">
              <a:lnSpc>
                <a:spcPts val="3661"/>
              </a:lnSpc>
              <a:buFont typeface="Arial"/>
              <a:buChar char="•"/>
            </a:pPr>
            <a:r>
              <a:rPr lang="en-US" sz="2746" spc="4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After that the area can be washed with a gentle cleanser. </a:t>
            </a:r>
          </a:p>
          <a:p>
            <a:pPr marL="593020" lvl="1" indent="-296510" algn="just">
              <a:lnSpc>
                <a:spcPts val="3661"/>
              </a:lnSpc>
              <a:buFont typeface="Arial"/>
              <a:buChar char="•"/>
            </a:pPr>
            <a:r>
              <a:rPr lang="en-US" sz="2746" spc="57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Avoid make up or cream on the treated area for 24 hours</a:t>
            </a:r>
          </a:p>
          <a:p>
            <a:pPr algn="just" rtl="1">
              <a:lnSpc>
                <a:spcPts val="3661"/>
              </a:lnSpc>
            </a:pPr>
            <a:endParaRPr lang="en-US" sz="2746" spc="57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593020" lvl="1" indent="-296510" algn="just">
              <a:lnSpc>
                <a:spcPts val="3661"/>
              </a:lnSpc>
              <a:buFont typeface="Arial"/>
              <a:buChar char="•"/>
            </a:pPr>
            <a:r>
              <a:rPr lang="en-US" sz="2746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Until the initial swelling and redness have resolved, do not expose the treated area to intense heat (</a:t>
            </a:r>
            <a:r>
              <a:rPr lang="en-US" sz="2746" err="1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eg</a:t>
            </a:r>
            <a:r>
              <a:rPr lang="en-US" sz="2746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. Sauna, steam rooms, hot showers and sunbathing) or extreme cold. </a:t>
            </a:r>
          </a:p>
          <a:p>
            <a:pPr algn="just" rtl="1">
              <a:lnSpc>
                <a:spcPts val="3661"/>
              </a:lnSpc>
            </a:pPr>
            <a:endParaRPr lang="en-US" sz="2746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593020" lvl="1" indent="-296510" algn="just">
              <a:lnSpc>
                <a:spcPts val="3661"/>
              </a:lnSpc>
              <a:buFont typeface="Arial"/>
              <a:buChar char="•"/>
            </a:pPr>
            <a:r>
              <a:rPr lang="en-US" sz="2746" spc="52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Avoid strenuous exercise and swimming to avoid risks of infection </a:t>
            </a:r>
          </a:p>
          <a:p>
            <a:pPr marL="593020" lvl="1" indent="-296510" algn="just">
              <a:lnSpc>
                <a:spcPts val="3661"/>
              </a:lnSpc>
              <a:buFont typeface="Arial"/>
              <a:buChar char="•"/>
            </a:pPr>
            <a:r>
              <a:rPr lang="en-US" sz="2746" spc="43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Avoid alcohol consumption for 24 hours before and after treatment .</a:t>
            </a:r>
          </a:p>
          <a:p>
            <a:pPr marL="593020" lvl="1" indent="-296510" algn="just">
              <a:lnSpc>
                <a:spcPts val="3661"/>
              </a:lnSpc>
              <a:buFont typeface="Arial"/>
              <a:buChar char="•"/>
            </a:pPr>
            <a:r>
              <a:rPr lang="en-US" sz="2746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Apply SPF50 sunscreen</a:t>
            </a:r>
          </a:p>
          <a:p>
            <a:pPr algn="just" rtl="1">
              <a:lnSpc>
                <a:spcPts val="3661"/>
              </a:lnSpc>
            </a:pPr>
            <a:endParaRPr lang="en-US" sz="2746">
              <a:solidFill>
                <a:srgbClr val="1E2545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593020" lvl="1" indent="-296510" algn="just">
              <a:lnSpc>
                <a:spcPts val="3661"/>
              </a:lnSpc>
              <a:buFont typeface="Arial"/>
              <a:buChar char="•"/>
            </a:pPr>
            <a:r>
              <a:rPr lang="en-US" sz="2746">
                <a:solidFill>
                  <a:srgbClr val="1E2545"/>
                </a:solidFill>
                <a:latin typeface="Open Sans 2"/>
                <a:ea typeface="Open Sans 2"/>
                <a:cs typeface="Open Sans 2"/>
                <a:sym typeface="Open Sans 2"/>
              </a:rPr>
              <a:t>Schedule your next appointment in 21 days</a:t>
            </a:r>
          </a:p>
        </p:txBody>
      </p:sp>
      <p:sp>
        <p:nvSpPr>
          <p:cNvPr id="4" name="Freeform 4"/>
          <p:cNvSpPr/>
          <p:nvPr/>
        </p:nvSpPr>
        <p:spPr>
          <a:xfrm>
            <a:off x="15392400" y="495300"/>
            <a:ext cx="2261011" cy="7484226"/>
          </a:xfrm>
          <a:custGeom>
            <a:avLst/>
            <a:gdLst/>
            <a:ahLst/>
            <a:cxnLst/>
            <a:rect l="l" t="t" r="r" b="b"/>
            <a:pathLst>
              <a:path w="3107739" h="10287000">
                <a:moveTo>
                  <a:pt x="0" y="0"/>
                </a:moveTo>
                <a:lnTo>
                  <a:pt x="3107739" y="0"/>
                </a:lnTo>
                <a:lnTo>
                  <a:pt x="31077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18" r="-7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30946" y="1108260"/>
            <a:ext cx="784800" cy="832785"/>
          </a:xfrm>
          <a:custGeom>
            <a:avLst/>
            <a:gdLst/>
            <a:ahLst/>
            <a:cxnLst/>
            <a:rect l="l" t="t" r="r" b="b"/>
            <a:pathLst>
              <a:path w="784800" h="832785">
                <a:moveTo>
                  <a:pt x="0" y="0"/>
                </a:moveTo>
                <a:lnTo>
                  <a:pt x="784800" y="0"/>
                </a:lnTo>
                <a:lnTo>
                  <a:pt x="784800" y="832785"/>
                </a:lnTo>
                <a:lnTo>
                  <a:pt x="0" y="832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57" r="-3057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483200" y="2777288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942708">
            <a:off x="-884244" y="50556"/>
            <a:ext cx="6401016" cy="6401016"/>
          </a:xfrm>
          <a:custGeom>
            <a:avLst/>
            <a:gdLst/>
            <a:ahLst/>
            <a:cxnLst/>
            <a:rect l="l" t="t" r="r" b="b"/>
            <a:pathLst>
              <a:path w="6401016" h="6401016">
                <a:moveTo>
                  <a:pt x="0" y="0"/>
                </a:moveTo>
                <a:lnTo>
                  <a:pt x="6401016" y="0"/>
                </a:lnTo>
                <a:lnTo>
                  <a:pt x="6401016" y="6401016"/>
                </a:lnTo>
                <a:lnTo>
                  <a:pt x="0" y="640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491507" cy="10477500"/>
          </a:xfrm>
          <a:custGeom>
            <a:avLst/>
            <a:gdLst/>
            <a:ahLst/>
            <a:cxnLst/>
            <a:rect l="l" t="t" r="r" b="b"/>
            <a:pathLst>
              <a:path w="17162623" h="9724539">
                <a:moveTo>
                  <a:pt x="0" y="0"/>
                </a:moveTo>
                <a:lnTo>
                  <a:pt x="17162622" y="0"/>
                </a:lnTo>
                <a:lnTo>
                  <a:pt x="17162622" y="9724538"/>
                </a:lnTo>
                <a:lnTo>
                  <a:pt x="0" y="9724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770" b="-11770"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/>
        </p:nvSpPr>
        <p:spPr>
          <a:xfrm>
            <a:off x="838200" y="3498574"/>
            <a:ext cx="1173945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850" spc="-233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Anatomy of</a:t>
            </a:r>
          </a:p>
          <a:p>
            <a:pPr algn="l">
              <a:lnSpc>
                <a:spcPts val="7020"/>
              </a:lnSpc>
            </a:pPr>
            <a:r>
              <a:rPr lang="en-US" sz="5850" spc="-233">
                <a:solidFill>
                  <a:srgbClr val="344E6D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the face </a:t>
            </a:r>
          </a:p>
        </p:txBody>
      </p:sp>
      <p:sp>
        <p:nvSpPr>
          <p:cNvPr id="6" name="Freeform 10"/>
          <p:cNvSpPr/>
          <p:nvPr/>
        </p:nvSpPr>
        <p:spPr>
          <a:xfrm>
            <a:off x="5638800" y="1181100"/>
            <a:ext cx="10989375" cy="7624500"/>
          </a:xfrm>
          <a:custGeom>
            <a:avLst/>
            <a:gdLst/>
            <a:ahLst/>
            <a:cxnLst/>
            <a:rect l="l" t="t" r="r" b="b"/>
            <a:pathLst>
              <a:path w="11922300" h="8282250">
                <a:moveTo>
                  <a:pt x="0" y="0"/>
                </a:moveTo>
                <a:lnTo>
                  <a:pt x="11922300" y="0"/>
                </a:lnTo>
                <a:lnTo>
                  <a:pt x="11922300" y="8282250"/>
                </a:lnTo>
                <a:lnTo>
                  <a:pt x="0" y="8282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962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01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"/>
          <p:cNvSpPr/>
          <p:nvPr/>
        </p:nvSpPr>
        <p:spPr>
          <a:xfrm>
            <a:off x="-1470661" y="-1674428"/>
            <a:ext cx="21229321" cy="11961428"/>
          </a:xfrm>
          <a:custGeom>
            <a:avLst/>
            <a:gdLst/>
            <a:ahLst/>
            <a:cxnLst/>
            <a:rect l="l" t="t" r="r" b="b"/>
            <a:pathLst>
              <a:path w="18257521" h="10287000">
                <a:moveTo>
                  <a:pt x="0" y="0"/>
                </a:moveTo>
                <a:lnTo>
                  <a:pt x="18257521" y="0"/>
                </a:lnTo>
                <a:lnTo>
                  <a:pt x="182575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094" b="-15790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7473025" y="5600700"/>
            <a:ext cx="10337700" cy="3193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80"/>
              </a:lnSpc>
            </a:pPr>
            <a:r>
              <a:rPr lang="en-US" sz="6000" spc="-275">
                <a:solidFill>
                  <a:srgbClr val="86868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Polynucleotides: </a:t>
            </a:r>
          </a:p>
          <a:p>
            <a:pPr algn="l">
              <a:lnSpc>
                <a:spcPts val="8280"/>
              </a:lnSpc>
            </a:pPr>
            <a:r>
              <a:rPr lang="en-US" sz="6000" spc="-275">
                <a:solidFill>
                  <a:srgbClr val="86868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Clinical Studies and</a:t>
            </a:r>
          </a:p>
          <a:p>
            <a:pPr algn="l">
              <a:lnSpc>
                <a:spcPts val="8280"/>
              </a:lnSpc>
            </a:pPr>
            <a:r>
              <a:rPr lang="en-US" sz="6000" spc="-275">
                <a:solidFill>
                  <a:srgbClr val="868685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Biological Effects</a:t>
            </a:r>
          </a:p>
        </p:txBody>
      </p:sp>
    </p:spTree>
    <p:extLst>
      <p:ext uri="{BB962C8B-B14F-4D97-AF65-F5344CB8AC3E}">
        <p14:creationId xmlns:p14="http://schemas.microsoft.com/office/powerpoint/2010/main" val="1692036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724966-3219-463a-aee9-fd18aca82b3e">
      <Terms xmlns="http://schemas.microsoft.com/office/infopath/2007/PartnerControls"/>
    </lcf76f155ced4ddcb4097134ff3c332f>
    <TaxCatchAll xmlns="02144885-7f25-44a9-bf41-7f99576eb6b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101337D0008D41A49097C86BE1EF30" ma:contentTypeVersion="19" ma:contentTypeDescription="Create a new document." ma:contentTypeScope="" ma:versionID="df4432550aebc88d998120b06640cc81">
  <xsd:schema xmlns:xsd="http://www.w3.org/2001/XMLSchema" xmlns:xs="http://www.w3.org/2001/XMLSchema" xmlns:p="http://schemas.microsoft.com/office/2006/metadata/properties" xmlns:ns2="02144885-7f25-44a9-bf41-7f99576eb6b9" xmlns:ns3="64724966-3219-463a-aee9-fd18aca82b3e" targetNamespace="http://schemas.microsoft.com/office/2006/metadata/properties" ma:root="true" ma:fieldsID="c7905a02315fcc6d1d927921376bbc10" ns2:_="" ns3:_="">
    <xsd:import namespace="02144885-7f25-44a9-bf41-7f99576eb6b9"/>
    <xsd:import namespace="64724966-3219-463a-aee9-fd18aca82b3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44885-7f25-44a9-bf41-7f99576eb6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6429b3-1a94-4053-a739-857bf93dc488}" ma:internalName="TaxCatchAll" ma:showField="CatchAllData" ma:web="02144885-7f25-44a9-bf41-7f99576eb6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24966-3219-463a-aee9-fd18aca82b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541e5d8-3cbf-494e-9ed4-a24fa9d075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99274A-FC3E-4C38-A1CD-44E2603787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779E76-5296-4029-9A0F-FA6FC254EDAE}">
  <ds:schemaRefs>
    <ds:schemaRef ds:uri="02144885-7f25-44a9-bf41-7f99576eb6b9"/>
    <ds:schemaRef ds:uri="64724966-3219-463a-aee9-fd18aca82b3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6F4C7B8-407B-48D6-9BE0-B89570208142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3029</Words>
  <Application>Microsoft Office PowerPoint</Application>
  <PresentationFormat>Custom</PresentationFormat>
  <Paragraphs>692</Paragraphs>
  <Slides>74</Slides>
  <Notes>43</Notes>
  <HiddenSlides>1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93" baseType="lpstr">
      <vt:lpstr>Arial</vt:lpstr>
      <vt:lpstr>Arimo Bold</vt:lpstr>
      <vt:lpstr>Calibri</vt:lpstr>
      <vt:lpstr>Evolventa</vt:lpstr>
      <vt:lpstr>Futura Book</vt:lpstr>
      <vt:lpstr>Lato</vt:lpstr>
      <vt:lpstr>Lato Bold</vt:lpstr>
      <vt:lpstr>Montserrat</vt:lpstr>
      <vt:lpstr>Open Sans 1</vt:lpstr>
      <vt:lpstr>Open Sans 1 Bold</vt:lpstr>
      <vt:lpstr>Open Sans 1 Bold Italics</vt:lpstr>
      <vt:lpstr>Open Sans 2</vt:lpstr>
      <vt:lpstr>Open Sans 2 Bold</vt:lpstr>
      <vt:lpstr>Open Sans 2 Bold Italics</vt:lpstr>
      <vt:lpstr>Open Sans 2 Italics</vt:lpstr>
      <vt:lpstr>TT Rounds Condensed</vt:lpstr>
      <vt:lpstr>TT Rounds Condensed Bold</vt:lpstr>
      <vt:lpstr>TT Rounds Condensed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Polynucleotides Training Course - generale - 2023.pptx</dc:title>
  <dc:creator>Dell</dc:creator>
  <cp:lastModifiedBy>Marcelo Pereira</cp:lastModifiedBy>
  <cp:revision>1</cp:revision>
  <dcterms:created xsi:type="dcterms:W3CDTF">2006-08-16T00:00:00Z</dcterms:created>
  <dcterms:modified xsi:type="dcterms:W3CDTF">2025-05-10T09:49:21Z</dcterms:modified>
  <dc:identifier>DAFzCGDIEz8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0x01010076101337D0008D41A49097C86BE1EF30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{"FileActivityType":"9","FileActivityTimeStamp":"2025-01-22T14:54:38.117Z","FileActivityUsersOnPage":[{"DisplayName":"Aaron Strachan","Id":"aaron@interfaceaesthetics.co.uk"},{"DisplayName":"Veronika Gjakova","Id":"veronika@interfaceaesthetics.co.uk"}],"FileActivityNavigationId":null}</vt:lpwstr>
  </property>
  <property fmtid="{D5CDD505-2E9C-101B-9397-08002B2CF9AE}" pid="7" name="TriggerFlowInfo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