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32" r:id="rId5"/>
  </p:sldMasterIdLst>
  <p:notesMasterIdLst>
    <p:notesMasterId r:id="rId132"/>
  </p:notesMasterIdLst>
  <p:sldIdLst>
    <p:sldId id="2147138322" r:id="rId6"/>
    <p:sldId id="260" r:id="rId7"/>
    <p:sldId id="2147138321" r:id="rId8"/>
    <p:sldId id="2147377616" r:id="rId9"/>
    <p:sldId id="4312" r:id="rId10"/>
    <p:sldId id="4169" r:id="rId11"/>
    <p:sldId id="1312" r:id="rId12"/>
    <p:sldId id="4170" r:id="rId13"/>
    <p:sldId id="4174" r:id="rId14"/>
    <p:sldId id="4175" r:id="rId15"/>
    <p:sldId id="4176" r:id="rId16"/>
    <p:sldId id="4177" r:id="rId17"/>
    <p:sldId id="2147138319" r:id="rId18"/>
    <p:sldId id="4179" r:id="rId19"/>
    <p:sldId id="4180" r:id="rId20"/>
    <p:sldId id="4181" r:id="rId21"/>
    <p:sldId id="4182" r:id="rId22"/>
    <p:sldId id="297" r:id="rId23"/>
    <p:sldId id="4183" r:id="rId24"/>
    <p:sldId id="4184" r:id="rId25"/>
    <p:sldId id="4185" r:id="rId26"/>
    <p:sldId id="4186" r:id="rId27"/>
    <p:sldId id="4309" r:id="rId28"/>
    <p:sldId id="257" r:id="rId29"/>
    <p:sldId id="4187" r:id="rId30"/>
    <p:sldId id="4189" r:id="rId31"/>
    <p:sldId id="4190" r:id="rId32"/>
    <p:sldId id="4191" r:id="rId33"/>
    <p:sldId id="4192" r:id="rId34"/>
    <p:sldId id="4193" r:id="rId35"/>
    <p:sldId id="4194" r:id="rId36"/>
    <p:sldId id="4313" r:id="rId37"/>
    <p:sldId id="4195" r:id="rId38"/>
    <p:sldId id="4311" r:id="rId39"/>
    <p:sldId id="2147138323" r:id="rId40"/>
    <p:sldId id="305" r:id="rId41"/>
    <p:sldId id="2147377610" r:id="rId42"/>
    <p:sldId id="4197" r:id="rId43"/>
    <p:sldId id="4198" r:id="rId44"/>
    <p:sldId id="2147138343" r:id="rId45"/>
    <p:sldId id="2147138344" r:id="rId46"/>
    <p:sldId id="2147138345" r:id="rId47"/>
    <p:sldId id="2147138346" r:id="rId48"/>
    <p:sldId id="2147138347" r:id="rId49"/>
    <p:sldId id="2147138348" r:id="rId50"/>
    <p:sldId id="2147138349" r:id="rId51"/>
    <p:sldId id="4208" r:id="rId52"/>
    <p:sldId id="4210" r:id="rId53"/>
    <p:sldId id="4212" r:id="rId54"/>
    <p:sldId id="4213" r:id="rId55"/>
    <p:sldId id="2147138328" r:id="rId56"/>
    <p:sldId id="2147377576" r:id="rId57"/>
    <p:sldId id="2147377608" r:id="rId58"/>
    <p:sldId id="2147377575" r:id="rId59"/>
    <p:sldId id="2147377574" r:id="rId60"/>
    <p:sldId id="4216" r:id="rId61"/>
    <p:sldId id="4241" r:id="rId62"/>
    <p:sldId id="4248" r:id="rId63"/>
    <p:sldId id="4249" r:id="rId64"/>
    <p:sldId id="4250" r:id="rId65"/>
    <p:sldId id="2147377612" r:id="rId66"/>
    <p:sldId id="2147377613" r:id="rId67"/>
    <p:sldId id="4253" r:id="rId68"/>
    <p:sldId id="4254" r:id="rId69"/>
    <p:sldId id="352" r:id="rId70"/>
    <p:sldId id="355" r:id="rId71"/>
    <p:sldId id="4242" r:id="rId72"/>
    <p:sldId id="4243" r:id="rId73"/>
    <p:sldId id="4244" r:id="rId74"/>
    <p:sldId id="4245" r:id="rId75"/>
    <p:sldId id="4246" r:id="rId76"/>
    <p:sldId id="4247" r:id="rId77"/>
    <p:sldId id="2147377611" r:id="rId78"/>
    <p:sldId id="2147377578" r:id="rId79"/>
    <p:sldId id="2147377609" r:id="rId80"/>
    <p:sldId id="4258" r:id="rId81"/>
    <p:sldId id="2147377579" r:id="rId82"/>
    <p:sldId id="2147377580" r:id="rId83"/>
    <p:sldId id="2147377581" r:id="rId84"/>
    <p:sldId id="2147377592" r:id="rId85"/>
    <p:sldId id="2147377582" r:id="rId86"/>
    <p:sldId id="2147377583" r:id="rId87"/>
    <p:sldId id="2147377584" r:id="rId88"/>
    <p:sldId id="2147377585" r:id="rId89"/>
    <p:sldId id="2147377586" r:id="rId90"/>
    <p:sldId id="2147377587" r:id="rId91"/>
    <p:sldId id="2147377588" r:id="rId92"/>
    <p:sldId id="2147377589" r:id="rId93"/>
    <p:sldId id="2147377590" r:id="rId94"/>
    <p:sldId id="2147377591" r:id="rId95"/>
    <p:sldId id="4257" r:id="rId96"/>
    <p:sldId id="4218" r:id="rId97"/>
    <p:sldId id="4219" r:id="rId98"/>
    <p:sldId id="2147377614" r:id="rId99"/>
    <p:sldId id="4222" r:id="rId100"/>
    <p:sldId id="4223" r:id="rId101"/>
    <p:sldId id="4224" r:id="rId102"/>
    <p:sldId id="4225" r:id="rId103"/>
    <p:sldId id="4228" r:id="rId104"/>
    <p:sldId id="4227" r:id="rId105"/>
    <p:sldId id="4229" r:id="rId106"/>
    <p:sldId id="4230" r:id="rId107"/>
    <p:sldId id="4281" r:id="rId108"/>
    <p:sldId id="4282" r:id="rId109"/>
    <p:sldId id="4283" r:id="rId110"/>
    <p:sldId id="4285" r:id="rId111"/>
    <p:sldId id="4286" r:id="rId112"/>
    <p:sldId id="4288" r:id="rId113"/>
    <p:sldId id="4289" r:id="rId114"/>
    <p:sldId id="4290" r:id="rId115"/>
    <p:sldId id="4291" r:id="rId116"/>
    <p:sldId id="4292" r:id="rId117"/>
    <p:sldId id="4307" r:id="rId118"/>
    <p:sldId id="4293" r:id="rId119"/>
    <p:sldId id="4294" r:id="rId120"/>
    <p:sldId id="4295" r:id="rId121"/>
    <p:sldId id="2147377603" r:id="rId122"/>
    <p:sldId id="2147377602" r:id="rId123"/>
    <p:sldId id="2147138358" r:id="rId124"/>
    <p:sldId id="2147138355" r:id="rId125"/>
    <p:sldId id="2147377606" r:id="rId126"/>
    <p:sldId id="2147138350" r:id="rId127"/>
    <p:sldId id="2147138357" r:id="rId128"/>
    <p:sldId id="2147377607" r:id="rId129"/>
    <p:sldId id="2147377615" r:id="rId130"/>
    <p:sldId id="2147138318" r:id="rId13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C516121-9724-1765-608C-1FA99F55EEFF}" name="Shehata, Mohammed Hassan" initials="SH" userId="S::mohammed.shehata@croma.at::d7d73f80-427d-4618-bba4-384f6d3b9c57" providerId="AD"/>
  <p188:author id="{DFD44060-6D80-AA46-EAAD-4AEC43826FD3}" name="Horvath, Adrienn" initials="HA" userId="S::adrienn.horvath@croma.at::b705d435-e289-4c7f-acae-4a4a10d66edc" providerId="AD"/>
  <p188:author id="{F05C09A5-F5BC-9A2D-3E6C-CDAFC846959C}" name="CRISTINA CAVALLI" initials="CC" userId="S::cristina.cavalli@mastelli.it::f3228d03-ba4a-404b-932b-5c91489677b4" providerId="AD"/>
  <p188:author id="{757649C0-25F5-1237-2347-8577D1D9AA8C}" name="Horvath, Adrienn" initials="HA" userId="S::Adrienn.Horvath@croma.at::b705d435-e289-4c7f-acae-4a4a10d66ed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C033"/>
    <a:srgbClr val="C62534"/>
    <a:srgbClr val="F4E02F"/>
    <a:srgbClr val="E5A62D"/>
    <a:srgbClr val="6E619B"/>
    <a:srgbClr val="C4C7C9"/>
    <a:srgbClr val="A5AAAD"/>
    <a:srgbClr val="1F3F64"/>
    <a:srgbClr val="5EB245"/>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235"/>
    <p:restoredTop sz="82813"/>
  </p:normalViewPr>
  <p:slideViewPr>
    <p:cSldViewPr snapToGrid="0">
      <p:cViewPr varScale="1">
        <p:scale>
          <a:sx n="75" d="100"/>
          <a:sy n="75" d="100"/>
        </p:scale>
        <p:origin x="67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viewProps" Target="viewProp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theme" Target="theme/theme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tableStyles" Target="tableStyle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microsoft.com/office/2018/10/relationships/authors" Target="authors.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notesMaster" Target="notesMasters/notesMaster1.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p.dimichele\Desktop\DATI%20GREZZI%20ROS%20REPORT%20per%20Digital.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p.dimichele\Desktop\Backup%20Paola\Copia%20di%20DATI%20GREZZI%20ROS%20REPORT.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992914669934569E-2"/>
          <c:y val="3.6387362619473361E-2"/>
          <c:w val="0.9152108935643849"/>
          <c:h val="0.79322054205970183"/>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gradFill>
                <a:gsLst>
                  <a:gs pos="0">
                    <a:srgbClr val="C62534"/>
                  </a:gs>
                  <a:gs pos="100000">
                    <a:srgbClr val="E8C033"/>
                  </a:gs>
                </a:gsLst>
                <a:lin ang="2700000" scaled="0"/>
              </a:gradFill>
              <a:ln>
                <a:noFill/>
              </a:ln>
              <a:effectLst/>
            </c:spPr>
            <c:extLst>
              <c:ext xmlns:c16="http://schemas.microsoft.com/office/drawing/2014/chart" uri="{C3380CC4-5D6E-409C-BE32-E72D297353CC}">
                <c16:uniqueId val="{00000001-0FB4-1B4A-BB5F-097B302E13FE}"/>
              </c:ext>
            </c:extLst>
          </c:dPt>
          <c:dPt>
            <c:idx val="1"/>
            <c:invertIfNegative val="0"/>
            <c:bubble3D val="0"/>
            <c:spPr>
              <a:gradFill>
                <a:gsLst>
                  <a:gs pos="0">
                    <a:srgbClr val="484C78"/>
                  </a:gs>
                  <a:gs pos="99000">
                    <a:srgbClr val="B3CFE6"/>
                  </a:gs>
                </a:gsLst>
                <a:lin ang="2700000" scaled="0"/>
              </a:gradFill>
              <a:ln>
                <a:noFill/>
              </a:ln>
              <a:effectLst/>
            </c:spPr>
            <c:extLst>
              <c:ext xmlns:c16="http://schemas.microsoft.com/office/drawing/2014/chart" uri="{C3380CC4-5D6E-409C-BE32-E72D297353CC}">
                <c16:uniqueId val="{00000003-0FB4-1B4A-BB5F-097B302E13FE}"/>
              </c:ext>
            </c:extLst>
          </c:dPt>
          <c:dLbls>
            <c:dLbl>
              <c:idx val="0"/>
              <c:tx>
                <c:rich>
                  <a:bodyPr/>
                  <a:lstStyle/>
                  <a:p>
                    <a:fld id="{EBE4CA09-D8D7-4C41-958C-674B2955E545}"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0FB4-1B4A-BB5F-097B302E13FE}"/>
                </c:ext>
              </c:extLst>
            </c:dLbl>
            <c:dLbl>
              <c:idx val="1"/>
              <c:tx>
                <c:rich>
                  <a:bodyPr/>
                  <a:lstStyle/>
                  <a:p>
                    <a:fld id="{6901C743-E9C9-4240-8D2B-722883F31C1E}" type="VALUE">
                      <a:rPr lang="en-US" smtClean="0"/>
                      <a:pPr/>
                      <a:t>[VALUE]</a:t>
                    </a:fld>
                    <a:r>
                      <a:rPr lang="en-US"/>
                      <a:t>% </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0FB4-1B4A-BB5F-097B302E13FE}"/>
                </c:ext>
              </c:extLst>
            </c:dLbl>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Elasticity</c:v>
                </c:pt>
                <c:pt idx="1">
                  <c:v>Hydration</c:v>
                </c:pt>
              </c:strCache>
            </c:strRef>
          </c:cat>
          <c:val>
            <c:numRef>
              <c:f>Sheet1!$B$2:$B$3</c:f>
              <c:numCache>
                <c:formatCode>General</c:formatCode>
                <c:ptCount val="2"/>
                <c:pt idx="0">
                  <c:v>21.78</c:v>
                </c:pt>
                <c:pt idx="1">
                  <c:v>14.69</c:v>
                </c:pt>
              </c:numCache>
            </c:numRef>
          </c:val>
          <c:extLst>
            <c:ext xmlns:c16="http://schemas.microsoft.com/office/drawing/2014/chart" uri="{C3380CC4-5D6E-409C-BE32-E72D297353CC}">
              <c16:uniqueId val="{00000004-0FB4-1B4A-BB5F-097B302E13FE}"/>
            </c:ext>
          </c:extLst>
        </c:ser>
        <c:dLbls>
          <c:showLegendKey val="0"/>
          <c:showVal val="0"/>
          <c:showCatName val="0"/>
          <c:showSerName val="0"/>
          <c:showPercent val="0"/>
          <c:showBubbleSize val="0"/>
        </c:dLbls>
        <c:gapWidth val="182"/>
        <c:axId val="639517616"/>
        <c:axId val="639520568"/>
      </c:barChart>
      <c:catAx>
        <c:axId val="639517616"/>
        <c:scaling>
          <c:orientation val="minMax"/>
        </c:scaling>
        <c:delete val="1"/>
        <c:axPos val="l"/>
        <c:numFmt formatCode="General" sourceLinked="1"/>
        <c:majorTickMark val="none"/>
        <c:minorTickMark val="none"/>
        <c:tickLblPos val="nextTo"/>
        <c:crossAx val="639520568"/>
        <c:crosses val="autoZero"/>
        <c:auto val="1"/>
        <c:lblAlgn val="ctr"/>
        <c:lblOffset val="100"/>
        <c:noMultiLvlLbl val="0"/>
      </c:catAx>
      <c:valAx>
        <c:axId val="63952056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639517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Century Gothic" panose="020B0502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Foglio3!$T$54</c:f>
              <c:strCache>
                <c:ptCount val="1"/>
                <c:pt idx="0">
                  <c:v>Control</c:v>
                </c:pt>
              </c:strCache>
            </c:strRef>
          </c:tx>
          <c:spPr>
            <a:solidFill>
              <a:srgbClr val="C62534"/>
            </a:solidFill>
            <a:ln>
              <a:noFill/>
            </a:ln>
            <a:effectLst/>
            <a:sp3d/>
          </c:spPr>
          <c:invertIfNegative val="0"/>
          <c:dLbls>
            <c:dLbl>
              <c:idx val="0"/>
              <c:tx>
                <c:rich>
                  <a:bodyPr/>
                  <a:lstStyle/>
                  <a:p>
                    <a:fld id="{94CCF148-22F2-3C4A-8222-6F967624843D}"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2EF1-4724-A368-BBD77396077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val>
            <c:numRef>
              <c:f>Foglio3!$T$55</c:f>
              <c:numCache>
                <c:formatCode>0</c:formatCode>
                <c:ptCount val="1"/>
                <c:pt idx="0">
                  <c:v>44278.67</c:v>
                </c:pt>
              </c:numCache>
            </c:numRef>
          </c:val>
          <c:extLst>
            <c:ext xmlns:c15="http://schemas.microsoft.com/office/drawing/2012/chart" uri="{02D57815-91ED-43cb-92C2-25804820EDAC}">
              <c15:datalabelsRange>
                <c15:f>Foglio3!$R$55</c15:f>
                <c15:dlblRangeCache>
                  <c:ptCount val="1"/>
                </c15:dlblRangeCache>
              </c15:datalabelsRange>
            </c:ext>
            <c:ext xmlns:c16="http://schemas.microsoft.com/office/drawing/2014/chart" uri="{C3380CC4-5D6E-409C-BE32-E72D297353CC}">
              <c16:uniqueId val="{00000001-2EF1-4724-A368-BBD773960771}"/>
            </c:ext>
          </c:extLst>
        </c:ser>
        <c:ser>
          <c:idx val="1"/>
          <c:order val="1"/>
          <c:tx>
            <c:strRef>
              <c:f>Foglio3!$U$54</c:f>
              <c:strCache>
                <c:ptCount val="1"/>
                <c:pt idx="0">
                  <c:v>Ialest</c:v>
                </c:pt>
              </c:strCache>
            </c:strRef>
          </c:tx>
          <c:spPr>
            <a:solidFill>
              <a:srgbClr val="E8C033"/>
            </a:solidFill>
            <a:ln>
              <a:noFill/>
            </a:ln>
            <a:effectLst/>
            <a:sp3d/>
          </c:spPr>
          <c:invertIfNegative val="0"/>
          <c:dLbls>
            <c:dLbl>
              <c:idx val="0"/>
              <c:tx>
                <c:rich>
                  <a:bodyPr/>
                  <a:lstStyle/>
                  <a:p>
                    <a:fld id="{EA207FB2-3BF4-344E-A1B7-19755F9A3FA8}"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2EF1-4724-A368-BBD77396077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val>
            <c:numRef>
              <c:f>Foglio3!$U$55</c:f>
              <c:numCache>
                <c:formatCode>0</c:formatCode>
                <c:ptCount val="1"/>
                <c:pt idx="0">
                  <c:v>37891</c:v>
                </c:pt>
              </c:numCache>
            </c:numRef>
          </c:val>
          <c:extLst>
            <c:ext xmlns:c15="http://schemas.microsoft.com/office/drawing/2012/chart" uri="{02D57815-91ED-43cb-92C2-25804820EDAC}">
              <c15:datalabelsRange>
                <c15:f>Foglio3!$R$56</c15:f>
                <c15:dlblRangeCache>
                  <c:ptCount val="1"/>
                </c15:dlblRangeCache>
              </c15:datalabelsRange>
            </c:ext>
            <c:ext xmlns:c16="http://schemas.microsoft.com/office/drawing/2014/chart" uri="{C3380CC4-5D6E-409C-BE32-E72D297353CC}">
              <c16:uniqueId val="{00000003-2EF1-4724-A368-BBD773960771}"/>
            </c:ext>
          </c:extLst>
        </c:ser>
        <c:ser>
          <c:idx val="2"/>
          <c:order val="2"/>
          <c:tx>
            <c:strRef>
              <c:f>Foglio3!$V$54</c:f>
              <c:strCache>
                <c:ptCount val="1"/>
                <c:pt idx="0">
                  <c:v>Plinest</c:v>
                </c:pt>
              </c:strCache>
            </c:strRef>
          </c:tx>
          <c:spPr>
            <a:solidFill>
              <a:srgbClr val="F4E02F"/>
            </a:solidFill>
            <a:ln>
              <a:noFill/>
            </a:ln>
            <a:effectLst/>
            <a:sp3d/>
          </c:spPr>
          <c:invertIfNegative val="0"/>
          <c:dLbls>
            <c:dLbl>
              <c:idx val="0"/>
              <c:layout>
                <c:manualLayout>
                  <c:x val="3.6687642170609033E-2"/>
                  <c:y val="-6.4024895217501265E-2"/>
                </c:manualLayout>
              </c:layout>
              <c:tx>
                <c:rich>
                  <a:bodyPr/>
                  <a:lstStyle/>
                  <a:p>
                    <a:fld id="{8339F465-62F1-4F53-81AE-BF047A5EC0D1}"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2EF1-4724-A368-BBD773960771}"/>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val>
            <c:numRef>
              <c:f>Foglio3!$V$55</c:f>
              <c:numCache>
                <c:formatCode>0</c:formatCode>
                <c:ptCount val="1"/>
                <c:pt idx="0">
                  <c:v>17150.330000000002</c:v>
                </c:pt>
              </c:numCache>
            </c:numRef>
          </c:val>
          <c:extLst>
            <c:ext xmlns:c15="http://schemas.microsoft.com/office/drawing/2012/chart" uri="{02D57815-91ED-43cb-92C2-25804820EDAC}">
              <c15:datalabelsRange>
                <c15:f>Foglio3!$R$57</c15:f>
                <c15:dlblRangeCache>
                  <c:ptCount val="1"/>
                  <c:pt idx="0">
                    <c:v>***</c:v>
                  </c:pt>
                </c15:dlblRangeCache>
              </c15:datalabelsRange>
            </c:ext>
            <c:ext xmlns:c16="http://schemas.microsoft.com/office/drawing/2014/chart" uri="{C3380CC4-5D6E-409C-BE32-E72D297353CC}">
              <c16:uniqueId val="{00000005-2EF1-4724-A368-BBD773960771}"/>
            </c:ext>
          </c:extLst>
        </c:ser>
        <c:ser>
          <c:idx val="3"/>
          <c:order val="3"/>
          <c:tx>
            <c:strRef>
              <c:f>Foglio3!$W$54</c:f>
              <c:strCache>
                <c:ptCount val="1"/>
                <c:pt idx="0">
                  <c:v>Newest</c:v>
                </c:pt>
              </c:strCache>
            </c:strRef>
          </c:tx>
          <c:spPr>
            <a:solidFill>
              <a:srgbClr val="6E619B"/>
            </a:solidFill>
            <a:ln>
              <a:noFill/>
            </a:ln>
            <a:effectLst/>
            <a:sp3d/>
          </c:spPr>
          <c:invertIfNegative val="0"/>
          <c:dLbls>
            <c:dLbl>
              <c:idx val="0"/>
              <c:layout>
                <c:manualLayout>
                  <c:x val="3.8155193417837643E-2"/>
                  <c:y val="-6.6777370690763158E-2"/>
                </c:manualLayout>
              </c:layout>
              <c:tx>
                <c:rich>
                  <a:bodyPr/>
                  <a:lstStyle/>
                  <a:p>
                    <a:fld id="{0E0812D2-818B-4A43-AEE8-C2A1DFDB7923}"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2EF1-4724-A368-BBD773960771}"/>
                </c:ext>
              </c:extLst>
            </c:dLbl>
            <c:spPr>
              <a:noFill/>
              <a:ln>
                <a:noFill/>
              </a:ln>
              <a:effectLst/>
            </c:spPr>
            <c:txPr>
              <a:bodyPr rot="0" spcFirstLastPara="1" vertOverflow="ellipsis" vert="horz" wrap="square" lIns="38100" tIns="19050" rIns="38100" bIns="19050" anchor="ctr" anchorCtr="0">
                <a:spAutoFit/>
              </a:bodyPr>
              <a:lstStyle/>
              <a:p>
                <a:pPr algn="ctr">
                  <a:defRPr lang="en-US" sz="20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val>
            <c:numRef>
              <c:f>Foglio3!$W$55</c:f>
              <c:numCache>
                <c:formatCode>0</c:formatCode>
                <c:ptCount val="1"/>
                <c:pt idx="0">
                  <c:v>16800</c:v>
                </c:pt>
              </c:numCache>
            </c:numRef>
          </c:val>
          <c:extLst>
            <c:ext xmlns:c15="http://schemas.microsoft.com/office/drawing/2012/chart" uri="{02D57815-91ED-43cb-92C2-25804820EDAC}">
              <c15:datalabelsRange>
                <c15:f>Foglio3!$R$58</c15:f>
                <c15:dlblRangeCache>
                  <c:ptCount val="1"/>
                  <c:pt idx="0">
                    <c:v>***</c:v>
                  </c:pt>
                </c15:dlblRangeCache>
              </c15:datalabelsRange>
            </c:ext>
            <c:ext xmlns:c16="http://schemas.microsoft.com/office/drawing/2014/chart" uri="{C3380CC4-5D6E-409C-BE32-E72D297353CC}">
              <c16:uniqueId val="{00000007-2EF1-4724-A368-BBD773960771}"/>
            </c:ext>
          </c:extLst>
        </c:ser>
        <c:dLbls>
          <c:showLegendKey val="0"/>
          <c:showVal val="0"/>
          <c:showCatName val="0"/>
          <c:showSerName val="0"/>
          <c:showPercent val="0"/>
          <c:showBubbleSize val="0"/>
        </c:dLbls>
        <c:gapWidth val="150"/>
        <c:shape val="box"/>
        <c:axId val="1727507680"/>
        <c:axId val="1727505184"/>
        <c:axId val="0"/>
      </c:bar3DChart>
      <c:catAx>
        <c:axId val="1727507680"/>
        <c:scaling>
          <c:orientation val="minMax"/>
        </c:scaling>
        <c:delete val="1"/>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it-IT"/>
                  <a:t>120 MINUTES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1727505184"/>
        <c:crosses val="autoZero"/>
        <c:auto val="1"/>
        <c:lblAlgn val="ctr"/>
        <c:lblOffset val="100"/>
        <c:noMultiLvlLbl val="0"/>
      </c:catAx>
      <c:valAx>
        <c:axId val="17275051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it-IT"/>
                  <a:t>FLUORESCENCE (AU)</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275076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1600">
                <a:solidFill>
                  <a:schemeClr val="tx1"/>
                </a:solidFill>
              </a:rPr>
              <a:t>TIME-DEPENDENT FLUORESCENCE </a:t>
            </a:r>
          </a:p>
          <a:p>
            <a:pPr>
              <a:defRPr sz="2000"/>
            </a:pPr>
            <a:r>
              <a:rPr lang="en-US" sz="1600">
                <a:solidFill>
                  <a:schemeClr val="tx1"/>
                </a:solidFill>
              </a:rPr>
              <a:t>(AT MAXIMUM PRODUCT CONCENTRATION)</a:t>
            </a:r>
          </a:p>
        </c:rich>
      </c:tx>
      <c:layout>
        <c:manualLayout>
          <c:xMode val="edge"/>
          <c:yMode val="edge"/>
          <c:x val="0.1845552193580999"/>
          <c:y val="0"/>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v>Controllo</c:v>
          </c:tx>
          <c:spPr>
            <a:solidFill>
              <a:srgbClr val="C62534"/>
            </a:solidFill>
            <a:ln>
              <a:noFill/>
            </a:ln>
            <a:effectLst/>
            <a:sp3d/>
          </c:spPr>
          <c:invertIfNegative val="0"/>
          <c:dPt>
            <c:idx val="0"/>
            <c:invertIfNegative val="0"/>
            <c:bubble3D val="0"/>
            <c:spPr>
              <a:solidFill>
                <a:srgbClr val="C62534"/>
              </a:solidFill>
              <a:ln>
                <a:noFill/>
              </a:ln>
              <a:effectLst/>
              <a:sp3d/>
            </c:spPr>
            <c:extLst>
              <c:ext xmlns:c16="http://schemas.microsoft.com/office/drawing/2014/chart" uri="{C3380CC4-5D6E-409C-BE32-E72D297353CC}">
                <c16:uniqueId val="{00000001-05DB-4622-8368-F8C6F16CE032}"/>
              </c:ext>
            </c:extLst>
          </c:dPt>
          <c:dPt>
            <c:idx val="1"/>
            <c:invertIfNegative val="0"/>
            <c:bubble3D val="0"/>
            <c:spPr>
              <a:solidFill>
                <a:srgbClr val="C62534"/>
              </a:solidFill>
              <a:ln>
                <a:noFill/>
              </a:ln>
              <a:effectLst/>
              <a:sp3d/>
            </c:spPr>
            <c:extLst>
              <c:ext xmlns:c16="http://schemas.microsoft.com/office/drawing/2014/chart" uri="{C3380CC4-5D6E-409C-BE32-E72D297353CC}">
                <c16:uniqueId val="{00000003-05DB-4622-8368-F8C6F16CE032}"/>
              </c:ext>
            </c:extLst>
          </c:dPt>
          <c:dPt>
            <c:idx val="2"/>
            <c:invertIfNegative val="0"/>
            <c:bubble3D val="0"/>
            <c:spPr>
              <a:solidFill>
                <a:srgbClr val="C62534"/>
              </a:solidFill>
              <a:ln>
                <a:noFill/>
              </a:ln>
              <a:effectLst/>
              <a:sp3d/>
            </c:spPr>
            <c:extLst>
              <c:ext xmlns:c16="http://schemas.microsoft.com/office/drawing/2014/chart" uri="{C3380CC4-5D6E-409C-BE32-E72D297353CC}">
                <c16:uniqueId val="{00000005-05DB-4622-8368-F8C6F16CE032}"/>
              </c:ext>
            </c:extLst>
          </c:dPt>
          <c:cat>
            <c:numRef>
              <c:f>Foglio1!$D$106:$F$106</c:f>
              <c:numCache>
                <c:formatCode>General</c:formatCode>
                <c:ptCount val="3"/>
                <c:pt idx="0">
                  <c:v>10</c:v>
                </c:pt>
                <c:pt idx="1">
                  <c:v>60</c:v>
                </c:pt>
                <c:pt idx="2">
                  <c:v>120</c:v>
                </c:pt>
              </c:numCache>
            </c:numRef>
          </c:cat>
          <c:val>
            <c:numRef>
              <c:f>Foglio1!$D$107:$F$107</c:f>
              <c:numCache>
                <c:formatCode>General</c:formatCode>
                <c:ptCount val="3"/>
                <c:pt idx="0">
                  <c:v>4108</c:v>
                </c:pt>
                <c:pt idx="1">
                  <c:v>22151</c:v>
                </c:pt>
                <c:pt idx="2">
                  <c:v>44278</c:v>
                </c:pt>
              </c:numCache>
            </c:numRef>
          </c:val>
          <c:shape val="cylinder"/>
          <c:extLst>
            <c:ext xmlns:c16="http://schemas.microsoft.com/office/drawing/2014/chart" uri="{C3380CC4-5D6E-409C-BE32-E72D297353CC}">
              <c16:uniqueId val="{00000006-05DB-4622-8368-F8C6F16CE032}"/>
            </c:ext>
          </c:extLst>
        </c:ser>
        <c:ser>
          <c:idx val="1"/>
          <c:order val="1"/>
          <c:tx>
            <c:v>Plinest</c:v>
          </c:tx>
          <c:spPr>
            <a:solidFill>
              <a:srgbClr val="E8C033"/>
            </a:solidFill>
            <a:ln>
              <a:noFill/>
            </a:ln>
            <a:effectLst/>
            <a:sp3d/>
          </c:spPr>
          <c:invertIfNegative val="0"/>
          <c:cat>
            <c:numRef>
              <c:f>Foglio1!$D$106:$F$106</c:f>
              <c:numCache>
                <c:formatCode>General</c:formatCode>
                <c:ptCount val="3"/>
                <c:pt idx="0">
                  <c:v>10</c:v>
                </c:pt>
                <c:pt idx="1">
                  <c:v>60</c:v>
                </c:pt>
                <c:pt idx="2">
                  <c:v>120</c:v>
                </c:pt>
              </c:numCache>
            </c:numRef>
          </c:cat>
          <c:val>
            <c:numRef>
              <c:f>Foglio1!$D$108:$F$108</c:f>
              <c:numCache>
                <c:formatCode>General</c:formatCode>
                <c:ptCount val="3"/>
                <c:pt idx="0">
                  <c:v>4938</c:v>
                </c:pt>
                <c:pt idx="1">
                  <c:v>10330</c:v>
                </c:pt>
                <c:pt idx="2">
                  <c:v>17150</c:v>
                </c:pt>
              </c:numCache>
            </c:numRef>
          </c:val>
          <c:shape val="cylinder"/>
          <c:extLst>
            <c:ext xmlns:c16="http://schemas.microsoft.com/office/drawing/2014/chart" uri="{C3380CC4-5D6E-409C-BE32-E72D297353CC}">
              <c16:uniqueId val="{00000007-05DB-4622-8368-F8C6F16CE032}"/>
            </c:ext>
          </c:extLst>
        </c:ser>
        <c:ser>
          <c:idx val="2"/>
          <c:order val="2"/>
          <c:tx>
            <c:v>Newest</c:v>
          </c:tx>
          <c:spPr>
            <a:solidFill>
              <a:srgbClr val="F4E02F"/>
            </a:solidFill>
            <a:ln>
              <a:noFill/>
            </a:ln>
            <a:effectLst/>
            <a:sp3d/>
          </c:spPr>
          <c:invertIfNegative val="0"/>
          <c:cat>
            <c:numRef>
              <c:f>Foglio1!$D$106:$F$106</c:f>
              <c:numCache>
                <c:formatCode>General</c:formatCode>
                <c:ptCount val="3"/>
                <c:pt idx="0">
                  <c:v>10</c:v>
                </c:pt>
                <c:pt idx="1">
                  <c:v>60</c:v>
                </c:pt>
                <c:pt idx="2">
                  <c:v>120</c:v>
                </c:pt>
              </c:numCache>
            </c:numRef>
          </c:cat>
          <c:val>
            <c:numRef>
              <c:f>Foglio1!$D$109:$F$109</c:f>
              <c:numCache>
                <c:formatCode>General</c:formatCode>
                <c:ptCount val="3"/>
                <c:pt idx="0">
                  <c:v>3725</c:v>
                </c:pt>
                <c:pt idx="1">
                  <c:v>9512</c:v>
                </c:pt>
                <c:pt idx="2">
                  <c:v>16800</c:v>
                </c:pt>
              </c:numCache>
            </c:numRef>
          </c:val>
          <c:shape val="cylinder"/>
          <c:extLst>
            <c:ext xmlns:c16="http://schemas.microsoft.com/office/drawing/2014/chart" uri="{C3380CC4-5D6E-409C-BE32-E72D297353CC}">
              <c16:uniqueId val="{00000008-05DB-4622-8368-F8C6F16CE032}"/>
            </c:ext>
          </c:extLst>
        </c:ser>
        <c:ser>
          <c:idx val="3"/>
          <c:order val="3"/>
          <c:tx>
            <c:v>Ialest</c:v>
          </c:tx>
          <c:spPr>
            <a:solidFill>
              <a:srgbClr val="6E619B"/>
            </a:solidFill>
            <a:ln>
              <a:noFill/>
            </a:ln>
            <a:effectLst/>
            <a:sp3d/>
          </c:spPr>
          <c:invertIfNegative val="0"/>
          <c:cat>
            <c:numRef>
              <c:f>Foglio1!$D$106:$F$106</c:f>
              <c:numCache>
                <c:formatCode>General</c:formatCode>
                <c:ptCount val="3"/>
                <c:pt idx="0">
                  <c:v>10</c:v>
                </c:pt>
                <c:pt idx="1">
                  <c:v>60</c:v>
                </c:pt>
                <c:pt idx="2">
                  <c:v>120</c:v>
                </c:pt>
              </c:numCache>
            </c:numRef>
          </c:cat>
          <c:val>
            <c:numRef>
              <c:f>Foglio1!$D$110:$F$110</c:f>
              <c:numCache>
                <c:formatCode>General</c:formatCode>
                <c:ptCount val="3"/>
                <c:pt idx="0">
                  <c:v>3904</c:v>
                </c:pt>
                <c:pt idx="1">
                  <c:v>19711</c:v>
                </c:pt>
                <c:pt idx="2">
                  <c:v>37891</c:v>
                </c:pt>
              </c:numCache>
            </c:numRef>
          </c:val>
          <c:shape val="cylinder"/>
          <c:extLst>
            <c:ext xmlns:c16="http://schemas.microsoft.com/office/drawing/2014/chart" uri="{C3380CC4-5D6E-409C-BE32-E72D297353CC}">
              <c16:uniqueId val="{00000009-05DB-4622-8368-F8C6F16CE032}"/>
            </c:ext>
          </c:extLst>
        </c:ser>
        <c:dLbls>
          <c:showLegendKey val="0"/>
          <c:showVal val="0"/>
          <c:showCatName val="0"/>
          <c:showSerName val="0"/>
          <c:showPercent val="0"/>
          <c:showBubbleSize val="0"/>
        </c:dLbls>
        <c:gapWidth val="150"/>
        <c:shape val="box"/>
        <c:axId val="2071610703"/>
        <c:axId val="2071603215"/>
        <c:axId val="0"/>
      </c:bar3DChart>
      <c:catAx>
        <c:axId val="2071610703"/>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71603215"/>
        <c:crosses val="autoZero"/>
        <c:auto val="1"/>
        <c:lblAlgn val="ctr"/>
        <c:lblOffset val="100"/>
        <c:noMultiLvlLbl val="0"/>
      </c:catAx>
      <c:valAx>
        <c:axId val="207160321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FLUORESCENCE (AU)</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716107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439E25-1871-DA4E-AFF7-99B38A5BBF44}" type="datetimeFigureOut">
              <a:rPr lang="de-DE" smtClean="0"/>
              <a:t>23.07.24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E52ADD-607C-654E-884E-65B633ADEE4F}" type="slidenum">
              <a:rPr lang="de-DE" smtClean="0"/>
              <a:t>‹#›</a:t>
            </a:fld>
            <a:endParaRPr lang="de-DE"/>
          </a:p>
        </p:txBody>
      </p:sp>
    </p:spTree>
    <p:extLst>
      <p:ext uri="{BB962C8B-B14F-4D97-AF65-F5344CB8AC3E}">
        <p14:creationId xmlns:p14="http://schemas.microsoft.com/office/powerpoint/2010/main" val="3108973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4E52ADD-607C-654E-884E-65B633ADEE4F}" type="slidenum">
              <a:rPr lang="de-DE" smtClean="0"/>
              <a:t>2</a:t>
            </a:fld>
            <a:endParaRPr lang="de-DE"/>
          </a:p>
        </p:txBody>
      </p:sp>
    </p:spTree>
    <p:extLst>
      <p:ext uri="{BB962C8B-B14F-4D97-AF65-F5344CB8AC3E}">
        <p14:creationId xmlns:p14="http://schemas.microsoft.com/office/powerpoint/2010/main" val="8880932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E52ADD-607C-654E-884E-65B633ADEE4F}" type="slidenum">
              <a:rPr lang="de-DE" smtClean="0"/>
              <a:t>58</a:t>
            </a:fld>
            <a:endParaRPr lang="de-DE"/>
          </a:p>
        </p:txBody>
      </p:sp>
    </p:spTree>
    <p:extLst>
      <p:ext uri="{BB962C8B-B14F-4D97-AF65-F5344CB8AC3E}">
        <p14:creationId xmlns:p14="http://schemas.microsoft.com/office/powerpoint/2010/main" val="36900873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E4E52ADD-607C-654E-884E-65B633ADEE4F}" type="slidenum">
              <a:rPr lang="de-DE" smtClean="0"/>
              <a:t>66</a:t>
            </a:fld>
            <a:endParaRPr lang="de-DE"/>
          </a:p>
        </p:txBody>
      </p:sp>
    </p:spTree>
    <p:extLst>
      <p:ext uri="{BB962C8B-B14F-4D97-AF65-F5344CB8AC3E}">
        <p14:creationId xmlns:p14="http://schemas.microsoft.com/office/powerpoint/2010/main" val="5309056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4E52ADD-607C-654E-884E-65B633ADEE4F}" type="slidenum">
              <a:rPr lang="de-DE" smtClean="0"/>
              <a:t>92</a:t>
            </a:fld>
            <a:endParaRPr lang="de-DE"/>
          </a:p>
        </p:txBody>
      </p:sp>
    </p:spTree>
    <p:extLst>
      <p:ext uri="{BB962C8B-B14F-4D97-AF65-F5344CB8AC3E}">
        <p14:creationId xmlns:p14="http://schemas.microsoft.com/office/powerpoint/2010/main" val="11118638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1" i="0" u="none" strike="noStrike" baseline="0">
                <a:latin typeface="+mj-lt"/>
              </a:rPr>
              <a:t>Stage one </a:t>
            </a:r>
            <a:r>
              <a:rPr lang="en-GB" b="1">
                <a:latin typeface="+mj-lt"/>
              </a:rPr>
              <a:t>t</a:t>
            </a:r>
            <a:r>
              <a:rPr lang="en-GB" b="1" i="0" u="none" strike="noStrike" baseline="0">
                <a:latin typeface="+mj-lt"/>
              </a:rPr>
              <a:t>reatment technique</a:t>
            </a:r>
            <a:r>
              <a:rPr lang="en-GB" b="0" i="0" u="none" strike="noStrike" baseline="0">
                <a:latin typeface="+mj-lt"/>
              </a:rPr>
              <a:t>: over the two split-face </a:t>
            </a:r>
            <a:r>
              <a:rPr lang="en-US" b="0" i="0" u="none" strike="noStrike" baseline="0">
                <a:latin typeface="+mj-lt"/>
              </a:rPr>
              <a:t>sides: injection of 10 micro-drops </a:t>
            </a:r>
            <a:r>
              <a:rPr lang="en-GB" b="0" i="0" u="none" strike="noStrike" baseline="0">
                <a:latin typeface="+mj-lt"/>
              </a:rPr>
              <a:t>(0.2 ml at each injection point) delivered </a:t>
            </a:r>
            <a:r>
              <a:rPr lang="en-US" b="0" i="0" u="none" strike="noStrike" baseline="0">
                <a:latin typeface="+mj-lt"/>
              </a:rPr>
              <a:t>with 30G, 8-mm </a:t>
            </a:r>
            <a:r>
              <a:rPr lang="en-GB" b="0" i="0" u="none" strike="noStrike" baseline="0">
                <a:latin typeface="+mj-lt"/>
              </a:rPr>
              <a:t>needles without further manipulation, including touching, of the treated area.</a:t>
            </a:r>
          </a:p>
          <a:p>
            <a:pPr algn="l"/>
            <a:r>
              <a:rPr lang="en-GB" b="1">
                <a:latin typeface="+mj-lt"/>
              </a:rPr>
              <a:t>Stage two treatment technique: </a:t>
            </a:r>
            <a:r>
              <a:rPr lang="en-GB" err="1">
                <a:latin typeface="+mj-lt"/>
              </a:rPr>
              <a:t>subdermally</a:t>
            </a:r>
            <a:r>
              <a:rPr lang="en-GB">
                <a:latin typeface="+mj-lt"/>
              </a:rPr>
              <a:t> 2 ml of cross-linked HA 1 ml over the right NLF area and 1 ml over the left NLF area, delivered with a 25G, and 38-mm cannula and the retrograde technique.</a:t>
            </a:r>
            <a:endParaRPr lang="LID4096">
              <a:latin typeface="+mj-lt"/>
            </a:endParaRPr>
          </a:p>
          <a:p>
            <a:endParaRPr lang="LID4096"/>
          </a:p>
        </p:txBody>
      </p:sp>
      <p:sp>
        <p:nvSpPr>
          <p:cNvPr id="4" name="Slide Number Placeholder 3"/>
          <p:cNvSpPr>
            <a:spLocks noGrp="1"/>
          </p:cNvSpPr>
          <p:nvPr>
            <p:ph type="sldNum" sz="quarter" idx="5"/>
          </p:nvPr>
        </p:nvSpPr>
        <p:spPr/>
        <p:txBody>
          <a:bodyPr/>
          <a:lstStyle/>
          <a:p>
            <a:fld id="{E4E52ADD-607C-654E-884E-65B633ADEE4F}" type="slidenum">
              <a:rPr lang="de-DE" smtClean="0"/>
              <a:t>122</a:t>
            </a:fld>
            <a:endParaRPr lang="de-DE"/>
          </a:p>
        </p:txBody>
      </p:sp>
    </p:spTree>
    <p:extLst>
      <p:ext uri="{BB962C8B-B14F-4D97-AF65-F5344CB8AC3E}">
        <p14:creationId xmlns:p14="http://schemas.microsoft.com/office/powerpoint/2010/main" val="2429256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PN-HPT</a:t>
            </a:r>
            <a:r>
              <a:rPr lang="en-GB" sz="1200" baseline="30000"/>
              <a:t>®</a:t>
            </a:r>
            <a:r>
              <a:rPr lang="en-GB" sz="1200"/>
              <a:t> are recognized by the experts as </a:t>
            </a:r>
            <a:r>
              <a:rPr lang="en-GB" sz="1200" err="1"/>
              <a:t>biostimulatory</a:t>
            </a:r>
            <a:r>
              <a:rPr lang="en-GB" sz="1200"/>
              <a:t> boosters for skin enhancement and revitalization of face and body skin thanks to their </a:t>
            </a:r>
            <a:r>
              <a:rPr lang="en-US" sz="1200"/>
              <a:t>efficacy on dermal cells.</a:t>
            </a:r>
            <a:r>
              <a:rPr lang="en-US" sz="1200" baseline="30000"/>
              <a:t>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30000">
                <a:solidFill>
                  <a:schemeClr val="bg1"/>
                </a:solidFill>
                <a:latin typeface="Century Gothic" panose="020B0502020202020204" pitchFamily="34" charset="0"/>
              </a:rPr>
              <a:t>2 </a:t>
            </a:r>
            <a:r>
              <a:rPr lang="en-GB" sz="1200">
                <a:solidFill>
                  <a:schemeClr val="bg1"/>
                </a:solidFill>
                <a:latin typeface="Century Gothic" panose="020B0502020202020204" pitchFamily="34" charset="0"/>
              </a:rPr>
              <a:t>Cavallini M, Bartoletti E, </a:t>
            </a:r>
            <a:r>
              <a:rPr lang="en-GB" sz="1200" err="1">
                <a:solidFill>
                  <a:schemeClr val="bg1"/>
                </a:solidFill>
                <a:latin typeface="Century Gothic" panose="020B0502020202020204" pitchFamily="34" charset="0"/>
              </a:rPr>
              <a:t>Maioli</a:t>
            </a:r>
            <a:r>
              <a:rPr lang="en-GB" sz="1200">
                <a:solidFill>
                  <a:schemeClr val="bg1"/>
                </a:solidFill>
                <a:latin typeface="Century Gothic" panose="020B0502020202020204" pitchFamily="34" charset="0"/>
              </a:rPr>
              <a:t> L, et al. Consensus report on the use of PN-HPT (polynucleotides highly purified technology) in aesthetic medicine. J </a:t>
            </a:r>
            <a:r>
              <a:rPr lang="en-GB" sz="1200" err="1">
                <a:solidFill>
                  <a:schemeClr val="bg1"/>
                </a:solidFill>
                <a:latin typeface="Century Gothic" panose="020B0502020202020204" pitchFamily="34" charset="0"/>
              </a:rPr>
              <a:t>Cosmet</a:t>
            </a:r>
            <a:r>
              <a:rPr lang="en-GB" sz="1200">
                <a:solidFill>
                  <a:schemeClr val="bg1"/>
                </a:solidFill>
                <a:latin typeface="Century Gothic" panose="020B0502020202020204" pitchFamily="34" charset="0"/>
              </a:rPr>
              <a:t> Dermatol. 2020;00:1–7. https://doi. org/10.1111/jocd.13679</a:t>
            </a:r>
          </a:p>
          <a:p>
            <a:pPr marL="0" marR="0" lvl="0" indent="0" algn="l" defTabSz="914400" rtl="0" eaLnBrk="1" fontAlgn="auto" latinLnBrk="0" hangingPunct="1">
              <a:lnSpc>
                <a:spcPct val="100000"/>
              </a:lnSpc>
              <a:spcBef>
                <a:spcPts val="0"/>
              </a:spcBef>
              <a:spcAft>
                <a:spcPts val="0"/>
              </a:spcAft>
              <a:buClrTx/>
              <a:buSzTx/>
              <a:buFontTx/>
              <a:buNone/>
              <a:tabLst/>
              <a:defRPr/>
            </a:pPr>
            <a:endParaRPr lang="x-none" sz="1200"/>
          </a:p>
          <a:p>
            <a:endParaRPr lang="en-GB"/>
          </a:p>
        </p:txBody>
      </p:sp>
      <p:sp>
        <p:nvSpPr>
          <p:cNvPr id="4" name="Slide Number Placeholder 3"/>
          <p:cNvSpPr>
            <a:spLocks noGrp="1"/>
          </p:cNvSpPr>
          <p:nvPr>
            <p:ph type="sldNum" sz="quarter" idx="5"/>
          </p:nvPr>
        </p:nvSpPr>
        <p:spPr/>
        <p:txBody>
          <a:bodyPr/>
          <a:lstStyle/>
          <a:p>
            <a:fld id="{E4E52ADD-607C-654E-884E-65B633ADEE4F}" type="slidenum">
              <a:rPr lang="de-DE" smtClean="0"/>
              <a:t>124</a:t>
            </a:fld>
            <a:endParaRPr lang="de-DE"/>
          </a:p>
        </p:txBody>
      </p:sp>
    </p:spTree>
    <p:extLst>
      <p:ext uri="{BB962C8B-B14F-4D97-AF65-F5344CB8AC3E}">
        <p14:creationId xmlns:p14="http://schemas.microsoft.com/office/powerpoint/2010/main" val="3130512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4E52ADD-607C-654E-884E-65B633ADEE4F}" type="slidenum">
              <a:rPr lang="de-DE" smtClean="0"/>
              <a:t>3</a:t>
            </a:fld>
            <a:endParaRPr lang="de-DE"/>
          </a:p>
        </p:txBody>
      </p:sp>
    </p:spTree>
    <p:extLst>
      <p:ext uri="{BB962C8B-B14F-4D97-AF65-F5344CB8AC3E}">
        <p14:creationId xmlns:p14="http://schemas.microsoft.com/office/powerpoint/2010/main" val="761440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5"/>
          </p:nvPr>
        </p:nvSpPr>
        <p:spPr/>
        <p:txBody>
          <a:bodyPr/>
          <a:lstStyle/>
          <a:p>
            <a:fld id="{E4E52ADD-607C-654E-884E-65B633ADEE4F}" type="slidenum">
              <a:rPr lang="de-DE" smtClean="0"/>
              <a:t>35</a:t>
            </a:fld>
            <a:endParaRPr lang="de-DE"/>
          </a:p>
        </p:txBody>
      </p:sp>
    </p:spTree>
    <p:extLst>
      <p:ext uri="{BB962C8B-B14F-4D97-AF65-F5344CB8AC3E}">
        <p14:creationId xmlns:p14="http://schemas.microsoft.com/office/powerpoint/2010/main" val="1136154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E4E52ADD-607C-654E-884E-65B633ADEE4F}" type="slidenum">
              <a:rPr lang="de-DE" smtClean="0"/>
              <a:t>37</a:t>
            </a:fld>
            <a:endParaRPr lang="de-DE"/>
          </a:p>
        </p:txBody>
      </p:sp>
    </p:spTree>
    <p:extLst>
      <p:ext uri="{BB962C8B-B14F-4D97-AF65-F5344CB8AC3E}">
        <p14:creationId xmlns:p14="http://schemas.microsoft.com/office/powerpoint/2010/main" val="3535245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4E52ADD-607C-654E-884E-65B633ADEE4F}" type="slidenum">
              <a:rPr lang="de-DE" smtClean="0"/>
              <a:t>42</a:t>
            </a:fld>
            <a:endParaRPr lang="de-DE"/>
          </a:p>
        </p:txBody>
      </p:sp>
    </p:spTree>
    <p:extLst>
      <p:ext uri="{BB962C8B-B14F-4D97-AF65-F5344CB8AC3E}">
        <p14:creationId xmlns:p14="http://schemas.microsoft.com/office/powerpoint/2010/main" val="4817536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E4E52ADD-607C-654E-884E-65B633ADEE4F}" type="slidenum">
              <a:rPr lang="de-DE" smtClean="0"/>
              <a:t>51</a:t>
            </a:fld>
            <a:endParaRPr lang="de-DE"/>
          </a:p>
        </p:txBody>
      </p:sp>
    </p:spTree>
    <p:extLst>
      <p:ext uri="{BB962C8B-B14F-4D97-AF65-F5344CB8AC3E}">
        <p14:creationId xmlns:p14="http://schemas.microsoft.com/office/powerpoint/2010/main" val="1620583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err="1"/>
              <a:t>What</a:t>
            </a:r>
            <a:r>
              <a:rPr lang="de-AT" dirty="0"/>
              <a:t> </a:t>
            </a:r>
            <a:r>
              <a:rPr lang="de-AT" dirty="0" err="1"/>
              <a:t>other</a:t>
            </a:r>
            <a:r>
              <a:rPr lang="de-AT" dirty="0"/>
              <a:t> </a:t>
            </a:r>
            <a:r>
              <a:rPr lang="de-AT" dirty="0" err="1"/>
              <a:t>changes</a:t>
            </a:r>
            <a:r>
              <a:rPr lang="de-AT" dirty="0"/>
              <a:t> </a:t>
            </a:r>
            <a:r>
              <a:rPr lang="de-AT" dirty="0" err="1"/>
              <a:t>we</a:t>
            </a:r>
            <a:r>
              <a:rPr lang="de-AT" dirty="0"/>
              <a:t> </a:t>
            </a:r>
            <a:r>
              <a:rPr lang="de-AT" dirty="0" err="1"/>
              <a:t>can</a:t>
            </a:r>
            <a:r>
              <a:rPr lang="de-AT" dirty="0"/>
              <a:t> </a:t>
            </a:r>
            <a:r>
              <a:rPr lang="de-AT" dirty="0" err="1"/>
              <a:t>adress</a:t>
            </a:r>
            <a:r>
              <a:rPr lang="de-AT" dirty="0"/>
              <a:t> </a:t>
            </a:r>
            <a:r>
              <a:rPr lang="de-AT" dirty="0" err="1"/>
              <a:t>with</a:t>
            </a:r>
            <a:r>
              <a:rPr lang="de-AT" dirty="0"/>
              <a:t> </a:t>
            </a:r>
            <a:r>
              <a:rPr lang="de-AT" dirty="0" err="1"/>
              <a:t>this</a:t>
            </a:r>
            <a:r>
              <a:rPr lang="de-AT" dirty="0"/>
              <a:t> </a:t>
            </a:r>
            <a:r>
              <a:rPr lang="de-AT" dirty="0" err="1"/>
              <a:t>product</a:t>
            </a:r>
            <a:endParaRPr lang="de-DE" dirty="0"/>
          </a:p>
        </p:txBody>
      </p:sp>
      <p:sp>
        <p:nvSpPr>
          <p:cNvPr id="4" name="Slide Number Placeholder 3"/>
          <p:cNvSpPr>
            <a:spLocks noGrp="1"/>
          </p:cNvSpPr>
          <p:nvPr>
            <p:ph type="sldNum" sz="quarter" idx="5"/>
          </p:nvPr>
        </p:nvSpPr>
        <p:spPr/>
        <p:txBody>
          <a:bodyPr/>
          <a:lstStyle/>
          <a:p>
            <a:fld id="{E4E52ADD-607C-654E-884E-65B633ADEE4F}" type="slidenum">
              <a:rPr lang="de-DE" smtClean="0"/>
              <a:t>53</a:t>
            </a:fld>
            <a:endParaRPr lang="de-DE"/>
          </a:p>
        </p:txBody>
      </p:sp>
    </p:spTree>
    <p:extLst>
      <p:ext uri="{BB962C8B-B14F-4D97-AF65-F5344CB8AC3E}">
        <p14:creationId xmlns:p14="http://schemas.microsoft.com/office/powerpoint/2010/main" val="3859509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Interactive. </a:t>
            </a:r>
            <a:r>
              <a:rPr lang="de-AT" dirty="0" err="1"/>
              <a:t>Discussion</a:t>
            </a:r>
            <a:r>
              <a:rPr lang="de-AT" dirty="0"/>
              <a:t> </a:t>
            </a:r>
            <a:r>
              <a:rPr lang="de-AT" dirty="0" err="1"/>
              <a:t>about</a:t>
            </a:r>
            <a:r>
              <a:rPr lang="de-AT" dirty="0"/>
              <a:t> </a:t>
            </a:r>
            <a:r>
              <a:rPr lang="de-AT" dirty="0" err="1"/>
              <a:t>experience</a:t>
            </a:r>
            <a:r>
              <a:rPr lang="de-AT" dirty="0"/>
              <a:t> / </a:t>
            </a:r>
            <a:r>
              <a:rPr lang="de-AT" dirty="0" err="1"/>
              <a:t>application</a:t>
            </a:r>
            <a:r>
              <a:rPr lang="de-AT" dirty="0"/>
              <a:t> </a:t>
            </a:r>
            <a:r>
              <a:rPr lang="de-AT" dirty="0" err="1"/>
              <a:t>techniques</a:t>
            </a:r>
            <a:endParaRPr lang="de-DE" dirty="0"/>
          </a:p>
        </p:txBody>
      </p:sp>
      <p:sp>
        <p:nvSpPr>
          <p:cNvPr id="4" name="Slide Number Placeholder 3"/>
          <p:cNvSpPr>
            <a:spLocks noGrp="1"/>
          </p:cNvSpPr>
          <p:nvPr>
            <p:ph type="sldNum" sz="quarter" idx="5"/>
          </p:nvPr>
        </p:nvSpPr>
        <p:spPr/>
        <p:txBody>
          <a:bodyPr/>
          <a:lstStyle/>
          <a:p>
            <a:fld id="{E4E52ADD-607C-654E-884E-65B633ADEE4F}" type="slidenum">
              <a:rPr lang="de-DE" smtClean="0"/>
              <a:t>54</a:t>
            </a:fld>
            <a:endParaRPr lang="de-DE"/>
          </a:p>
        </p:txBody>
      </p:sp>
    </p:spTree>
    <p:extLst>
      <p:ext uri="{BB962C8B-B14F-4D97-AF65-F5344CB8AC3E}">
        <p14:creationId xmlns:p14="http://schemas.microsoft.com/office/powerpoint/2010/main" val="17697075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a:t>Why</a:t>
            </a:r>
            <a:r>
              <a:rPr lang="de-DE" dirty="0"/>
              <a:t> </a:t>
            </a:r>
            <a:r>
              <a:rPr lang="de-DE" dirty="0" err="1"/>
              <a:t>would</a:t>
            </a:r>
            <a:r>
              <a:rPr lang="de-DE" dirty="0"/>
              <a:t> </a:t>
            </a:r>
            <a:r>
              <a:rPr lang="de-DE" dirty="0" err="1"/>
              <a:t>we</a:t>
            </a:r>
            <a:r>
              <a:rPr lang="de-DE" dirty="0"/>
              <a:t> </a:t>
            </a:r>
            <a:r>
              <a:rPr lang="de-DE" dirty="0" err="1"/>
              <a:t>need</a:t>
            </a:r>
            <a:r>
              <a:rPr lang="de-DE" dirty="0"/>
              <a:t> </a:t>
            </a:r>
            <a:r>
              <a:rPr lang="de-DE" dirty="0" err="1"/>
              <a:t>to</a:t>
            </a:r>
            <a:r>
              <a:rPr lang="de-DE" dirty="0"/>
              <a:t> </a:t>
            </a:r>
            <a:r>
              <a:rPr lang="de-DE" dirty="0" err="1"/>
              <a:t>use</a:t>
            </a:r>
            <a:r>
              <a:rPr lang="de-DE" dirty="0"/>
              <a:t> a </a:t>
            </a:r>
            <a:r>
              <a:rPr lang="de-DE" dirty="0" err="1"/>
              <a:t>specific</a:t>
            </a:r>
            <a:r>
              <a:rPr lang="de-DE" dirty="0"/>
              <a:t> </a:t>
            </a:r>
            <a:r>
              <a:rPr lang="de-DE" dirty="0" err="1"/>
              <a:t>eye</a:t>
            </a:r>
            <a:r>
              <a:rPr lang="de-DE" dirty="0"/>
              <a:t> </a:t>
            </a:r>
            <a:r>
              <a:rPr lang="de-DE" dirty="0" err="1"/>
              <a:t>product</a:t>
            </a:r>
            <a:r>
              <a:rPr lang="de-DE" dirty="0"/>
              <a:t>…….</a:t>
            </a:r>
          </a:p>
        </p:txBody>
      </p:sp>
      <p:sp>
        <p:nvSpPr>
          <p:cNvPr id="4" name="Slide Number Placeholder 3"/>
          <p:cNvSpPr>
            <a:spLocks noGrp="1"/>
          </p:cNvSpPr>
          <p:nvPr>
            <p:ph type="sldNum" sz="quarter" idx="5"/>
          </p:nvPr>
        </p:nvSpPr>
        <p:spPr/>
        <p:txBody>
          <a:bodyPr/>
          <a:lstStyle/>
          <a:p>
            <a:fld id="{E4E52ADD-607C-654E-884E-65B633ADEE4F}" type="slidenum">
              <a:rPr lang="de-DE" smtClean="0"/>
              <a:t>55</a:t>
            </a:fld>
            <a:endParaRPr lang="de-DE"/>
          </a:p>
        </p:txBody>
      </p:sp>
    </p:spTree>
    <p:extLst>
      <p:ext uri="{BB962C8B-B14F-4D97-AF65-F5344CB8AC3E}">
        <p14:creationId xmlns:p14="http://schemas.microsoft.com/office/powerpoint/2010/main" val="9829191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image" Target="../media/image8.emf"/><Relationship Id="rId7" Type="http://schemas.openxmlformats.org/officeDocument/2006/relationships/image" Target="../media/image12.emf"/><Relationship Id="rId2" Type="http://schemas.openxmlformats.org/officeDocument/2006/relationships/image" Target="../media/image7.emf"/><Relationship Id="rId1" Type="http://schemas.openxmlformats.org/officeDocument/2006/relationships/slideMaster" Target="../slideMasters/slideMaster2.xml"/><Relationship Id="rId6" Type="http://schemas.openxmlformats.org/officeDocument/2006/relationships/image" Target="../media/image11.emf"/><Relationship Id="rId5" Type="http://schemas.openxmlformats.org/officeDocument/2006/relationships/image" Target="../media/image10.emf"/><Relationship Id="rId10" Type="http://schemas.openxmlformats.org/officeDocument/2006/relationships/image" Target="../media/image14.emf"/><Relationship Id="rId4" Type="http://schemas.openxmlformats.org/officeDocument/2006/relationships/image" Target="../media/image9.emf"/><Relationship Id="rId9" Type="http://schemas.openxmlformats.org/officeDocument/2006/relationships/image" Target="../media/image4.emf"/></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bg>
      <p:bgPr>
        <a:gradFill>
          <a:gsLst>
            <a:gs pos="0">
              <a:srgbClr val="C62534"/>
            </a:gs>
            <a:gs pos="99000">
              <a:srgbClr val="E8C033"/>
            </a:gs>
          </a:gsLst>
          <a:lin ang="2700000" scaled="1"/>
        </a:gradFill>
        <a:effectLst/>
      </p:bgPr>
    </p:bg>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20DF1F55-1EA1-2C57-A419-0E3DBF6C6D1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1359" y="1394133"/>
            <a:ext cx="3296256" cy="812432"/>
          </a:xfrm>
          <a:prstGeom prst="rect">
            <a:avLst/>
          </a:prstGeom>
        </p:spPr>
      </p:pic>
      <p:sp>
        <p:nvSpPr>
          <p:cNvPr id="8" name="Title 1">
            <a:extLst>
              <a:ext uri="{FF2B5EF4-FFF2-40B4-BE49-F238E27FC236}">
                <a16:creationId xmlns:a16="http://schemas.microsoft.com/office/drawing/2014/main" id="{BD60D29E-4B82-165B-F495-E8E399CC8395}"/>
              </a:ext>
            </a:extLst>
          </p:cNvPr>
          <p:cNvSpPr>
            <a:spLocks noGrp="1"/>
          </p:cNvSpPr>
          <p:nvPr>
            <p:ph type="ctrTitle" hasCustomPrompt="1"/>
          </p:nvPr>
        </p:nvSpPr>
        <p:spPr>
          <a:xfrm>
            <a:off x="941359" y="2654607"/>
            <a:ext cx="5717802" cy="3386904"/>
          </a:xfrm>
          <a:prstGeom prst="rect">
            <a:avLst/>
          </a:prstGeom>
        </p:spPr>
        <p:txBody>
          <a:bodyPr anchor="t">
            <a:noAutofit/>
          </a:bodyPr>
          <a:lstStyle>
            <a:lvl1pPr algn="l">
              <a:lnSpc>
                <a:spcPct val="120000"/>
              </a:lnSpc>
              <a:defRPr sz="4400">
                <a:solidFill>
                  <a:schemeClr val="tx1"/>
                </a:solidFill>
              </a:defRPr>
            </a:lvl1pPr>
          </a:lstStyle>
          <a:p>
            <a:r>
              <a:rPr lang="de-DE"/>
              <a:t>Titel </a:t>
            </a:r>
            <a:br>
              <a:rPr lang="de-DE"/>
            </a:br>
            <a:r>
              <a:rPr lang="de-DE"/>
              <a:t>Headline</a:t>
            </a:r>
            <a:endParaRPr lang="en-US"/>
          </a:p>
        </p:txBody>
      </p:sp>
    </p:spTree>
    <p:extLst>
      <p:ext uri="{BB962C8B-B14F-4D97-AF65-F5344CB8AC3E}">
        <p14:creationId xmlns:p14="http://schemas.microsoft.com/office/powerpoint/2010/main" val="1923648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Master-Bullets">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F84FCCBB-3658-3F5A-20C2-86972B8F6E96}"/>
              </a:ext>
            </a:extLst>
          </p:cNvPr>
          <p:cNvSpPr/>
          <p:nvPr userDrawn="1"/>
        </p:nvSpPr>
        <p:spPr>
          <a:xfrm>
            <a:off x="0" y="0"/>
            <a:ext cx="12192000" cy="940148"/>
          </a:xfrm>
          <a:custGeom>
            <a:avLst/>
            <a:gdLst>
              <a:gd name="connsiteX0" fmla="*/ 0 w 12192000"/>
              <a:gd name="connsiteY0" fmla="*/ 0 h 940148"/>
              <a:gd name="connsiteX1" fmla="*/ 12192000 w 12192000"/>
              <a:gd name="connsiteY1" fmla="*/ 0 h 940148"/>
              <a:gd name="connsiteX2" fmla="*/ 12192000 w 12192000"/>
              <a:gd name="connsiteY2" fmla="*/ 940148 h 940148"/>
              <a:gd name="connsiteX3" fmla="*/ 0 w 12192000"/>
              <a:gd name="connsiteY3" fmla="*/ 940148 h 940148"/>
              <a:gd name="connsiteX4" fmla="*/ 0 w 12192000"/>
              <a:gd name="connsiteY4" fmla="*/ 0 h 940148"/>
              <a:gd name="connsiteX0" fmla="*/ 0 w 12192000"/>
              <a:gd name="connsiteY0" fmla="*/ 0 h 940148"/>
              <a:gd name="connsiteX1" fmla="*/ 12192000 w 12192000"/>
              <a:gd name="connsiteY1" fmla="*/ 0 h 940148"/>
              <a:gd name="connsiteX2" fmla="*/ 12192000 w 12192000"/>
              <a:gd name="connsiteY2" fmla="*/ 649202 h 940148"/>
              <a:gd name="connsiteX3" fmla="*/ 0 w 12192000"/>
              <a:gd name="connsiteY3" fmla="*/ 940148 h 940148"/>
              <a:gd name="connsiteX4" fmla="*/ 0 w 12192000"/>
              <a:gd name="connsiteY4" fmla="*/ 0 h 940148"/>
              <a:gd name="connsiteX0" fmla="*/ 0 w 12200313"/>
              <a:gd name="connsiteY0" fmla="*/ 0 h 940148"/>
              <a:gd name="connsiteX1" fmla="*/ 12192000 w 12200313"/>
              <a:gd name="connsiteY1" fmla="*/ 0 h 940148"/>
              <a:gd name="connsiteX2" fmla="*/ 12200313 w 12200313"/>
              <a:gd name="connsiteY2" fmla="*/ 724017 h 940148"/>
              <a:gd name="connsiteX3" fmla="*/ 0 w 12200313"/>
              <a:gd name="connsiteY3" fmla="*/ 940148 h 940148"/>
              <a:gd name="connsiteX4" fmla="*/ 0 w 12200313"/>
              <a:gd name="connsiteY4" fmla="*/ 0 h 940148"/>
              <a:gd name="connsiteX0" fmla="*/ 0 w 12192000"/>
              <a:gd name="connsiteY0" fmla="*/ 0 h 940148"/>
              <a:gd name="connsiteX1" fmla="*/ 12192000 w 12192000"/>
              <a:gd name="connsiteY1" fmla="*/ 0 h 940148"/>
              <a:gd name="connsiteX2" fmla="*/ 12192000 w 12192000"/>
              <a:gd name="connsiteY2" fmla="*/ 732329 h 940148"/>
              <a:gd name="connsiteX3" fmla="*/ 0 w 12192000"/>
              <a:gd name="connsiteY3" fmla="*/ 940148 h 940148"/>
              <a:gd name="connsiteX4" fmla="*/ 0 w 12192000"/>
              <a:gd name="connsiteY4" fmla="*/ 0 h 940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940148">
                <a:moveTo>
                  <a:pt x="0" y="0"/>
                </a:moveTo>
                <a:lnTo>
                  <a:pt x="12192000" y="0"/>
                </a:lnTo>
                <a:lnTo>
                  <a:pt x="12192000" y="732329"/>
                </a:lnTo>
                <a:lnTo>
                  <a:pt x="0" y="940148"/>
                </a:lnTo>
                <a:lnTo>
                  <a:pt x="0" y="0"/>
                </a:lnTo>
                <a:close/>
              </a:path>
            </a:pathLst>
          </a:custGeom>
          <a:gradFill>
            <a:gsLst>
              <a:gs pos="0">
                <a:srgbClr val="5EB245"/>
              </a:gs>
              <a:gs pos="99000">
                <a:srgbClr val="FFF03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sz="2400"/>
          </a:p>
        </p:txBody>
      </p:sp>
      <p:sp>
        <p:nvSpPr>
          <p:cNvPr id="7" name="Titel 1">
            <a:extLst>
              <a:ext uri="{FF2B5EF4-FFF2-40B4-BE49-F238E27FC236}">
                <a16:creationId xmlns:a16="http://schemas.microsoft.com/office/drawing/2014/main" id="{A16E0CD0-7E23-C446-88F9-FA17827F0EEF}"/>
              </a:ext>
            </a:extLst>
          </p:cNvPr>
          <p:cNvSpPr>
            <a:spLocks noGrp="1"/>
          </p:cNvSpPr>
          <p:nvPr>
            <p:ph type="title" hasCustomPrompt="1"/>
          </p:nvPr>
        </p:nvSpPr>
        <p:spPr>
          <a:xfrm>
            <a:off x="838200" y="1674944"/>
            <a:ext cx="10515600" cy="750435"/>
          </a:xfrm>
          <a:prstGeom prst="rect">
            <a:avLst/>
          </a:prstGeom>
        </p:spPr>
        <p:txBody>
          <a:bodyPr anchor="t" anchorCtr="0">
            <a:noAutofit/>
          </a:bodyPr>
          <a:lstStyle>
            <a:lvl1pPr>
              <a:defRPr sz="3733"/>
            </a:lvl1pPr>
          </a:lstStyle>
          <a:p>
            <a:r>
              <a:rPr lang="de-DE"/>
              <a:t>Standard Slide mit einzeiliger Headline</a:t>
            </a:r>
          </a:p>
        </p:txBody>
      </p:sp>
      <p:sp>
        <p:nvSpPr>
          <p:cNvPr id="10" name="Textplatzhalter 9">
            <a:extLst>
              <a:ext uri="{FF2B5EF4-FFF2-40B4-BE49-F238E27FC236}">
                <a16:creationId xmlns:a16="http://schemas.microsoft.com/office/drawing/2014/main" id="{753430E0-AFB8-9F4F-A14E-5ED22B91C2E3}"/>
              </a:ext>
            </a:extLst>
          </p:cNvPr>
          <p:cNvSpPr>
            <a:spLocks noGrp="1"/>
          </p:cNvSpPr>
          <p:nvPr>
            <p:ph type="body" sz="quarter" idx="10" hasCustomPrompt="1"/>
          </p:nvPr>
        </p:nvSpPr>
        <p:spPr>
          <a:xfrm>
            <a:off x="838200" y="2760063"/>
            <a:ext cx="10515600" cy="3547533"/>
          </a:xfrm>
        </p:spPr>
        <p:txBody>
          <a:bodyPr>
            <a:noAutofit/>
          </a:bodyPr>
          <a:lstStyle>
            <a:lvl1pPr>
              <a:spcBef>
                <a:spcPts val="1800"/>
              </a:spcBef>
              <a:buClr>
                <a:schemeClr val="tx1"/>
              </a:buClr>
              <a:defRPr/>
            </a:lvl1pPr>
          </a:lstStyle>
          <a:p>
            <a:r>
              <a:rPr lang="de-DE" noProof="1"/>
              <a:t>Lorem ipsum dolor sit amet</a:t>
            </a:r>
          </a:p>
          <a:p>
            <a:r>
              <a:rPr lang="de-DE" noProof="1"/>
              <a:t>Nulla sed arcu blandit, sollicitudin augue vitae, faucibus aptent taciti sociosqu ad litora torquent pers conubia nostra</a:t>
            </a:r>
          </a:p>
          <a:p>
            <a:r>
              <a:rPr lang="de-DE" noProof="1"/>
              <a:t>Phasellus at mi eget risus mattis</a:t>
            </a:r>
          </a:p>
        </p:txBody>
      </p:sp>
      <p:pic>
        <p:nvPicPr>
          <p:cNvPr id="15" name="Picture 5">
            <a:extLst>
              <a:ext uri="{FF2B5EF4-FFF2-40B4-BE49-F238E27FC236}">
                <a16:creationId xmlns:a16="http://schemas.microsoft.com/office/drawing/2014/main" id="{455E39D8-9817-BF7C-A606-9EE6C142359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4510" y="317794"/>
            <a:ext cx="897600" cy="174901"/>
          </a:xfrm>
          <a:prstGeom prst="rect">
            <a:avLst/>
          </a:prstGeom>
        </p:spPr>
      </p:pic>
    </p:spTree>
    <p:extLst>
      <p:ext uri="{BB962C8B-B14F-4D97-AF65-F5344CB8AC3E}">
        <p14:creationId xmlns:p14="http://schemas.microsoft.com/office/powerpoint/2010/main" val="2251873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Master-Bullets">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F84FCCBB-3658-3F5A-20C2-86972B8F6E96}"/>
              </a:ext>
            </a:extLst>
          </p:cNvPr>
          <p:cNvSpPr/>
          <p:nvPr userDrawn="1"/>
        </p:nvSpPr>
        <p:spPr>
          <a:xfrm rot="10800000">
            <a:off x="0" y="5917852"/>
            <a:ext cx="12192000" cy="940148"/>
          </a:xfrm>
          <a:custGeom>
            <a:avLst/>
            <a:gdLst>
              <a:gd name="connsiteX0" fmla="*/ 0 w 12192000"/>
              <a:gd name="connsiteY0" fmla="*/ 0 h 940148"/>
              <a:gd name="connsiteX1" fmla="*/ 12192000 w 12192000"/>
              <a:gd name="connsiteY1" fmla="*/ 0 h 940148"/>
              <a:gd name="connsiteX2" fmla="*/ 12192000 w 12192000"/>
              <a:gd name="connsiteY2" fmla="*/ 940148 h 940148"/>
              <a:gd name="connsiteX3" fmla="*/ 0 w 12192000"/>
              <a:gd name="connsiteY3" fmla="*/ 940148 h 940148"/>
              <a:gd name="connsiteX4" fmla="*/ 0 w 12192000"/>
              <a:gd name="connsiteY4" fmla="*/ 0 h 940148"/>
              <a:gd name="connsiteX0" fmla="*/ 0 w 12192000"/>
              <a:gd name="connsiteY0" fmla="*/ 0 h 940148"/>
              <a:gd name="connsiteX1" fmla="*/ 12192000 w 12192000"/>
              <a:gd name="connsiteY1" fmla="*/ 0 h 940148"/>
              <a:gd name="connsiteX2" fmla="*/ 12192000 w 12192000"/>
              <a:gd name="connsiteY2" fmla="*/ 649202 h 940148"/>
              <a:gd name="connsiteX3" fmla="*/ 0 w 12192000"/>
              <a:gd name="connsiteY3" fmla="*/ 940148 h 940148"/>
              <a:gd name="connsiteX4" fmla="*/ 0 w 12192000"/>
              <a:gd name="connsiteY4" fmla="*/ 0 h 940148"/>
              <a:gd name="connsiteX0" fmla="*/ 0 w 12200313"/>
              <a:gd name="connsiteY0" fmla="*/ 0 h 940148"/>
              <a:gd name="connsiteX1" fmla="*/ 12192000 w 12200313"/>
              <a:gd name="connsiteY1" fmla="*/ 0 h 940148"/>
              <a:gd name="connsiteX2" fmla="*/ 12200313 w 12200313"/>
              <a:gd name="connsiteY2" fmla="*/ 724017 h 940148"/>
              <a:gd name="connsiteX3" fmla="*/ 0 w 12200313"/>
              <a:gd name="connsiteY3" fmla="*/ 940148 h 940148"/>
              <a:gd name="connsiteX4" fmla="*/ 0 w 12200313"/>
              <a:gd name="connsiteY4" fmla="*/ 0 h 940148"/>
              <a:gd name="connsiteX0" fmla="*/ 0 w 12192000"/>
              <a:gd name="connsiteY0" fmla="*/ 0 h 940148"/>
              <a:gd name="connsiteX1" fmla="*/ 12192000 w 12192000"/>
              <a:gd name="connsiteY1" fmla="*/ 0 h 940148"/>
              <a:gd name="connsiteX2" fmla="*/ 12192000 w 12192000"/>
              <a:gd name="connsiteY2" fmla="*/ 732329 h 940148"/>
              <a:gd name="connsiteX3" fmla="*/ 0 w 12192000"/>
              <a:gd name="connsiteY3" fmla="*/ 940148 h 940148"/>
              <a:gd name="connsiteX4" fmla="*/ 0 w 12192000"/>
              <a:gd name="connsiteY4" fmla="*/ 0 h 940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940148">
                <a:moveTo>
                  <a:pt x="0" y="0"/>
                </a:moveTo>
                <a:lnTo>
                  <a:pt x="12192000" y="0"/>
                </a:lnTo>
                <a:lnTo>
                  <a:pt x="12192000" y="732329"/>
                </a:lnTo>
                <a:lnTo>
                  <a:pt x="0" y="940148"/>
                </a:lnTo>
                <a:lnTo>
                  <a:pt x="0" y="0"/>
                </a:lnTo>
                <a:close/>
              </a:path>
            </a:pathLst>
          </a:custGeom>
          <a:gradFill>
            <a:gsLst>
              <a:gs pos="0">
                <a:srgbClr val="5EB245"/>
              </a:gs>
              <a:gs pos="99000">
                <a:srgbClr val="FFF03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sz="2400"/>
          </a:p>
        </p:txBody>
      </p:sp>
      <p:sp>
        <p:nvSpPr>
          <p:cNvPr id="7" name="Titel 1">
            <a:extLst>
              <a:ext uri="{FF2B5EF4-FFF2-40B4-BE49-F238E27FC236}">
                <a16:creationId xmlns:a16="http://schemas.microsoft.com/office/drawing/2014/main" id="{A16E0CD0-7E23-C446-88F9-FA17827F0EEF}"/>
              </a:ext>
            </a:extLst>
          </p:cNvPr>
          <p:cNvSpPr>
            <a:spLocks noGrp="1"/>
          </p:cNvSpPr>
          <p:nvPr>
            <p:ph type="title" hasCustomPrompt="1"/>
          </p:nvPr>
        </p:nvSpPr>
        <p:spPr>
          <a:xfrm>
            <a:off x="838200" y="1023858"/>
            <a:ext cx="10515600" cy="750435"/>
          </a:xfrm>
          <a:prstGeom prst="rect">
            <a:avLst/>
          </a:prstGeom>
        </p:spPr>
        <p:txBody>
          <a:bodyPr anchor="t" anchorCtr="0">
            <a:noAutofit/>
          </a:bodyPr>
          <a:lstStyle>
            <a:lvl1pPr>
              <a:defRPr sz="3733"/>
            </a:lvl1pPr>
          </a:lstStyle>
          <a:p>
            <a:r>
              <a:rPr lang="de-DE"/>
              <a:t>Standard Slide mit einzeiliger Headline</a:t>
            </a:r>
          </a:p>
        </p:txBody>
      </p:sp>
      <p:sp>
        <p:nvSpPr>
          <p:cNvPr id="10" name="Textplatzhalter 9">
            <a:extLst>
              <a:ext uri="{FF2B5EF4-FFF2-40B4-BE49-F238E27FC236}">
                <a16:creationId xmlns:a16="http://schemas.microsoft.com/office/drawing/2014/main" id="{753430E0-AFB8-9F4F-A14E-5ED22B91C2E3}"/>
              </a:ext>
            </a:extLst>
          </p:cNvPr>
          <p:cNvSpPr>
            <a:spLocks noGrp="1"/>
          </p:cNvSpPr>
          <p:nvPr>
            <p:ph type="body" sz="quarter" idx="10" hasCustomPrompt="1"/>
          </p:nvPr>
        </p:nvSpPr>
        <p:spPr>
          <a:xfrm>
            <a:off x="838200" y="2108977"/>
            <a:ext cx="10515600" cy="3547533"/>
          </a:xfrm>
        </p:spPr>
        <p:txBody>
          <a:bodyPr>
            <a:noAutofit/>
          </a:bodyPr>
          <a:lstStyle>
            <a:lvl1pPr>
              <a:spcBef>
                <a:spcPts val="1800"/>
              </a:spcBef>
              <a:buClr>
                <a:schemeClr val="tx1"/>
              </a:buClr>
              <a:defRPr/>
            </a:lvl1pPr>
          </a:lstStyle>
          <a:p>
            <a:r>
              <a:rPr lang="de-DE" noProof="1"/>
              <a:t>Lorem ipsum dolor sit amet</a:t>
            </a:r>
          </a:p>
          <a:p>
            <a:r>
              <a:rPr lang="de-DE" noProof="1"/>
              <a:t>Nulla sed arcu blandit, sollicitudin augue vitae, faucibus aptent taciti sociosqu ad litora torquent pers conubia nostra</a:t>
            </a:r>
          </a:p>
          <a:p>
            <a:r>
              <a:rPr lang="de-DE" noProof="1"/>
              <a:t>Phasellus at mi eget risus mattis</a:t>
            </a:r>
          </a:p>
        </p:txBody>
      </p:sp>
      <p:pic>
        <p:nvPicPr>
          <p:cNvPr id="15" name="Picture 5">
            <a:extLst>
              <a:ext uri="{FF2B5EF4-FFF2-40B4-BE49-F238E27FC236}">
                <a16:creationId xmlns:a16="http://schemas.microsoft.com/office/drawing/2014/main" id="{455E39D8-9817-BF7C-A606-9EE6C142359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4510" y="317794"/>
            <a:ext cx="897600" cy="174901"/>
          </a:xfrm>
          <a:prstGeom prst="rect">
            <a:avLst/>
          </a:prstGeom>
        </p:spPr>
      </p:pic>
    </p:spTree>
    <p:extLst>
      <p:ext uri="{BB962C8B-B14F-4D97-AF65-F5344CB8AC3E}">
        <p14:creationId xmlns:p14="http://schemas.microsoft.com/office/powerpoint/2010/main" val="27636975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Master-Bullets">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F84FCCBB-3658-3F5A-20C2-86972B8F6E96}"/>
              </a:ext>
            </a:extLst>
          </p:cNvPr>
          <p:cNvSpPr/>
          <p:nvPr userDrawn="1"/>
        </p:nvSpPr>
        <p:spPr>
          <a:xfrm>
            <a:off x="0" y="0"/>
            <a:ext cx="12192000" cy="940148"/>
          </a:xfrm>
          <a:custGeom>
            <a:avLst/>
            <a:gdLst>
              <a:gd name="connsiteX0" fmla="*/ 0 w 12192000"/>
              <a:gd name="connsiteY0" fmla="*/ 0 h 940148"/>
              <a:gd name="connsiteX1" fmla="*/ 12192000 w 12192000"/>
              <a:gd name="connsiteY1" fmla="*/ 0 h 940148"/>
              <a:gd name="connsiteX2" fmla="*/ 12192000 w 12192000"/>
              <a:gd name="connsiteY2" fmla="*/ 940148 h 940148"/>
              <a:gd name="connsiteX3" fmla="*/ 0 w 12192000"/>
              <a:gd name="connsiteY3" fmla="*/ 940148 h 940148"/>
              <a:gd name="connsiteX4" fmla="*/ 0 w 12192000"/>
              <a:gd name="connsiteY4" fmla="*/ 0 h 940148"/>
              <a:gd name="connsiteX0" fmla="*/ 0 w 12192000"/>
              <a:gd name="connsiteY0" fmla="*/ 0 h 940148"/>
              <a:gd name="connsiteX1" fmla="*/ 12192000 w 12192000"/>
              <a:gd name="connsiteY1" fmla="*/ 0 h 940148"/>
              <a:gd name="connsiteX2" fmla="*/ 12192000 w 12192000"/>
              <a:gd name="connsiteY2" fmla="*/ 649202 h 940148"/>
              <a:gd name="connsiteX3" fmla="*/ 0 w 12192000"/>
              <a:gd name="connsiteY3" fmla="*/ 940148 h 940148"/>
              <a:gd name="connsiteX4" fmla="*/ 0 w 12192000"/>
              <a:gd name="connsiteY4" fmla="*/ 0 h 940148"/>
              <a:gd name="connsiteX0" fmla="*/ 0 w 12200313"/>
              <a:gd name="connsiteY0" fmla="*/ 0 h 940148"/>
              <a:gd name="connsiteX1" fmla="*/ 12192000 w 12200313"/>
              <a:gd name="connsiteY1" fmla="*/ 0 h 940148"/>
              <a:gd name="connsiteX2" fmla="*/ 12200313 w 12200313"/>
              <a:gd name="connsiteY2" fmla="*/ 724017 h 940148"/>
              <a:gd name="connsiteX3" fmla="*/ 0 w 12200313"/>
              <a:gd name="connsiteY3" fmla="*/ 940148 h 940148"/>
              <a:gd name="connsiteX4" fmla="*/ 0 w 12200313"/>
              <a:gd name="connsiteY4" fmla="*/ 0 h 940148"/>
              <a:gd name="connsiteX0" fmla="*/ 0 w 12192000"/>
              <a:gd name="connsiteY0" fmla="*/ 0 h 940148"/>
              <a:gd name="connsiteX1" fmla="*/ 12192000 w 12192000"/>
              <a:gd name="connsiteY1" fmla="*/ 0 h 940148"/>
              <a:gd name="connsiteX2" fmla="*/ 12192000 w 12192000"/>
              <a:gd name="connsiteY2" fmla="*/ 732329 h 940148"/>
              <a:gd name="connsiteX3" fmla="*/ 0 w 12192000"/>
              <a:gd name="connsiteY3" fmla="*/ 940148 h 940148"/>
              <a:gd name="connsiteX4" fmla="*/ 0 w 12192000"/>
              <a:gd name="connsiteY4" fmla="*/ 0 h 940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940148">
                <a:moveTo>
                  <a:pt x="0" y="0"/>
                </a:moveTo>
                <a:lnTo>
                  <a:pt x="12192000" y="0"/>
                </a:lnTo>
                <a:lnTo>
                  <a:pt x="12192000" y="732329"/>
                </a:lnTo>
                <a:lnTo>
                  <a:pt x="0" y="940148"/>
                </a:lnTo>
                <a:lnTo>
                  <a:pt x="0" y="0"/>
                </a:lnTo>
                <a:close/>
              </a:path>
            </a:pathLst>
          </a:custGeom>
          <a:gradFill>
            <a:gsLst>
              <a:gs pos="0">
                <a:srgbClr val="6E619B"/>
              </a:gs>
              <a:gs pos="99000">
                <a:srgbClr val="E893B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sz="2400"/>
          </a:p>
        </p:txBody>
      </p:sp>
      <p:sp>
        <p:nvSpPr>
          <p:cNvPr id="7" name="Titel 1">
            <a:extLst>
              <a:ext uri="{FF2B5EF4-FFF2-40B4-BE49-F238E27FC236}">
                <a16:creationId xmlns:a16="http://schemas.microsoft.com/office/drawing/2014/main" id="{A16E0CD0-7E23-C446-88F9-FA17827F0EEF}"/>
              </a:ext>
            </a:extLst>
          </p:cNvPr>
          <p:cNvSpPr>
            <a:spLocks noGrp="1"/>
          </p:cNvSpPr>
          <p:nvPr>
            <p:ph type="title" hasCustomPrompt="1"/>
          </p:nvPr>
        </p:nvSpPr>
        <p:spPr>
          <a:xfrm>
            <a:off x="838200" y="1674944"/>
            <a:ext cx="10515600" cy="750435"/>
          </a:xfrm>
          <a:prstGeom prst="rect">
            <a:avLst/>
          </a:prstGeom>
        </p:spPr>
        <p:txBody>
          <a:bodyPr anchor="t" anchorCtr="0">
            <a:noAutofit/>
          </a:bodyPr>
          <a:lstStyle>
            <a:lvl1pPr>
              <a:defRPr sz="3733"/>
            </a:lvl1pPr>
          </a:lstStyle>
          <a:p>
            <a:r>
              <a:rPr lang="de-DE"/>
              <a:t>Standard Slide mit einzeiliger Headline</a:t>
            </a:r>
          </a:p>
        </p:txBody>
      </p:sp>
      <p:sp>
        <p:nvSpPr>
          <p:cNvPr id="10" name="Textplatzhalter 9">
            <a:extLst>
              <a:ext uri="{FF2B5EF4-FFF2-40B4-BE49-F238E27FC236}">
                <a16:creationId xmlns:a16="http://schemas.microsoft.com/office/drawing/2014/main" id="{753430E0-AFB8-9F4F-A14E-5ED22B91C2E3}"/>
              </a:ext>
            </a:extLst>
          </p:cNvPr>
          <p:cNvSpPr>
            <a:spLocks noGrp="1"/>
          </p:cNvSpPr>
          <p:nvPr>
            <p:ph type="body" sz="quarter" idx="10" hasCustomPrompt="1"/>
          </p:nvPr>
        </p:nvSpPr>
        <p:spPr>
          <a:xfrm>
            <a:off x="838200" y="2760063"/>
            <a:ext cx="10515600" cy="3547533"/>
          </a:xfrm>
        </p:spPr>
        <p:txBody>
          <a:bodyPr>
            <a:noAutofit/>
          </a:bodyPr>
          <a:lstStyle>
            <a:lvl1pPr>
              <a:spcBef>
                <a:spcPts val="1800"/>
              </a:spcBef>
              <a:buClr>
                <a:schemeClr val="tx1"/>
              </a:buClr>
              <a:defRPr/>
            </a:lvl1pPr>
          </a:lstStyle>
          <a:p>
            <a:r>
              <a:rPr lang="de-DE" noProof="1"/>
              <a:t>Lorem ipsum dolor sit amet</a:t>
            </a:r>
          </a:p>
          <a:p>
            <a:r>
              <a:rPr lang="de-DE" noProof="1"/>
              <a:t>Nulla sed arcu blandit, sollicitudin augue vitae, faucibus aptent taciti sociosqu ad litora torquent pers conubia nostra</a:t>
            </a:r>
          </a:p>
          <a:p>
            <a:r>
              <a:rPr lang="de-DE" noProof="1"/>
              <a:t>Phasellus at mi eget risus mattis</a:t>
            </a:r>
          </a:p>
        </p:txBody>
      </p:sp>
      <p:pic>
        <p:nvPicPr>
          <p:cNvPr id="15" name="Picture 5">
            <a:extLst>
              <a:ext uri="{FF2B5EF4-FFF2-40B4-BE49-F238E27FC236}">
                <a16:creationId xmlns:a16="http://schemas.microsoft.com/office/drawing/2014/main" id="{455E39D8-9817-BF7C-A606-9EE6C142359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4510" y="317794"/>
            <a:ext cx="897600" cy="174901"/>
          </a:xfrm>
          <a:prstGeom prst="rect">
            <a:avLst/>
          </a:prstGeom>
        </p:spPr>
      </p:pic>
    </p:spTree>
    <p:extLst>
      <p:ext uri="{BB962C8B-B14F-4D97-AF65-F5344CB8AC3E}">
        <p14:creationId xmlns:p14="http://schemas.microsoft.com/office/powerpoint/2010/main" val="9767352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Master-Bullets">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F84FCCBB-3658-3F5A-20C2-86972B8F6E96}"/>
              </a:ext>
            </a:extLst>
          </p:cNvPr>
          <p:cNvSpPr/>
          <p:nvPr userDrawn="1"/>
        </p:nvSpPr>
        <p:spPr>
          <a:xfrm rot="10800000">
            <a:off x="0" y="5917852"/>
            <a:ext cx="12192000" cy="940148"/>
          </a:xfrm>
          <a:custGeom>
            <a:avLst/>
            <a:gdLst>
              <a:gd name="connsiteX0" fmla="*/ 0 w 12192000"/>
              <a:gd name="connsiteY0" fmla="*/ 0 h 940148"/>
              <a:gd name="connsiteX1" fmla="*/ 12192000 w 12192000"/>
              <a:gd name="connsiteY1" fmla="*/ 0 h 940148"/>
              <a:gd name="connsiteX2" fmla="*/ 12192000 w 12192000"/>
              <a:gd name="connsiteY2" fmla="*/ 940148 h 940148"/>
              <a:gd name="connsiteX3" fmla="*/ 0 w 12192000"/>
              <a:gd name="connsiteY3" fmla="*/ 940148 h 940148"/>
              <a:gd name="connsiteX4" fmla="*/ 0 w 12192000"/>
              <a:gd name="connsiteY4" fmla="*/ 0 h 940148"/>
              <a:gd name="connsiteX0" fmla="*/ 0 w 12192000"/>
              <a:gd name="connsiteY0" fmla="*/ 0 h 940148"/>
              <a:gd name="connsiteX1" fmla="*/ 12192000 w 12192000"/>
              <a:gd name="connsiteY1" fmla="*/ 0 h 940148"/>
              <a:gd name="connsiteX2" fmla="*/ 12192000 w 12192000"/>
              <a:gd name="connsiteY2" fmla="*/ 649202 h 940148"/>
              <a:gd name="connsiteX3" fmla="*/ 0 w 12192000"/>
              <a:gd name="connsiteY3" fmla="*/ 940148 h 940148"/>
              <a:gd name="connsiteX4" fmla="*/ 0 w 12192000"/>
              <a:gd name="connsiteY4" fmla="*/ 0 h 940148"/>
              <a:gd name="connsiteX0" fmla="*/ 0 w 12200313"/>
              <a:gd name="connsiteY0" fmla="*/ 0 h 940148"/>
              <a:gd name="connsiteX1" fmla="*/ 12192000 w 12200313"/>
              <a:gd name="connsiteY1" fmla="*/ 0 h 940148"/>
              <a:gd name="connsiteX2" fmla="*/ 12200313 w 12200313"/>
              <a:gd name="connsiteY2" fmla="*/ 724017 h 940148"/>
              <a:gd name="connsiteX3" fmla="*/ 0 w 12200313"/>
              <a:gd name="connsiteY3" fmla="*/ 940148 h 940148"/>
              <a:gd name="connsiteX4" fmla="*/ 0 w 12200313"/>
              <a:gd name="connsiteY4" fmla="*/ 0 h 940148"/>
              <a:gd name="connsiteX0" fmla="*/ 0 w 12192000"/>
              <a:gd name="connsiteY0" fmla="*/ 0 h 940148"/>
              <a:gd name="connsiteX1" fmla="*/ 12192000 w 12192000"/>
              <a:gd name="connsiteY1" fmla="*/ 0 h 940148"/>
              <a:gd name="connsiteX2" fmla="*/ 12192000 w 12192000"/>
              <a:gd name="connsiteY2" fmla="*/ 732329 h 940148"/>
              <a:gd name="connsiteX3" fmla="*/ 0 w 12192000"/>
              <a:gd name="connsiteY3" fmla="*/ 940148 h 940148"/>
              <a:gd name="connsiteX4" fmla="*/ 0 w 12192000"/>
              <a:gd name="connsiteY4" fmla="*/ 0 h 940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940148">
                <a:moveTo>
                  <a:pt x="0" y="0"/>
                </a:moveTo>
                <a:lnTo>
                  <a:pt x="12192000" y="0"/>
                </a:lnTo>
                <a:lnTo>
                  <a:pt x="12192000" y="732329"/>
                </a:lnTo>
                <a:lnTo>
                  <a:pt x="0" y="940148"/>
                </a:lnTo>
                <a:lnTo>
                  <a:pt x="0" y="0"/>
                </a:lnTo>
                <a:close/>
              </a:path>
            </a:pathLst>
          </a:custGeom>
          <a:gradFill>
            <a:gsLst>
              <a:gs pos="0">
                <a:srgbClr val="6E619B"/>
              </a:gs>
              <a:gs pos="99000">
                <a:srgbClr val="E893B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sz="2400"/>
          </a:p>
        </p:txBody>
      </p:sp>
      <p:sp>
        <p:nvSpPr>
          <p:cNvPr id="7" name="Titel 1">
            <a:extLst>
              <a:ext uri="{FF2B5EF4-FFF2-40B4-BE49-F238E27FC236}">
                <a16:creationId xmlns:a16="http://schemas.microsoft.com/office/drawing/2014/main" id="{A16E0CD0-7E23-C446-88F9-FA17827F0EEF}"/>
              </a:ext>
            </a:extLst>
          </p:cNvPr>
          <p:cNvSpPr>
            <a:spLocks noGrp="1"/>
          </p:cNvSpPr>
          <p:nvPr>
            <p:ph type="title" hasCustomPrompt="1"/>
          </p:nvPr>
        </p:nvSpPr>
        <p:spPr>
          <a:xfrm>
            <a:off x="838200" y="1023858"/>
            <a:ext cx="10515600" cy="750435"/>
          </a:xfrm>
          <a:prstGeom prst="rect">
            <a:avLst/>
          </a:prstGeom>
        </p:spPr>
        <p:txBody>
          <a:bodyPr anchor="t" anchorCtr="0">
            <a:noAutofit/>
          </a:bodyPr>
          <a:lstStyle>
            <a:lvl1pPr>
              <a:defRPr sz="3733"/>
            </a:lvl1pPr>
          </a:lstStyle>
          <a:p>
            <a:r>
              <a:rPr lang="de-DE"/>
              <a:t>Standard Slide mit einzeiliger Headline</a:t>
            </a:r>
          </a:p>
        </p:txBody>
      </p:sp>
      <p:sp>
        <p:nvSpPr>
          <p:cNvPr id="10" name="Textplatzhalter 9">
            <a:extLst>
              <a:ext uri="{FF2B5EF4-FFF2-40B4-BE49-F238E27FC236}">
                <a16:creationId xmlns:a16="http://schemas.microsoft.com/office/drawing/2014/main" id="{753430E0-AFB8-9F4F-A14E-5ED22B91C2E3}"/>
              </a:ext>
            </a:extLst>
          </p:cNvPr>
          <p:cNvSpPr>
            <a:spLocks noGrp="1"/>
          </p:cNvSpPr>
          <p:nvPr>
            <p:ph type="body" sz="quarter" idx="10" hasCustomPrompt="1"/>
          </p:nvPr>
        </p:nvSpPr>
        <p:spPr>
          <a:xfrm>
            <a:off x="838200" y="2108977"/>
            <a:ext cx="10515600" cy="3547533"/>
          </a:xfrm>
        </p:spPr>
        <p:txBody>
          <a:bodyPr>
            <a:noAutofit/>
          </a:bodyPr>
          <a:lstStyle>
            <a:lvl1pPr>
              <a:spcBef>
                <a:spcPts val="1800"/>
              </a:spcBef>
              <a:buClr>
                <a:schemeClr val="tx1"/>
              </a:buClr>
              <a:defRPr/>
            </a:lvl1pPr>
          </a:lstStyle>
          <a:p>
            <a:r>
              <a:rPr lang="de-DE" noProof="1"/>
              <a:t>Lorem ipsum dolor sit amet</a:t>
            </a:r>
          </a:p>
          <a:p>
            <a:r>
              <a:rPr lang="de-DE" noProof="1"/>
              <a:t>Nulla sed arcu blandit, sollicitudin augue vitae, faucibus aptent taciti sociosqu ad litora torquent pers conubia nostra</a:t>
            </a:r>
          </a:p>
          <a:p>
            <a:r>
              <a:rPr lang="de-DE" noProof="1"/>
              <a:t>Phasellus at mi eget risus mattis</a:t>
            </a:r>
          </a:p>
        </p:txBody>
      </p:sp>
      <p:pic>
        <p:nvPicPr>
          <p:cNvPr id="15" name="Picture 5">
            <a:extLst>
              <a:ext uri="{FF2B5EF4-FFF2-40B4-BE49-F238E27FC236}">
                <a16:creationId xmlns:a16="http://schemas.microsoft.com/office/drawing/2014/main" id="{455E39D8-9817-BF7C-A606-9EE6C142359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4510" y="317794"/>
            <a:ext cx="897600" cy="174901"/>
          </a:xfrm>
          <a:prstGeom prst="rect">
            <a:avLst/>
          </a:prstGeom>
        </p:spPr>
      </p:pic>
    </p:spTree>
    <p:extLst>
      <p:ext uri="{BB962C8B-B14F-4D97-AF65-F5344CB8AC3E}">
        <p14:creationId xmlns:p14="http://schemas.microsoft.com/office/powerpoint/2010/main" val="5795489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EE2E1069-C79D-A4EC-3E11-671C8E519DF7}"/>
              </a:ext>
            </a:extLst>
          </p:cNvPr>
          <p:cNvSpPr/>
          <p:nvPr userDrawn="1"/>
        </p:nvSpPr>
        <p:spPr>
          <a:xfrm>
            <a:off x="0" y="6625389"/>
            <a:ext cx="12192000" cy="248653"/>
          </a:xfrm>
          <a:prstGeom prst="rect">
            <a:avLst/>
          </a:prstGeom>
          <a:gradFill>
            <a:gsLst>
              <a:gs pos="0">
                <a:srgbClr val="C62534"/>
              </a:gs>
              <a:gs pos="100000">
                <a:srgbClr val="E8C03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5591384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Benutzerdefiniertes Layout">
    <p:spTree>
      <p:nvGrpSpPr>
        <p:cNvPr id="1" name=""/>
        <p:cNvGrpSpPr/>
        <p:nvPr/>
      </p:nvGrpSpPr>
      <p:grpSpPr>
        <a:xfrm>
          <a:off x="0" y="0"/>
          <a:ext cx="0" cy="0"/>
          <a:chOff x="0" y="0"/>
          <a:chExt cx="0" cy="0"/>
        </a:xfrm>
      </p:grpSpPr>
      <p:sp>
        <p:nvSpPr>
          <p:cNvPr id="5" name="Parallelogramm 4">
            <a:extLst>
              <a:ext uri="{FF2B5EF4-FFF2-40B4-BE49-F238E27FC236}">
                <a16:creationId xmlns:a16="http://schemas.microsoft.com/office/drawing/2014/main" id="{0A32CAD7-8601-5141-B43D-A74EC378D943}"/>
              </a:ext>
            </a:extLst>
          </p:cNvPr>
          <p:cNvSpPr/>
          <p:nvPr userDrawn="1"/>
        </p:nvSpPr>
        <p:spPr>
          <a:xfrm>
            <a:off x="6073142" y="0"/>
            <a:ext cx="9143999" cy="6858000"/>
          </a:xfrm>
          <a:prstGeom prst="parallelogram">
            <a:avLst/>
          </a:prstGeom>
          <a:gradFill>
            <a:gsLst>
              <a:gs pos="0">
                <a:srgbClr val="C62534"/>
              </a:gs>
              <a:gs pos="99000">
                <a:srgbClr val="E8C033"/>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Tree>
    <p:extLst>
      <p:ext uri="{BB962C8B-B14F-4D97-AF65-F5344CB8AC3E}">
        <p14:creationId xmlns:p14="http://schemas.microsoft.com/office/powerpoint/2010/main" val="707547722"/>
      </p:ext>
    </p:extLst>
  </p:cSld>
  <p:clrMapOvr>
    <a:masterClrMapping/>
  </p:clrMapOvr>
  <mc:AlternateContent xmlns:mc="http://schemas.openxmlformats.org/markup-compatibility/2006" xmlns:p14="http://schemas.microsoft.com/office/powerpoint/2010/main">
    <mc:Choice Requires="p14">
      <p:transition p14:dur="0">
        <p14:reveal/>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7673">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0F7D288-1146-4854-8C83-C00232A93DD9}"/>
              </a:ext>
            </a:extLst>
          </p:cNvPr>
          <p:cNvSpPr>
            <a:spLocks noGrp="1"/>
          </p:cNvSpPr>
          <p:nvPr>
            <p:ph type="pic" sz="quarter" idx="10"/>
          </p:nvPr>
        </p:nvSpPr>
        <p:spPr>
          <a:xfrm>
            <a:off x="7032625" y="0"/>
            <a:ext cx="3743325" cy="4365625"/>
          </a:xfrm>
          <a:prstGeom prst="rect">
            <a:avLst/>
          </a:prstGeom>
        </p:spPr>
        <p:txBody>
          <a:bodyPr/>
          <a:lstStyle/>
          <a:p>
            <a:endParaRPr lang="en-US"/>
          </a:p>
        </p:txBody>
      </p:sp>
      <p:sp>
        <p:nvSpPr>
          <p:cNvPr id="8" name="Picture Placeholder 7">
            <a:extLst>
              <a:ext uri="{FF2B5EF4-FFF2-40B4-BE49-F238E27FC236}">
                <a16:creationId xmlns:a16="http://schemas.microsoft.com/office/drawing/2014/main" id="{57BCF4E8-4AB6-4308-BC15-B90C0B8692D4}"/>
              </a:ext>
            </a:extLst>
          </p:cNvPr>
          <p:cNvSpPr>
            <a:spLocks noGrp="1"/>
          </p:cNvSpPr>
          <p:nvPr>
            <p:ph type="pic" sz="quarter" idx="11"/>
          </p:nvPr>
        </p:nvSpPr>
        <p:spPr>
          <a:xfrm>
            <a:off x="7032625" y="4581525"/>
            <a:ext cx="3743895" cy="2276475"/>
          </a:xfrm>
          <a:prstGeom prst="rect">
            <a:avLst/>
          </a:prstGeom>
        </p:spPr>
        <p:txBody>
          <a:bodyPr/>
          <a:lstStyle/>
          <a:p>
            <a:endParaRPr lang="en-US"/>
          </a:p>
        </p:txBody>
      </p:sp>
    </p:spTree>
    <p:extLst>
      <p:ext uri="{BB962C8B-B14F-4D97-AF65-F5344CB8AC3E}">
        <p14:creationId xmlns:p14="http://schemas.microsoft.com/office/powerpoint/2010/main" val="347403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MAster-Halbseite">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1EDE993-F6B8-754D-B2F9-9EA76C906A84}"/>
              </a:ext>
            </a:extLst>
          </p:cNvPr>
          <p:cNvSpPr>
            <a:spLocks noGrp="1"/>
          </p:cNvSpPr>
          <p:nvPr>
            <p:ph type="title" hasCustomPrompt="1"/>
          </p:nvPr>
        </p:nvSpPr>
        <p:spPr>
          <a:xfrm>
            <a:off x="838201" y="1286360"/>
            <a:ext cx="4694498" cy="815504"/>
          </a:xfrm>
          <a:prstGeom prst="rect">
            <a:avLst/>
          </a:prstGeom>
        </p:spPr>
        <p:txBody>
          <a:bodyPr anchor="t">
            <a:noAutofit/>
          </a:bodyPr>
          <a:lstStyle>
            <a:lvl1pPr>
              <a:defRPr sz="3733">
                <a:solidFill>
                  <a:schemeClr val="tx1">
                    <a:lumMod val="95000"/>
                    <a:lumOff val="5000"/>
                  </a:schemeClr>
                </a:solidFill>
              </a:defRPr>
            </a:lvl1pPr>
          </a:lstStyle>
          <a:p>
            <a:r>
              <a:rPr lang="de-DE"/>
              <a:t>Standard Slide</a:t>
            </a:r>
          </a:p>
        </p:txBody>
      </p:sp>
      <p:sp>
        <p:nvSpPr>
          <p:cNvPr id="10" name="Textplatzhalter 9">
            <a:extLst>
              <a:ext uri="{FF2B5EF4-FFF2-40B4-BE49-F238E27FC236}">
                <a16:creationId xmlns:a16="http://schemas.microsoft.com/office/drawing/2014/main" id="{EC212229-E07C-A94B-A17F-F5F44133D7FC}"/>
              </a:ext>
            </a:extLst>
          </p:cNvPr>
          <p:cNvSpPr>
            <a:spLocks noGrp="1"/>
          </p:cNvSpPr>
          <p:nvPr>
            <p:ph type="body" sz="quarter" idx="10" hasCustomPrompt="1"/>
          </p:nvPr>
        </p:nvSpPr>
        <p:spPr>
          <a:xfrm>
            <a:off x="838200" y="2101864"/>
            <a:ext cx="4219937" cy="3547533"/>
          </a:xfrm>
        </p:spPr>
        <p:txBody>
          <a:bodyPr>
            <a:noAutofit/>
          </a:bodyPr>
          <a:lstStyle>
            <a:lvl1pPr marL="0" indent="0">
              <a:spcBef>
                <a:spcPts val="1800"/>
              </a:spcBef>
              <a:buClr>
                <a:srgbClr val="00B2A9"/>
              </a:buClr>
              <a:buNone/>
              <a:defRPr/>
            </a:lvl1pPr>
          </a:lstStyle>
          <a:p>
            <a:r>
              <a:rPr lang="de-DE" noProof="1"/>
              <a:t>Lorem ipsum dolor sit amet</a:t>
            </a:r>
          </a:p>
          <a:p>
            <a:r>
              <a:rPr lang="de-DE" noProof="1"/>
              <a:t>Nulla sed arcu blandit, sollicitudin augue vitae, faucibus aptent taciti sociosqu ad litora torquent pers conubia nostra</a:t>
            </a:r>
          </a:p>
          <a:p>
            <a:r>
              <a:rPr lang="de-DE" noProof="1"/>
              <a:t>Phasellus at mi eget risus mattis</a:t>
            </a:r>
          </a:p>
        </p:txBody>
      </p:sp>
      <p:sp>
        <p:nvSpPr>
          <p:cNvPr id="11" name="Bildplatzhalter 5">
            <a:extLst>
              <a:ext uri="{FF2B5EF4-FFF2-40B4-BE49-F238E27FC236}">
                <a16:creationId xmlns:a16="http://schemas.microsoft.com/office/drawing/2014/main" id="{7F41CA79-2683-FF46-99EF-5F1D69325395}"/>
              </a:ext>
            </a:extLst>
          </p:cNvPr>
          <p:cNvSpPr>
            <a:spLocks noGrp="1" noChangeAspect="1"/>
          </p:cNvSpPr>
          <p:nvPr>
            <p:ph type="pic" sz="quarter" idx="12" hasCustomPrompt="1"/>
          </p:nvPr>
        </p:nvSpPr>
        <p:spPr>
          <a:xfrm>
            <a:off x="5854042" y="0"/>
            <a:ext cx="6353044" cy="6873498"/>
          </a:xfrm>
          <a:custGeom>
            <a:avLst/>
            <a:gdLst>
              <a:gd name="connsiteX0" fmla="*/ 0 w 9733612"/>
              <a:gd name="connsiteY0" fmla="*/ 6858000 h 6858000"/>
              <a:gd name="connsiteX1" fmla="*/ 1714500 w 9733612"/>
              <a:gd name="connsiteY1" fmla="*/ 0 h 6858000"/>
              <a:gd name="connsiteX2" fmla="*/ 9733612 w 9733612"/>
              <a:gd name="connsiteY2" fmla="*/ 0 h 6858000"/>
              <a:gd name="connsiteX3" fmla="*/ 8019112 w 9733612"/>
              <a:gd name="connsiteY3" fmla="*/ 6858000 h 6858000"/>
              <a:gd name="connsiteX4" fmla="*/ 0 w 9733612"/>
              <a:gd name="connsiteY4" fmla="*/ 6858000 h 6858000"/>
              <a:gd name="connsiteX0" fmla="*/ 0 w 8757219"/>
              <a:gd name="connsiteY0" fmla="*/ 6904495 h 6904495"/>
              <a:gd name="connsiteX1" fmla="*/ 738107 w 8757219"/>
              <a:gd name="connsiteY1" fmla="*/ 0 h 6904495"/>
              <a:gd name="connsiteX2" fmla="*/ 8757219 w 8757219"/>
              <a:gd name="connsiteY2" fmla="*/ 0 h 6904495"/>
              <a:gd name="connsiteX3" fmla="*/ 7042719 w 8757219"/>
              <a:gd name="connsiteY3" fmla="*/ 6858000 h 6904495"/>
              <a:gd name="connsiteX4" fmla="*/ 0 w 8757219"/>
              <a:gd name="connsiteY4" fmla="*/ 6904495 h 6904495"/>
              <a:gd name="connsiteX0" fmla="*/ 0 w 8757219"/>
              <a:gd name="connsiteY0" fmla="*/ 6904495 h 6904495"/>
              <a:gd name="connsiteX1" fmla="*/ 1776493 w 8757219"/>
              <a:gd name="connsiteY1" fmla="*/ 0 h 6904495"/>
              <a:gd name="connsiteX2" fmla="*/ 8757219 w 8757219"/>
              <a:gd name="connsiteY2" fmla="*/ 0 h 6904495"/>
              <a:gd name="connsiteX3" fmla="*/ 7042719 w 8757219"/>
              <a:gd name="connsiteY3" fmla="*/ 6858000 h 6904495"/>
              <a:gd name="connsiteX4" fmla="*/ 0 w 8757219"/>
              <a:gd name="connsiteY4" fmla="*/ 6904495 h 6904495"/>
              <a:gd name="connsiteX0" fmla="*/ 0 w 8098541"/>
              <a:gd name="connsiteY0" fmla="*/ 6873498 h 6873498"/>
              <a:gd name="connsiteX1" fmla="*/ 1117815 w 8098541"/>
              <a:gd name="connsiteY1" fmla="*/ 0 h 6873498"/>
              <a:gd name="connsiteX2" fmla="*/ 8098541 w 8098541"/>
              <a:gd name="connsiteY2" fmla="*/ 0 h 6873498"/>
              <a:gd name="connsiteX3" fmla="*/ 6384041 w 8098541"/>
              <a:gd name="connsiteY3" fmla="*/ 6858000 h 6873498"/>
              <a:gd name="connsiteX4" fmla="*/ 0 w 8098541"/>
              <a:gd name="connsiteY4" fmla="*/ 6873498 h 6873498"/>
              <a:gd name="connsiteX0" fmla="*/ 0 w 6384041"/>
              <a:gd name="connsiteY0" fmla="*/ 6873498 h 6873498"/>
              <a:gd name="connsiteX1" fmla="*/ 1117815 w 6384041"/>
              <a:gd name="connsiteY1" fmla="*/ 0 h 6873498"/>
              <a:gd name="connsiteX2" fmla="*/ 6370480 w 6384041"/>
              <a:gd name="connsiteY2" fmla="*/ 123986 h 6873498"/>
              <a:gd name="connsiteX3" fmla="*/ 6384041 w 6384041"/>
              <a:gd name="connsiteY3" fmla="*/ 6858000 h 6873498"/>
              <a:gd name="connsiteX4" fmla="*/ 0 w 6384041"/>
              <a:gd name="connsiteY4" fmla="*/ 6873498 h 6873498"/>
              <a:gd name="connsiteX0" fmla="*/ 0 w 6384041"/>
              <a:gd name="connsiteY0" fmla="*/ 6873498 h 6873498"/>
              <a:gd name="connsiteX1" fmla="*/ 1117815 w 6384041"/>
              <a:gd name="connsiteY1" fmla="*/ 0 h 6873498"/>
              <a:gd name="connsiteX2" fmla="*/ 6347232 w 6384041"/>
              <a:gd name="connsiteY2" fmla="*/ 0 h 6873498"/>
              <a:gd name="connsiteX3" fmla="*/ 6384041 w 6384041"/>
              <a:gd name="connsiteY3" fmla="*/ 6858000 h 6873498"/>
              <a:gd name="connsiteX4" fmla="*/ 0 w 6384041"/>
              <a:gd name="connsiteY4" fmla="*/ 6873498 h 6873498"/>
              <a:gd name="connsiteX0" fmla="*/ 0 w 6347303"/>
              <a:gd name="connsiteY0" fmla="*/ 6873498 h 6873498"/>
              <a:gd name="connsiteX1" fmla="*/ 1117815 w 6347303"/>
              <a:gd name="connsiteY1" fmla="*/ 0 h 6873498"/>
              <a:gd name="connsiteX2" fmla="*/ 6347232 w 6347303"/>
              <a:gd name="connsiteY2" fmla="*/ 0 h 6873498"/>
              <a:gd name="connsiteX3" fmla="*/ 6143817 w 6347303"/>
              <a:gd name="connsiteY3" fmla="*/ 6710766 h 6873498"/>
              <a:gd name="connsiteX4" fmla="*/ 0 w 6347303"/>
              <a:gd name="connsiteY4" fmla="*/ 6873498 h 6873498"/>
              <a:gd name="connsiteX0" fmla="*/ 0 w 6368542"/>
              <a:gd name="connsiteY0" fmla="*/ 6873498 h 6873498"/>
              <a:gd name="connsiteX1" fmla="*/ 1117815 w 6368542"/>
              <a:gd name="connsiteY1" fmla="*/ 0 h 6873498"/>
              <a:gd name="connsiteX2" fmla="*/ 6347232 w 6368542"/>
              <a:gd name="connsiteY2" fmla="*/ 0 h 6873498"/>
              <a:gd name="connsiteX3" fmla="*/ 6368542 w 6368542"/>
              <a:gd name="connsiteY3" fmla="*/ 6865749 h 6873498"/>
              <a:gd name="connsiteX4" fmla="*/ 0 w 6368542"/>
              <a:gd name="connsiteY4" fmla="*/ 6873498 h 6873498"/>
              <a:gd name="connsiteX0" fmla="*/ 0 w 6353044"/>
              <a:gd name="connsiteY0" fmla="*/ 6873498 h 6873498"/>
              <a:gd name="connsiteX1" fmla="*/ 1102317 w 6353044"/>
              <a:gd name="connsiteY1" fmla="*/ 0 h 6873498"/>
              <a:gd name="connsiteX2" fmla="*/ 6331734 w 6353044"/>
              <a:gd name="connsiteY2" fmla="*/ 0 h 6873498"/>
              <a:gd name="connsiteX3" fmla="*/ 6353044 w 6353044"/>
              <a:gd name="connsiteY3" fmla="*/ 6865749 h 6873498"/>
              <a:gd name="connsiteX4" fmla="*/ 0 w 6353044"/>
              <a:gd name="connsiteY4" fmla="*/ 6873498 h 6873498"/>
              <a:gd name="connsiteX0" fmla="*/ 0 w 6353044"/>
              <a:gd name="connsiteY0" fmla="*/ 6873498 h 6873498"/>
              <a:gd name="connsiteX1" fmla="*/ 1652576 w 6353044"/>
              <a:gd name="connsiteY1" fmla="*/ 0 h 6873498"/>
              <a:gd name="connsiteX2" fmla="*/ 6331734 w 6353044"/>
              <a:gd name="connsiteY2" fmla="*/ 0 h 6873498"/>
              <a:gd name="connsiteX3" fmla="*/ 6353044 w 6353044"/>
              <a:gd name="connsiteY3" fmla="*/ 6865749 h 6873498"/>
              <a:gd name="connsiteX4" fmla="*/ 0 w 6353044"/>
              <a:gd name="connsiteY4" fmla="*/ 6873498 h 6873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3044" h="6873498">
                <a:moveTo>
                  <a:pt x="0" y="6873498"/>
                </a:moveTo>
                <a:lnTo>
                  <a:pt x="1652576" y="0"/>
                </a:lnTo>
                <a:lnTo>
                  <a:pt x="6331734" y="0"/>
                </a:lnTo>
                <a:cubicBezTo>
                  <a:pt x="6336254" y="2244671"/>
                  <a:pt x="6348524" y="4621078"/>
                  <a:pt x="6353044" y="6865749"/>
                </a:cubicBezTo>
                <a:lnTo>
                  <a:pt x="0" y="6873498"/>
                </a:lnTo>
                <a:close/>
              </a:path>
            </a:pathLst>
          </a:custGeom>
        </p:spPr>
        <p:txBody>
          <a:bodyPr anchor="b">
            <a:noAutofit/>
          </a:bodyPr>
          <a:lstStyle>
            <a:lvl1pPr marL="0" indent="0" algn="r">
              <a:buNone/>
              <a:defRPr sz="1333" b="1">
                <a:solidFill>
                  <a:schemeClr val="bg1">
                    <a:lumMod val="50000"/>
                  </a:schemeClr>
                </a:solidFill>
              </a:defRPr>
            </a:lvl1pPr>
          </a:lstStyle>
          <a:p>
            <a:r>
              <a:rPr lang="de-DE"/>
              <a:t>Bild durch Klicken auf Symbol </a:t>
            </a:r>
            <a:r>
              <a:rPr lang="de-DE" err="1"/>
              <a:t>hinzufügena</a:t>
            </a:r>
            <a:endParaRPr lang="de-DE"/>
          </a:p>
        </p:txBody>
      </p:sp>
    </p:spTree>
    <p:extLst>
      <p:ext uri="{BB962C8B-B14F-4D97-AF65-F5344CB8AC3E}">
        <p14:creationId xmlns:p14="http://schemas.microsoft.com/office/powerpoint/2010/main" val="2849214123"/>
      </p:ext>
    </p:extLst>
  </p:cSld>
  <p:clrMapOvr>
    <a:masterClrMapping/>
  </p:clrMapOvr>
  <mc:AlternateContent xmlns:mc="http://schemas.openxmlformats.org/markup-compatibility/2006" xmlns:p14="http://schemas.microsoft.com/office/powerpoint/2010/main">
    <mc:Choice Requires="p14">
      <p:transition spd="med" p14:dur="700">
        <p14:reveal/>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LEER_weiss">
    <p:spTree>
      <p:nvGrpSpPr>
        <p:cNvPr id="1" name=""/>
        <p:cNvGrpSpPr/>
        <p:nvPr/>
      </p:nvGrpSpPr>
      <p:grpSpPr>
        <a:xfrm>
          <a:off x="0" y="0"/>
          <a:ext cx="0" cy="0"/>
          <a:chOff x="0" y="0"/>
          <a:chExt cx="0" cy="0"/>
        </a:xfrm>
      </p:grpSpPr>
    </p:spTree>
    <p:extLst>
      <p:ext uri="{BB962C8B-B14F-4D97-AF65-F5344CB8AC3E}">
        <p14:creationId xmlns:p14="http://schemas.microsoft.com/office/powerpoint/2010/main" val="9580769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Master-Titelfoli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11624" y="2385391"/>
            <a:ext cx="5717802" cy="3386904"/>
          </a:xfrm>
          <a:prstGeom prst="rect">
            <a:avLst/>
          </a:prstGeom>
        </p:spPr>
        <p:txBody>
          <a:bodyPr anchor="t">
            <a:noAutofit/>
          </a:bodyPr>
          <a:lstStyle>
            <a:lvl1pPr algn="l">
              <a:defRPr sz="4400">
                <a:solidFill>
                  <a:schemeClr val="tx1"/>
                </a:solidFill>
              </a:defRPr>
            </a:lvl1pPr>
          </a:lstStyle>
          <a:p>
            <a:r>
              <a:rPr lang="de-DE"/>
              <a:t>Titel </a:t>
            </a:r>
            <a:br>
              <a:rPr lang="de-DE"/>
            </a:br>
            <a:r>
              <a:rPr lang="de-DE"/>
              <a:t>Headline</a:t>
            </a:r>
            <a:endParaRPr lang="en-US"/>
          </a:p>
        </p:txBody>
      </p:sp>
      <p:sp>
        <p:nvSpPr>
          <p:cNvPr id="3" name="Subtitle 2"/>
          <p:cNvSpPr>
            <a:spLocks noGrp="1"/>
          </p:cNvSpPr>
          <p:nvPr>
            <p:ph type="subTitle" idx="1" hasCustomPrompt="1"/>
          </p:nvPr>
        </p:nvSpPr>
        <p:spPr>
          <a:xfrm>
            <a:off x="7310157" y="5531664"/>
            <a:ext cx="4670612" cy="1102824"/>
          </a:xfrm>
        </p:spPr>
        <p:txBody>
          <a:bodyPr>
            <a:noAutofit/>
          </a:bodyPr>
          <a:lstStyle>
            <a:lvl1pPr marL="0" indent="0" algn="l">
              <a:buNone/>
              <a:defRPr sz="20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de-DE"/>
              <a:t>Datum, Ort</a:t>
            </a:r>
            <a:endParaRPr lang="en-US"/>
          </a:p>
        </p:txBody>
      </p:sp>
      <p:sp>
        <p:nvSpPr>
          <p:cNvPr id="8" name="Bildplatzhalter 5">
            <a:extLst>
              <a:ext uri="{FF2B5EF4-FFF2-40B4-BE49-F238E27FC236}">
                <a16:creationId xmlns:a16="http://schemas.microsoft.com/office/drawing/2014/main" id="{F6F01ACE-A6E3-4C48-A84B-D8C33AD9028D}"/>
              </a:ext>
            </a:extLst>
          </p:cNvPr>
          <p:cNvSpPr>
            <a:spLocks noGrp="1" noChangeAspect="1"/>
          </p:cNvSpPr>
          <p:nvPr>
            <p:ph type="pic" sz="quarter" idx="12" hasCustomPrompt="1"/>
          </p:nvPr>
        </p:nvSpPr>
        <p:spPr>
          <a:xfrm>
            <a:off x="5854042" y="0"/>
            <a:ext cx="6353044" cy="6873498"/>
          </a:xfrm>
          <a:custGeom>
            <a:avLst/>
            <a:gdLst>
              <a:gd name="connsiteX0" fmla="*/ 0 w 9733612"/>
              <a:gd name="connsiteY0" fmla="*/ 6858000 h 6858000"/>
              <a:gd name="connsiteX1" fmla="*/ 1714500 w 9733612"/>
              <a:gd name="connsiteY1" fmla="*/ 0 h 6858000"/>
              <a:gd name="connsiteX2" fmla="*/ 9733612 w 9733612"/>
              <a:gd name="connsiteY2" fmla="*/ 0 h 6858000"/>
              <a:gd name="connsiteX3" fmla="*/ 8019112 w 9733612"/>
              <a:gd name="connsiteY3" fmla="*/ 6858000 h 6858000"/>
              <a:gd name="connsiteX4" fmla="*/ 0 w 9733612"/>
              <a:gd name="connsiteY4" fmla="*/ 6858000 h 6858000"/>
              <a:gd name="connsiteX0" fmla="*/ 0 w 8757219"/>
              <a:gd name="connsiteY0" fmla="*/ 6904495 h 6904495"/>
              <a:gd name="connsiteX1" fmla="*/ 738107 w 8757219"/>
              <a:gd name="connsiteY1" fmla="*/ 0 h 6904495"/>
              <a:gd name="connsiteX2" fmla="*/ 8757219 w 8757219"/>
              <a:gd name="connsiteY2" fmla="*/ 0 h 6904495"/>
              <a:gd name="connsiteX3" fmla="*/ 7042719 w 8757219"/>
              <a:gd name="connsiteY3" fmla="*/ 6858000 h 6904495"/>
              <a:gd name="connsiteX4" fmla="*/ 0 w 8757219"/>
              <a:gd name="connsiteY4" fmla="*/ 6904495 h 6904495"/>
              <a:gd name="connsiteX0" fmla="*/ 0 w 8757219"/>
              <a:gd name="connsiteY0" fmla="*/ 6904495 h 6904495"/>
              <a:gd name="connsiteX1" fmla="*/ 1776493 w 8757219"/>
              <a:gd name="connsiteY1" fmla="*/ 0 h 6904495"/>
              <a:gd name="connsiteX2" fmla="*/ 8757219 w 8757219"/>
              <a:gd name="connsiteY2" fmla="*/ 0 h 6904495"/>
              <a:gd name="connsiteX3" fmla="*/ 7042719 w 8757219"/>
              <a:gd name="connsiteY3" fmla="*/ 6858000 h 6904495"/>
              <a:gd name="connsiteX4" fmla="*/ 0 w 8757219"/>
              <a:gd name="connsiteY4" fmla="*/ 6904495 h 6904495"/>
              <a:gd name="connsiteX0" fmla="*/ 0 w 8098541"/>
              <a:gd name="connsiteY0" fmla="*/ 6873498 h 6873498"/>
              <a:gd name="connsiteX1" fmla="*/ 1117815 w 8098541"/>
              <a:gd name="connsiteY1" fmla="*/ 0 h 6873498"/>
              <a:gd name="connsiteX2" fmla="*/ 8098541 w 8098541"/>
              <a:gd name="connsiteY2" fmla="*/ 0 h 6873498"/>
              <a:gd name="connsiteX3" fmla="*/ 6384041 w 8098541"/>
              <a:gd name="connsiteY3" fmla="*/ 6858000 h 6873498"/>
              <a:gd name="connsiteX4" fmla="*/ 0 w 8098541"/>
              <a:gd name="connsiteY4" fmla="*/ 6873498 h 6873498"/>
              <a:gd name="connsiteX0" fmla="*/ 0 w 6384041"/>
              <a:gd name="connsiteY0" fmla="*/ 6873498 h 6873498"/>
              <a:gd name="connsiteX1" fmla="*/ 1117815 w 6384041"/>
              <a:gd name="connsiteY1" fmla="*/ 0 h 6873498"/>
              <a:gd name="connsiteX2" fmla="*/ 6370480 w 6384041"/>
              <a:gd name="connsiteY2" fmla="*/ 123986 h 6873498"/>
              <a:gd name="connsiteX3" fmla="*/ 6384041 w 6384041"/>
              <a:gd name="connsiteY3" fmla="*/ 6858000 h 6873498"/>
              <a:gd name="connsiteX4" fmla="*/ 0 w 6384041"/>
              <a:gd name="connsiteY4" fmla="*/ 6873498 h 6873498"/>
              <a:gd name="connsiteX0" fmla="*/ 0 w 6384041"/>
              <a:gd name="connsiteY0" fmla="*/ 6873498 h 6873498"/>
              <a:gd name="connsiteX1" fmla="*/ 1117815 w 6384041"/>
              <a:gd name="connsiteY1" fmla="*/ 0 h 6873498"/>
              <a:gd name="connsiteX2" fmla="*/ 6347232 w 6384041"/>
              <a:gd name="connsiteY2" fmla="*/ 0 h 6873498"/>
              <a:gd name="connsiteX3" fmla="*/ 6384041 w 6384041"/>
              <a:gd name="connsiteY3" fmla="*/ 6858000 h 6873498"/>
              <a:gd name="connsiteX4" fmla="*/ 0 w 6384041"/>
              <a:gd name="connsiteY4" fmla="*/ 6873498 h 6873498"/>
              <a:gd name="connsiteX0" fmla="*/ 0 w 6347303"/>
              <a:gd name="connsiteY0" fmla="*/ 6873498 h 6873498"/>
              <a:gd name="connsiteX1" fmla="*/ 1117815 w 6347303"/>
              <a:gd name="connsiteY1" fmla="*/ 0 h 6873498"/>
              <a:gd name="connsiteX2" fmla="*/ 6347232 w 6347303"/>
              <a:gd name="connsiteY2" fmla="*/ 0 h 6873498"/>
              <a:gd name="connsiteX3" fmla="*/ 6143817 w 6347303"/>
              <a:gd name="connsiteY3" fmla="*/ 6710766 h 6873498"/>
              <a:gd name="connsiteX4" fmla="*/ 0 w 6347303"/>
              <a:gd name="connsiteY4" fmla="*/ 6873498 h 6873498"/>
              <a:gd name="connsiteX0" fmla="*/ 0 w 6368542"/>
              <a:gd name="connsiteY0" fmla="*/ 6873498 h 6873498"/>
              <a:gd name="connsiteX1" fmla="*/ 1117815 w 6368542"/>
              <a:gd name="connsiteY1" fmla="*/ 0 h 6873498"/>
              <a:gd name="connsiteX2" fmla="*/ 6347232 w 6368542"/>
              <a:gd name="connsiteY2" fmla="*/ 0 h 6873498"/>
              <a:gd name="connsiteX3" fmla="*/ 6368542 w 6368542"/>
              <a:gd name="connsiteY3" fmla="*/ 6865749 h 6873498"/>
              <a:gd name="connsiteX4" fmla="*/ 0 w 6368542"/>
              <a:gd name="connsiteY4" fmla="*/ 6873498 h 6873498"/>
              <a:gd name="connsiteX0" fmla="*/ 0 w 6353044"/>
              <a:gd name="connsiteY0" fmla="*/ 6873498 h 6873498"/>
              <a:gd name="connsiteX1" fmla="*/ 1102317 w 6353044"/>
              <a:gd name="connsiteY1" fmla="*/ 0 h 6873498"/>
              <a:gd name="connsiteX2" fmla="*/ 6331734 w 6353044"/>
              <a:gd name="connsiteY2" fmla="*/ 0 h 6873498"/>
              <a:gd name="connsiteX3" fmla="*/ 6353044 w 6353044"/>
              <a:gd name="connsiteY3" fmla="*/ 6865749 h 6873498"/>
              <a:gd name="connsiteX4" fmla="*/ 0 w 6353044"/>
              <a:gd name="connsiteY4" fmla="*/ 6873498 h 6873498"/>
              <a:gd name="connsiteX0" fmla="*/ 0 w 6353044"/>
              <a:gd name="connsiteY0" fmla="*/ 6873498 h 6873498"/>
              <a:gd name="connsiteX1" fmla="*/ 1652576 w 6353044"/>
              <a:gd name="connsiteY1" fmla="*/ 0 h 6873498"/>
              <a:gd name="connsiteX2" fmla="*/ 6331734 w 6353044"/>
              <a:gd name="connsiteY2" fmla="*/ 0 h 6873498"/>
              <a:gd name="connsiteX3" fmla="*/ 6353044 w 6353044"/>
              <a:gd name="connsiteY3" fmla="*/ 6865749 h 6873498"/>
              <a:gd name="connsiteX4" fmla="*/ 0 w 6353044"/>
              <a:gd name="connsiteY4" fmla="*/ 6873498 h 6873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3044" h="6873498">
                <a:moveTo>
                  <a:pt x="0" y="6873498"/>
                </a:moveTo>
                <a:lnTo>
                  <a:pt x="1652576" y="0"/>
                </a:lnTo>
                <a:lnTo>
                  <a:pt x="6331734" y="0"/>
                </a:lnTo>
                <a:cubicBezTo>
                  <a:pt x="6336254" y="2244671"/>
                  <a:pt x="6348524" y="4621078"/>
                  <a:pt x="6353044" y="6865749"/>
                </a:cubicBezTo>
                <a:lnTo>
                  <a:pt x="0" y="6873498"/>
                </a:lnTo>
                <a:close/>
              </a:path>
            </a:pathLst>
          </a:custGeom>
        </p:spPr>
        <p:txBody>
          <a:bodyPr anchor="b">
            <a:noAutofit/>
          </a:bodyPr>
          <a:lstStyle>
            <a:lvl1pPr marL="0" indent="0" algn="r">
              <a:buNone/>
              <a:defRPr sz="1333" b="1">
                <a:solidFill>
                  <a:schemeClr val="bg1">
                    <a:lumMod val="50000"/>
                  </a:schemeClr>
                </a:solidFill>
              </a:defRPr>
            </a:lvl1pPr>
          </a:lstStyle>
          <a:p>
            <a:r>
              <a:rPr lang="de-DE"/>
              <a:t>Bild durch Klicken auf Symbol </a:t>
            </a:r>
            <a:r>
              <a:rPr lang="de-DE" err="1"/>
              <a:t>hinzufügena</a:t>
            </a:r>
            <a:endParaRPr lang="de-DE"/>
          </a:p>
        </p:txBody>
      </p:sp>
    </p:spTree>
    <p:extLst>
      <p:ext uri="{BB962C8B-B14F-4D97-AF65-F5344CB8AC3E}">
        <p14:creationId xmlns:p14="http://schemas.microsoft.com/office/powerpoint/2010/main" val="2847239491"/>
      </p:ext>
    </p:extLst>
  </p:cSld>
  <p:clrMapOvr>
    <a:masterClrMapping/>
  </p:clrMapOvr>
  <mc:AlternateContent xmlns:mc="http://schemas.openxmlformats.org/markup-compatibility/2006" xmlns:p14="http://schemas.microsoft.com/office/powerpoint/2010/main">
    <mc:Choice Requires="p14">
      <p:transition spd="med" p14:dur="700">
        <p14:reveal/>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Benutzerdefiniertes Layout">
    <p:spTree>
      <p:nvGrpSpPr>
        <p:cNvPr id="1" name=""/>
        <p:cNvGrpSpPr/>
        <p:nvPr/>
      </p:nvGrpSpPr>
      <p:grpSpPr>
        <a:xfrm>
          <a:off x="0" y="0"/>
          <a:ext cx="0" cy="0"/>
          <a:chOff x="0" y="0"/>
          <a:chExt cx="0" cy="0"/>
        </a:xfrm>
      </p:grpSpPr>
      <p:sp>
        <p:nvSpPr>
          <p:cNvPr id="5" name="Parallelogramm 4">
            <a:extLst>
              <a:ext uri="{FF2B5EF4-FFF2-40B4-BE49-F238E27FC236}">
                <a16:creationId xmlns:a16="http://schemas.microsoft.com/office/drawing/2014/main" id="{0A32CAD7-8601-5141-B43D-A74EC378D943}"/>
              </a:ext>
            </a:extLst>
          </p:cNvPr>
          <p:cNvSpPr/>
          <p:nvPr userDrawn="1"/>
        </p:nvSpPr>
        <p:spPr>
          <a:xfrm>
            <a:off x="6073142" y="-12358"/>
            <a:ext cx="6135401" cy="6870357"/>
          </a:xfrm>
          <a:custGeom>
            <a:avLst/>
            <a:gdLst>
              <a:gd name="connsiteX0" fmla="*/ 0 w 7840566"/>
              <a:gd name="connsiteY0" fmla="*/ 6858000 h 6858000"/>
              <a:gd name="connsiteX1" fmla="*/ 1714500 w 7840566"/>
              <a:gd name="connsiteY1" fmla="*/ 0 h 6858000"/>
              <a:gd name="connsiteX2" fmla="*/ 7840566 w 7840566"/>
              <a:gd name="connsiteY2" fmla="*/ 0 h 6858000"/>
              <a:gd name="connsiteX3" fmla="*/ 6126066 w 7840566"/>
              <a:gd name="connsiteY3" fmla="*/ 6858000 h 6858000"/>
              <a:gd name="connsiteX4" fmla="*/ 0 w 7840566"/>
              <a:gd name="connsiteY4" fmla="*/ 6858000 h 6858000"/>
              <a:gd name="connsiteX0" fmla="*/ 0 w 6345399"/>
              <a:gd name="connsiteY0" fmla="*/ 6858000 h 6858000"/>
              <a:gd name="connsiteX1" fmla="*/ 1714500 w 6345399"/>
              <a:gd name="connsiteY1" fmla="*/ 0 h 6858000"/>
              <a:gd name="connsiteX2" fmla="*/ 6345399 w 6345399"/>
              <a:gd name="connsiteY2" fmla="*/ 24713 h 6858000"/>
              <a:gd name="connsiteX3" fmla="*/ 6126066 w 6345399"/>
              <a:gd name="connsiteY3" fmla="*/ 6858000 h 6858000"/>
              <a:gd name="connsiteX4" fmla="*/ 0 w 6345399"/>
              <a:gd name="connsiteY4" fmla="*/ 6858000 h 6858000"/>
              <a:gd name="connsiteX0" fmla="*/ 0 w 6126066"/>
              <a:gd name="connsiteY0" fmla="*/ 6858000 h 6858000"/>
              <a:gd name="connsiteX1" fmla="*/ 1714500 w 6126066"/>
              <a:gd name="connsiteY1" fmla="*/ 0 h 6858000"/>
              <a:gd name="connsiteX2" fmla="*/ 6122978 w 6126066"/>
              <a:gd name="connsiteY2" fmla="*/ 37070 h 6858000"/>
              <a:gd name="connsiteX3" fmla="*/ 6126066 w 6126066"/>
              <a:gd name="connsiteY3" fmla="*/ 6858000 h 6858000"/>
              <a:gd name="connsiteX4" fmla="*/ 0 w 6126066"/>
              <a:gd name="connsiteY4" fmla="*/ 6858000 h 6858000"/>
              <a:gd name="connsiteX0" fmla="*/ 0 w 6135401"/>
              <a:gd name="connsiteY0" fmla="*/ 6870357 h 6870357"/>
              <a:gd name="connsiteX1" fmla="*/ 1714500 w 6135401"/>
              <a:gd name="connsiteY1" fmla="*/ 12357 h 6870357"/>
              <a:gd name="connsiteX2" fmla="*/ 6135335 w 6135401"/>
              <a:gd name="connsiteY2" fmla="*/ 0 h 6870357"/>
              <a:gd name="connsiteX3" fmla="*/ 6126066 w 6135401"/>
              <a:gd name="connsiteY3" fmla="*/ 6870357 h 6870357"/>
              <a:gd name="connsiteX4" fmla="*/ 0 w 6135401"/>
              <a:gd name="connsiteY4" fmla="*/ 6870357 h 6870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5401" h="6870357">
                <a:moveTo>
                  <a:pt x="0" y="6870357"/>
                </a:moveTo>
                <a:lnTo>
                  <a:pt x="1714500" y="12357"/>
                </a:lnTo>
                <a:lnTo>
                  <a:pt x="6135335" y="0"/>
                </a:lnTo>
                <a:cubicBezTo>
                  <a:pt x="6136364" y="2273643"/>
                  <a:pt x="6125037" y="4596714"/>
                  <a:pt x="6126066" y="6870357"/>
                </a:cubicBezTo>
                <a:lnTo>
                  <a:pt x="0" y="6870357"/>
                </a:lnTo>
                <a:close/>
              </a:path>
            </a:pathLst>
          </a:custGeom>
          <a:gradFill>
            <a:gsLst>
              <a:gs pos="0">
                <a:srgbClr val="C62534"/>
              </a:gs>
              <a:gs pos="99000">
                <a:srgbClr val="E8C033"/>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2" name="Title 1">
            <a:extLst>
              <a:ext uri="{FF2B5EF4-FFF2-40B4-BE49-F238E27FC236}">
                <a16:creationId xmlns:a16="http://schemas.microsoft.com/office/drawing/2014/main" id="{DB1EDCCA-F177-6654-84B5-F7D9FEEC4FFD}"/>
              </a:ext>
            </a:extLst>
          </p:cNvPr>
          <p:cNvSpPr>
            <a:spLocks noGrp="1"/>
          </p:cNvSpPr>
          <p:nvPr>
            <p:ph type="ctrTitle" hasCustomPrompt="1"/>
          </p:nvPr>
        </p:nvSpPr>
        <p:spPr>
          <a:xfrm>
            <a:off x="838201" y="2413100"/>
            <a:ext cx="5330740" cy="3386904"/>
          </a:xfrm>
          <a:prstGeom prst="rect">
            <a:avLst/>
          </a:prstGeom>
        </p:spPr>
        <p:txBody>
          <a:bodyPr anchor="t">
            <a:noAutofit/>
          </a:bodyPr>
          <a:lstStyle>
            <a:lvl1pPr algn="l">
              <a:defRPr sz="4400">
                <a:solidFill>
                  <a:schemeClr val="tx1"/>
                </a:solidFill>
              </a:defRPr>
            </a:lvl1pPr>
          </a:lstStyle>
          <a:p>
            <a:r>
              <a:rPr lang="de-DE"/>
              <a:t>Titel </a:t>
            </a:r>
            <a:br>
              <a:rPr lang="de-DE"/>
            </a:br>
            <a:r>
              <a:rPr lang="de-DE"/>
              <a:t>Headline</a:t>
            </a:r>
            <a:endParaRPr lang="en-US"/>
          </a:p>
        </p:txBody>
      </p:sp>
      <p:sp>
        <p:nvSpPr>
          <p:cNvPr id="7" name="Textplatzhalter 6">
            <a:extLst>
              <a:ext uri="{FF2B5EF4-FFF2-40B4-BE49-F238E27FC236}">
                <a16:creationId xmlns:a16="http://schemas.microsoft.com/office/drawing/2014/main" id="{D2DA7058-FC83-9157-8333-AC50B913FAFD}"/>
              </a:ext>
            </a:extLst>
          </p:cNvPr>
          <p:cNvSpPr>
            <a:spLocks noGrp="1"/>
          </p:cNvSpPr>
          <p:nvPr>
            <p:ph type="body" sz="quarter" idx="10" hasCustomPrompt="1"/>
          </p:nvPr>
        </p:nvSpPr>
        <p:spPr>
          <a:xfrm>
            <a:off x="838200" y="1355105"/>
            <a:ext cx="5330825" cy="889000"/>
          </a:xfrm>
        </p:spPr>
        <p:txBody>
          <a:bodyPr>
            <a:normAutofit/>
          </a:bodyPr>
          <a:lstStyle>
            <a:lvl1pPr marL="0" indent="0">
              <a:buNone/>
              <a:defRPr sz="4000"/>
            </a:lvl1pPr>
          </a:lstStyle>
          <a:p>
            <a:r>
              <a:rPr lang="de-DE">
                <a:solidFill>
                  <a:srgbClr val="C00000"/>
                </a:solidFill>
              </a:rPr>
              <a:t>This </a:t>
            </a:r>
            <a:r>
              <a:rPr lang="de-DE" err="1">
                <a:solidFill>
                  <a:srgbClr val="C00000"/>
                </a:solidFill>
              </a:rPr>
              <a:t>brand</a:t>
            </a:r>
            <a:endParaRPr lang="de-DE">
              <a:solidFill>
                <a:srgbClr val="C00000"/>
              </a:solidFill>
            </a:endParaRPr>
          </a:p>
        </p:txBody>
      </p:sp>
    </p:spTree>
    <p:extLst>
      <p:ext uri="{BB962C8B-B14F-4D97-AF65-F5344CB8AC3E}">
        <p14:creationId xmlns:p14="http://schemas.microsoft.com/office/powerpoint/2010/main" val="1042552113"/>
      </p:ext>
    </p:extLst>
  </p:cSld>
  <p:clrMapOvr>
    <a:masterClrMapping/>
  </p:clrMapOvr>
  <p:extLst>
    <p:ext uri="{DCECCB84-F9BA-43D5-87BE-67443E8EF086}">
      <p15:sldGuideLst xmlns:p15="http://schemas.microsoft.com/office/powerpoint/2012/main">
        <p15:guide id="1" orient="horz" pos="2160">
          <p15:clr>
            <a:srgbClr val="FBAE40"/>
          </p15:clr>
        </p15:guide>
        <p15:guide id="2" pos="7673">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Master-Titel-Bildfoli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11624" y="2385391"/>
            <a:ext cx="5717802" cy="3386904"/>
          </a:xfrm>
          <a:prstGeom prst="rect">
            <a:avLst/>
          </a:prstGeom>
        </p:spPr>
        <p:txBody>
          <a:bodyPr anchor="t">
            <a:noAutofit/>
          </a:bodyPr>
          <a:lstStyle>
            <a:lvl1pPr algn="l">
              <a:defRPr sz="4400">
                <a:solidFill>
                  <a:schemeClr val="tx1"/>
                </a:solidFill>
              </a:defRPr>
            </a:lvl1pPr>
          </a:lstStyle>
          <a:p>
            <a:r>
              <a:rPr lang="de-DE"/>
              <a:t>Titel </a:t>
            </a:r>
            <a:br>
              <a:rPr lang="de-DE"/>
            </a:br>
            <a:r>
              <a:rPr lang="de-DE"/>
              <a:t>Headline</a:t>
            </a:r>
            <a:endParaRPr lang="en-US"/>
          </a:p>
        </p:txBody>
      </p:sp>
      <p:sp>
        <p:nvSpPr>
          <p:cNvPr id="3" name="Subtitle 2"/>
          <p:cNvSpPr>
            <a:spLocks noGrp="1"/>
          </p:cNvSpPr>
          <p:nvPr>
            <p:ph type="subTitle" idx="1" hasCustomPrompt="1"/>
          </p:nvPr>
        </p:nvSpPr>
        <p:spPr>
          <a:xfrm>
            <a:off x="7310157" y="5531664"/>
            <a:ext cx="4670612" cy="1102824"/>
          </a:xfrm>
        </p:spPr>
        <p:txBody>
          <a:bodyPr>
            <a:noAutofit/>
          </a:bodyPr>
          <a:lstStyle>
            <a:lvl1pPr marL="0" indent="0" algn="l">
              <a:buNone/>
              <a:defRPr sz="20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de-DE"/>
              <a:t>Datum, Ort</a:t>
            </a:r>
            <a:endParaRPr lang="en-US"/>
          </a:p>
        </p:txBody>
      </p:sp>
      <p:pic>
        <p:nvPicPr>
          <p:cNvPr id="6" name="Picture 9">
            <a:extLst>
              <a:ext uri="{FF2B5EF4-FFF2-40B4-BE49-F238E27FC236}">
                <a16:creationId xmlns:a16="http://schemas.microsoft.com/office/drawing/2014/main" id="{6EC6D18F-E2F9-AE4C-82C4-F2F68ACADC0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04576" y="1044503"/>
            <a:ext cx="1877132" cy="536324"/>
          </a:xfrm>
          <a:prstGeom prst="rect">
            <a:avLst/>
          </a:prstGeom>
        </p:spPr>
      </p:pic>
      <p:sp>
        <p:nvSpPr>
          <p:cNvPr id="8" name="Bildplatzhalter 5">
            <a:extLst>
              <a:ext uri="{FF2B5EF4-FFF2-40B4-BE49-F238E27FC236}">
                <a16:creationId xmlns:a16="http://schemas.microsoft.com/office/drawing/2014/main" id="{43F31E59-10A7-AD4E-85D3-F50006463042}"/>
              </a:ext>
            </a:extLst>
          </p:cNvPr>
          <p:cNvSpPr>
            <a:spLocks noGrp="1" noChangeAspect="1"/>
          </p:cNvSpPr>
          <p:nvPr>
            <p:ph type="pic" sz="quarter" idx="12" hasCustomPrompt="1"/>
          </p:nvPr>
        </p:nvSpPr>
        <p:spPr>
          <a:xfrm>
            <a:off x="5854042" y="0"/>
            <a:ext cx="6353044" cy="6873498"/>
          </a:xfrm>
          <a:custGeom>
            <a:avLst/>
            <a:gdLst>
              <a:gd name="connsiteX0" fmla="*/ 0 w 9733612"/>
              <a:gd name="connsiteY0" fmla="*/ 6858000 h 6858000"/>
              <a:gd name="connsiteX1" fmla="*/ 1714500 w 9733612"/>
              <a:gd name="connsiteY1" fmla="*/ 0 h 6858000"/>
              <a:gd name="connsiteX2" fmla="*/ 9733612 w 9733612"/>
              <a:gd name="connsiteY2" fmla="*/ 0 h 6858000"/>
              <a:gd name="connsiteX3" fmla="*/ 8019112 w 9733612"/>
              <a:gd name="connsiteY3" fmla="*/ 6858000 h 6858000"/>
              <a:gd name="connsiteX4" fmla="*/ 0 w 9733612"/>
              <a:gd name="connsiteY4" fmla="*/ 6858000 h 6858000"/>
              <a:gd name="connsiteX0" fmla="*/ 0 w 8757219"/>
              <a:gd name="connsiteY0" fmla="*/ 6904495 h 6904495"/>
              <a:gd name="connsiteX1" fmla="*/ 738107 w 8757219"/>
              <a:gd name="connsiteY1" fmla="*/ 0 h 6904495"/>
              <a:gd name="connsiteX2" fmla="*/ 8757219 w 8757219"/>
              <a:gd name="connsiteY2" fmla="*/ 0 h 6904495"/>
              <a:gd name="connsiteX3" fmla="*/ 7042719 w 8757219"/>
              <a:gd name="connsiteY3" fmla="*/ 6858000 h 6904495"/>
              <a:gd name="connsiteX4" fmla="*/ 0 w 8757219"/>
              <a:gd name="connsiteY4" fmla="*/ 6904495 h 6904495"/>
              <a:gd name="connsiteX0" fmla="*/ 0 w 8757219"/>
              <a:gd name="connsiteY0" fmla="*/ 6904495 h 6904495"/>
              <a:gd name="connsiteX1" fmla="*/ 1776493 w 8757219"/>
              <a:gd name="connsiteY1" fmla="*/ 0 h 6904495"/>
              <a:gd name="connsiteX2" fmla="*/ 8757219 w 8757219"/>
              <a:gd name="connsiteY2" fmla="*/ 0 h 6904495"/>
              <a:gd name="connsiteX3" fmla="*/ 7042719 w 8757219"/>
              <a:gd name="connsiteY3" fmla="*/ 6858000 h 6904495"/>
              <a:gd name="connsiteX4" fmla="*/ 0 w 8757219"/>
              <a:gd name="connsiteY4" fmla="*/ 6904495 h 6904495"/>
              <a:gd name="connsiteX0" fmla="*/ 0 w 8098541"/>
              <a:gd name="connsiteY0" fmla="*/ 6873498 h 6873498"/>
              <a:gd name="connsiteX1" fmla="*/ 1117815 w 8098541"/>
              <a:gd name="connsiteY1" fmla="*/ 0 h 6873498"/>
              <a:gd name="connsiteX2" fmla="*/ 8098541 w 8098541"/>
              <a:gd name="connsiteY2" fmla="*/ 0 h 6873498"/>
              <a:gd name="connsiteX3" fmla="*/ 6384041 w 8098541"/>
              <a:gd name="connsiteY3" fmla="*/ 6858000 h 6873498"/>
              <a:gd name="connsiteX4" fmla="*/ 0 w 8098541"/>
              <a:gd name="connsiteY4" fmla="*/ 6873498 h 6873498"/>
              <a:gd name="connsiteX0" fmla="*/ 0 w 6384041"/>
              <a:gd name="connsiteY0" fmla="*/ 6873498 h 6873498"/>
              <a:gd name="connsiteX1" fmla="*/ 1117815 w 6384041"/>
              <a:gd name="connsiteY1" fmla="*/ 0 h 6873498"/>
              <a:gd name="connsiteX2" fmla="*/ 6370480 w 6384041"/>
              <a:gd name="connsiteY2" fmla="*/ 123986 h 6873498"/>
              <a:gd name="connsiteX3" fmla="*/ 6384041 w 6384041"/>
              <a:gd name="connsiteY3" fmla="*/ 6858000 h 6873498"/>
              <a:gd name="connsiteX4" fmla="*/ 0 w 6384041"/>
              <a:gd name="connsiteY4" fmla="*/ 6873498 h 6873498"/>
              <a:gd name="connsiteX0" fmla="*/ 0 w 6384041"/>
              <a:gd name="connsiteY0" fmla="*/ 6873498 h 6873498"/>
              <a:gd name="connsiteX1" fmla="*/ 1117815 w 6384041"/>
              <a:gd name="connsiteY1" fmla="*/ 0 h 6873498"/>
              <a:gd name="connsiteX2" fmla="*/ 6347232 w 6384041"/>
              <a:gd name="connsiteY2" fmla="*/ 0 h 6873498"/>
              <a:gd name="connsiteX3" fmla="*/ 6384041 w 6384041"/>
              <a:gd name="connsiteY3" fmla="*/ 6858000 h 6873498"/>
              <a:gd name="connsiteX4" fmla="*/ 0 w 6384041"/>
              <a:gd name="connsiteY4" fmla="*/ 6873498 h 6873498"/>
              <a:gd name="connsiteX0" fmla="*/ 0 w 6347303"/>
              <a:gd name="connsiteY0" fmla="*/ 6873498 h 6873498"/>
              <a:gd name="connsiteX1" fmla="*/ 1117815 w 6347303"/>
              <a:gd name="connsiteY1" fmla="*/ 0 h 6873498"/>
              <a:gd name="connsiteX2" fmla="*/ 6347232 w 6347303"/>
              <a:gd name="connsiteY2" fmla="*/ 0 h 6873498"/>
              <a:gd name="connsiteX3" fmla="*/ 6143817 w 6347303"/>
              <a:gd name="connsiteY3" fmla="*/ 6710766 h 6873498"/>
              <a:gd name="connsiteX4" fmla="*/ 0 w 6347303"/>
              <a:gd name="connsiteY4" fmla="*/ 6873498 h 6873498"/>
              <a:gd name="connsiteX0" fmla="*/ 0 w 6368542"/>
              <a:gd name="connsiteY0" fmla="*/ 6873498 h 6873498"/>
              <a:gd name="connsiteX1" fmla="*/ 1117815 w 6368542"/>
              <a:gd name="connsiteY1" fmla="*/ 0 h 6873498"/>
              <a:gd name="connsiteX2" fmla="*/ 6347232 w 6368542"/>
              <a:gd name="connsiteY2" fmla="*/ 0 h 6873498"/>
              <a:gd name="connsiteX3" fmla="*/ 6368542 w 6368542"/>
              <a:gd name="connsiteY3" fmla="*/ 6865749 h 6873498"/>
              <a:gd name="connsiteX4" fmla="*/ 0 w 6368542"/>
              <a:gd name="connsiteY4" fmla="*/ 6873498 h 6873498"/>
              <a:gd name="connsiteX0" fmla="*/ 0 w 6353044"/>
              <a:gd name="connsiteY0" fmla="*/ 6873498 h 6873498"/>
              <a:gd name="connsiteX1" fmla="*/ 1102317 w 6353044"/>
              <a:gd name="connsiteY1" fmla="*/ 0 h 6873498"/>
              <a:gd name="connsiteX2" fmla="*/ 6331734 w 6353044"/>
              <a:gd name="connsiteY2" fmla="*/ 0 h 6873498"/>
              <a:gd name="connsiteX3" fmla="*/ 6353044 w 6353044"/>
              <a:gd name="connsiteY3" fmla="*/ 6865749 h 6873498"/>
              <a:gd name="connsiteX4" fmla="*/ 0 w 6353044"/>
              <a:gd name="connsiteY4" fmla="*/ 6873498 h 6873498"/>
              <a:gd name="connsiteX0" fmla="*/ 0 w 6353044"/>
              <a:gd name="connsiteY0" fmla="*/ 6873498 h 6873498"/>
              <a:gd name="connsiteX1" fmla="*/ 1652576 w 6353044"/>
              <a:gd name="connsiteY1" fmla="*/ 0 h 6873498"/>
              <a:gd name="connsiteX2" fmla="*/ 6331734 w 6353044"/>
              <a:gd name="connsiteY2" fmla="*/ 0 h 6873498"/>
              <a:gd name="connsiteX3" fmla="*/ 6353044 w 6353044"/>
              <a:gd name="connsiteY3" fmla="*/ 6865749 h 6873498"/>
              <a:gd name="connsiteX4" fmla="*/ 0 w 6353044"/>
              <a:gd name="connsiteY4" fmla="*/ 6873498 h 6873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3044" h="6873498">
                <a:moveTo>
                  <a:pt x="0" y="6873498"/>
                </a:moveTo>
                <a:lnTo>
                  <a:pt x="1652576" y="0"/>
                </a:lnTo>
                <a:lnTo>
                  <a:pt x="6331734" y="0"/>
                </a:lnTo>
                <a:cubicBezTo>
                  <a:pt x="6336254" y="2244671"/>
                  <a:pt x="6348524" y="4621078"/>
                  <a:pt x="6353044" y="6865749"/>
                </a:cubicBezTo>
                <a:lnTo>
                  <a:pt x="0" y="6873498"/>
                </a:lnTo>
                <a:close/>
              </a:path>
            </a:pathLst>
          </a:custGeom>
        </p:spPr>
        <p:txBody>
          <a:bodyPr anchor="b">
            <a:noAutofit/>
          </a:bodyPr>
          <a:lstStyle>
            <a:lvl1pPr marL="0" indent="0" algn="r">
              <a:buNone/>
              <a:defRPr sz="1333" b="1">
                <a:solidFill>
                  <a:schemeClr val="bg1">
                    <a:lumMod val="50000"/>
                  </a:schemeClr>
                </a:solidFill>
              </a:defRPr>
            </a:lvl1pPr>
          </a:lstStyle>
          <a:p>
            <a:r>
              <a:rPr lang="de-DE"/>
              <a:t>Bild durch Klicken auf Symbol </a:t>
            </a:r>
            <a:r>
              <a:rPr lang="de-DE" err="1"/>
              <a:t>hinzufügena</a:t>
            </a:r>
            <a:endParaRPr lang="de-DE"/>
          </a:p>
        </p:txBody>
      </p:sp>
    </p:spTree>
    <p:extLst>
      <p:ext uri="{BB962C8B-B14F-4D97-AF65-F5344CB8AC3E}">
        <p14:creationId xmlns:p14="http://schemas.microsoft.com/office/powerpoint/2010/main" val="3005952944"/>
      </p:ext>
    </p:extLst>
  </p:cSld>
  <p:clrMapOvr>
    <a:masterClrMapping/>
  </p:clrMapOvr>
  <mc:AlternateContent xmlns:mc="http://schemas.openxmlformats.org/markup-compatibility/2006" xmlns:p14="http://schemas.microsoft.com/office/powerpoint/2010/main">
    <mc:Choice Requires="p14">
      <p:transition spd="med" p14:dur="700">
        <p14:reveal/>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astser-Chapter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826824" y="2513562"/>
            <a:ext cx="9144000" cy="1830876"/>
          </a:xfrm>
          <a:prstGeom prst="rect">
            <a:avLst/>
          </a:prstGeom>
          <a:noFill/>
        </p:spPr>
        <p:txBody>
          <a:bodyPr anchor="t">
            <a:noAutofit/>
          </a:bodyPr>
          <a:lstStyle>
            <a:lvl1pPr algn="l">
              <a:defRPr sz="6000">
                <a:solidFill>
                  <a:schemeClr val="tx1"/>
                </a:solidFill>
              </a:defRPr>
            </a:lvl1pPr>
          </a:lstStyle>
          <a:p>
            <a:r>
              <a:rPr lang="de-DE"/>
              <a:t>Chapter</a:t>
            </a:r>
            <a:endParaRPr lang="en-US"/>
          </a:p>
        </p:txBody>
      </p:sp>
      <p:grpSp>
        <p:nvGrpSpPr>
          <p:cNvPr id="4" name="Gruppieren 3">
            <a:extLst>
              <a:ext uri="{FF2B5EF4-FFF2-40B4-BE49-F238E27FC236}">
                <a16:creationId xmlns:a16="http://schemas.microsoft.com/office/drawing/2014/main" id="{3988FDEA-59D8-A648-AA33-0AD6C7286E21}"/>
              </a:ext>
            </a:extLst>
          </p:cNvPr>
          <p:cNvGrpSpPr/>
          <p:nvPr userDrawn="1"/>
        </p:nvGrpSpPr>
        <p:grpSpPr>
          <a:xfrm>
            <a:off x="10639901" y="-73866"/>
            <a:ext cx="1645122" cy="1867118"/>
            <a:chOff x="10639901" y="-73866"/>
            <a:chExt cx="1645122" cy="1867118"/>
          </a:xfrm>
        </p:grpSpPr>
        <p:pic>
          <p:nvPicPr>
            <p:cNvPr id="3" name="Grafik 2">
              <a:extLst>
                <a:ext uri="{FF2B5EF4-FFF2-40B4-BE49-F238E27FC236}">
                  <a16:creationId xmlns:a16="http://schemas.microsoft.com/office/drawing/2014/main" id="{79AE251E-BD0B-9344-8097-9900D2665710}"/>
                </a:ext>
              </a:extLst>
            </p:cNvPr>
            <p:cNvPicPr>
              <a:picLocks noChangeAspect="1"/>
            </p:cNvPicPr>
            <p:nvPr userDrawn="1"/>
          </p:nvPicPr>
          <p:blipFill>
            <a:blip r:embed="rId2" cstate="email">
              <a:alphaModFix amt="43000"/>
              <a:extLst>
                <a:ext uri="{28A0092B-C50C-407E-A947-70E740481C1C}">
                  <a14:useLocalDpi xmlns:a14="http://schemas.microsoft.com/office/drawing/2010/main"/>
                </a:ext>
              </a:extLst>
            </a:blip>
            <a:stretch>
              <a:fillRect/>
            </a:stretch>
          </p:blipFill>
          <p:spPr>
            <a:xfrm rot="17887264" flipH="1">
              <a:off x="10483942" y="82093"/>
              <a:ext cx="1867118" cy="1555200"/>
            </a:xfrm>
            <a:prstGeom prst="rect">
              <a:avLst/>
            </a:prstGeom>
            <a:effectLst/>
          </p:spPr>
        </p:pic>
        <p:sp>
          <p:nvSpPr>
            <p:cNvPr id="2" name="Rechteck 1">
              <a:extLst>
                <a:ext uri="{FF2B5EF4-FFF2-40B4-BE49-F238E27FC236}">
                  <a16:creationId xmlns:a16="http://schemas.microsoft.com/office/drawing/2014/main" id="{3B469E26-79E1-014C-9750-77F1A25E176D}"/>
                </a:ext>
              </a:extLst>
            </p:cNvPr>
            <p:cNvSpPr/>
            <p:nvPr userDrawn="1"/>
          </p:nvSpPr>
          <p:spPr>
            <a:xfrm>
              <a:off x="12192000" y="0"/>
              <a:ext cx="93023" cy="157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4271435101"/>
      </p:ext>
    </p:extLst>
  </p:cSld>
  <p:clrMapOvr>
    <a:masterClrMapping/>
  </p:clrMapOvr>
  <mc:AlternateContent xmlns:mc="http://schemas.openxmlformats.org/markup-compatibility/2006" xmlns:p14="http://schemas.microsoft.com/office/powerpoint/2010/main">
    <mc:Choice Requires="p14">
      <p:transition spd="med" p14:dur="700">
        <p14:reveal/>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CCD3A4-AED0-404A-BB28-008D546E20AD}"/>
              </a:ext>
            </a:extLst>
          </p:cNvPr>
          <p:cNvSpPr>
            <a:spLocks noGrp="1"/>
          </p:cNvSpPr>
          <p:nvPr>
            <p:ph type="title" hasCustomPrompt="1"/>
          </p:nvPr>
        </p:nvSpPr>
        <p:spPr>
          <a:xfrm>
            <a:off x="815342" y="2513561"/>
            <a:ext cx="5280658" cy="3930611"/>
          </a:xfrm>
        </p:spPr>
        <p:txBody>
          <a:bodyPr>
            <a:normAutofit/>
          </a:bodyPr>
          <a:lstStyle>
            <a:lvl1pPr>
              <a:defRPr sz="6000"/>
            </a:lvl1pPr>
          </a:lstStyle>
          <a:p>
            <a:r>
              <a:rPr lang="de-DE"/>
              <a:t>Chapter</a:t>
            </a:r>
          </a:p>
        </p:txBody>
      </p:sp>
      <p:sp>
        <p:nvSpPr>
          <p:cNvPr id="5" name="Parallelogramm 4">
            <a:extLst>
              <a:ext uri="{FF2B5EF4-FFF2-40B4-BE49-F238E27FC236}">
                <a16:creationId xmlns:a16="http://schemas.microsoft.com/office/drawing/2014/main" id="{0A32CAD7-8601-5141-B43D-A74EC378D943}"/>
              </a:ext>
            </a:extLst>
          </p:cNvPr>
          <p:cNvSpPr/>
          <p:nvPr userDrawn="1"/>
        </p:nvSpPr>
        <p:spPr>
          <a:xfrm>
            <a:off x="6073142" y="0"/>
            <a:ext cx="9143999" cy="6858000"/>
          </a:xfrm>
          <a:prstGeom prst="parallelogram">
            <a:avLst/>
          </a:prstGeom>
          <a:solidFill>
            <a:srgbClr val="00B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cxnSp>
        <p:nvCxnSpPr>
          <p:cNvPr id="6" name="Gerade Verbindung 5">
            <a:extLst>
              <a:ext uri="{FF2B5EF4-FFF2-40B4-BE49-F238E27FC236}">
                <a16:creationId xmlns:a16="http://schemas.microsoft.com/office/drawing/2014/main" id="{FA669765-3C23-5A4C-B8C9-C5C67D2B4577}"/>
              </a:ext>
            </a:extLst>
          </p:cNvPr>
          <p:cNvCxnSpPr>
            <a:cxnSpLocks/>
          </p:cNvCxnSpPr>
          <p:nvPr userDrawn="1"/>
        </p:nvCxnSpPr>
        <p:spPr>
          <a:xfrm>
            <a:off x="938547" y="2286601"/>
            <a:ext cx="1540727" cy="51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Grafik 6">
            <a:extLst>
              <a:ext uri="{FF2B5EF4-FFF2-40B4-BE49-F238E27FC236}">
                <a16:creationId xmlns:a16="http://schemas.microsoft.com/office/drawing/2014/main" id="{E780676F-C38D-3340-8648-6048B3CE0783}"/>
              </a:ext>
            </a:extLst>
          </p:cNvPr>
          <p:cNvPicPr>
            <a:picLocks noChangeAspect="1"/>
          </p:cNvPicPr>
          <p:nvPr userDrawn="1"/>
        </p:nvPicPr>
        <p:blipFill>
          <a:blip r:embed="rId2">
            <a:alphaModFix amt="43000"/>
            <a:duotone>
              <a:schemeClr val="bg2">
                <a:shade val="45000"/>
                <a:satMod val="135000"/>
              </a:schemeClr>
              <a:prstClr val="white"/>
            </a:duotone>
          </a:blip>
          <a:stretch>
            <a:fillRect/>
          </a:stretch>
        </p:blipFill>
        <p:spPr>
          <a:xfrm>
            <a:off x="6976531" y="2096538"/>
            <a:ext cx="5397500" cy="4495800"/>
          </a:xfrm>
          <a:prstGeom prst="rect">
            <a:avLst/>
          </a:prstGeom>
        </p:spPr>
      </p:pic>
      <p:pic>
        <p:nvPicPr>
          <p:cNvPr id="8" name="Grafik 7">
            <a:extLst>
              <a:ext uri="{FF2B5EF4-FFF2-40B4-BE49-F238E27FC236}">
                <a16:creationId xmlns:a16="http://schemas.microsoft.com/office/drawing/2014/main" id="{AF80E5C3-8521-6241-9F13-FC95C676764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46573" y="365659"/>
            <a:ext cx="1043858" cy="369974"/>
          </a:xfrm>
          <a:prstGeom prst="rect">
            <a:avLst/>
          </a:prstGeom>
        </p:spPr>
      </p:pic>
    </p:spTree>
    <p:extLst>
      <p:ext uri="{BB962C8B-B14F-4D97-AF65-F5344CB8AC3E}">
        <p14:creationId xmlns:p14="http://schemas.microsoft.com/office/powerpoint/2010/main" val="2849009252"/>
      </p:ext>
    </p:extLst>
  </p:cSld>
  <p:clrMapOvr>
    <a:masterClrMapping/>
  </p:clrMapOvr>
  <mc:AlternateContent xmlns:mc="http://schemas.openxmlformats.org/markup-compatibility/2006" xmlns:p14="http://schemas.microsoft.com/office/powerpoint/2010/main">
    <mc:Choice Requires="p14">
      <p:transition spd="med" p14:dur="700">
        <p14:reveal/>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7673"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CCD3A4-AED0-404A-BB28-008D546E20AD}"/>
              </a:ext>
            </a:extLst>
          </p:cNvPr>
          <p:cNvSpPr>
            <a:spLocks noGrp="1"/>
          </p:cNvSpPr>
          <p:nvPr>
            <p:ph type="title" hasCustomPrompt="1"/>
          </p:nvPr>
        </p:nvSpPr>
        <p:spPr>
          <a:xfrm>
            <a:off x="6228589" y="2513561"/>
            <a:ext cx="5280658" cy="3930611"/>
          </a:xfrm>
        </p:spPr>
        <p:txBody>
          <a:bodyPr>
            <a:normAutofit/>
          </a:bodyPr>
          <a:lstStyle>
            <a:lvl1pPr>
              <a:defRPr sz="6000"/>
            </a:lvl1pPr>
          </a:lstStyle>
          <a:p>
            <a:r>
              <a:rPr lang="de-DE"/>
              <a:t>Chapter</a:t>
            </a:r>
          </a:p>
        </p:txBody>
      </p:sp>
      <p:sp>
        <p:nvSpPr>
          <p:cNvPr id="5" name="Parallelogramm 4">
            <a:extLst>
              <a:ext uri="{FF2B5EF4-FFF2-40B4-BE49-F238E27FC236}">
                <a16:creationId xmlns:a16="http://schemas.microsoft.com/office/drawing/2014/main" id="{0A32CAD7-8601-5141-B43D-A74EC378D943}"/>
              </a:ext>
            </a:extLst>
          </p:cNvPr>
          <p:cNvSpPr/>
          <p:nvPr userDrawn="1"/>
        </p:nvSpPr>
        <p:spPr>
          <a:xfrm>
            <a:off x="-3047999" y="0"/>
            <a:ext cx="9143999" cy="6858000"/>
          </a:xfrm>
          <a:prstGeom prst="parallelogram">
            <a:avLst/>
          </a:prstGeom>
          <a:solidFill>
            <a:srgbClr val="00B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cxnSp>
        <p:nvCxnSpPr>
          <p:cNvPr id="6" name="Gerade Verbindung 5">
            <a:extLst>
              <a:ext uri="{FF2B5EF4-FFF2-40B4-BE49-F238E27FC236}">
                <a16:creationId xmlns:a16="http://schemas.microsoft.com/office/drawing/2014/main" id="{FA669765-3C23-5A4C-B8C9-C5C67D2B4577}"/>
              </a:ext>
            </a:extLst>
          </p:cNvPr>
          <p:cNvCxnSpPr>
            <a:cxnSpLocks/>
          </p:cNvCxnSpPr>
          <p:nvPr userDrawn="1"/>
        </p:nvCxnSpPr>
        <p:spPr>
          <a:xfrm>
            <a:off x="6351794" y="2286601"/>
            <a:ext cx="1540727" cy="51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Grafik 6">
            <a:extLst>
              <a:ext uri="{FF2B5EF4-FFF2-40B4-BE49-F238E27FC236}">
                <a16:creationId xmlns:a16="http://schemas.microsoft.com/office/drawing/2014/main" id="{E780676F-C38D-3340-8648-6048B3CE0783}"/>
              </a:ext>
            </a:extLst>
          </p:cNvPr>
          <p:cNvPicPr>
            <a:picLocks noChangeAspect="1"/>
          </p:cNvPicPr>
          <p:nvPr userDrawn="1"/>
        </p:nvPicPr>
        <p:blipFill>
          <a:blip r:embed="rId2">
            <a:alphaModFix amt="43000"/>
            <a:duotone>
              <a:schemeClr val="bg2">
                <a:shade val="45000"/>
                <a:satMod val="135000"/>
              </a:schemeClr>
              <a:prstClr val="white"/>
            </a:duotone>
          </a:blip>
          <a:stretch>
            <a:fillRect/>
          </a:stretch>
        </p:blipFill>
        <p:spPr>
          <a:xfrm>
            <a:off x="-59778" y="2096538"/>
            <a:ext cx="5397500" cy="4495800"/>
          </a:xfrm>
          <a:prstGeom prst="rect">
            <a:avLst/>
          </a:prstGeom>
        </p:spPr>
      </p:pic>
      <p:grpSp>
        <p:nvGrpSpPr>
          <p:cNvPr id="10" name="Gruppieren 9">
            <a:extLst>
              <a:ext uri="{FF2B5EF4-FFF2-40B4-BE49-F238E27FC236}">
                <a16:creationId xmlns:a16="http://schemas.microsoft.com/office/drawing/2014/main" id="{8173A046-EC01-B24E-8D50-F8E463E8A536}"/>
              </a:ext>
            </a:extLst>
          </p:cNvPr>
          <p:cNvGrpSpPr/>
          <p:nvPr userDrawn="1"/>
        </p:nvGrpSpPr>
        <p:grpSpPr>
          <a:xfrm>
            <a:off x="10639901" y="-73866"/>
            <a:ext cx="1645122" cy="1867118"/>
            <a:chOff x="10639901" y="-73866"/>
            <a:chExt cx="1645122" cy="1867118"/>
          </a:xfrm>
        </p:grpSpPr>
        <p:pic>
          <p:nvPicPr>
            <p:cNvPr id="11" name="Grafik 10">
              <a:extLst>
                <a:ext uri="{FF2B5EF4-FFF2-40B4-BE49-F238E27FC236}">
                  <a16:creationId xmlns:a16="http://schemas.microsoft.com/office/drawing/2014/main" id="{59B22E59-407D-2246-BA8D-03B8A33BB065}"/>
                </a:ext>
              </a:extLst>
            </p:cNvPr>
            <p:cNvPicPr>
              <a:picLocks noChangeAspect="1"/>
            </p:cNvPicPr>
            <p:nvPr userDrawn="1"/>
          </p:nvPicPr>
          <p:blipFill>
            <a:blip r:embed="rId2" cstate="email">
              <a:alphaModFix amt="43000"/>
              <a:extLst>
                <a:ext uri="{28A0092B-C50C-407E-A947-70E740481C1C}">
                  <a14:useLocalDpi xmlns:a14="http://schemas.microsoft.com/office/drawing/2010/main"/>
                </a:ext>
              </a:extLst>
            </a:blip>
            <a:stretch>
              <a:fillRect/>
            </a:stretch>
          </p:blipFill>
          <p:spPr>
            <a:xfrm rot="17887264" flipH="1">
              <a:off x="10483942" y="82093"/>
              <a:ext cx="1867118" cy="1555200"/>
            </a:xfrm>
            <a:prstGeom prst="rect">
              <a:avLst/>
            </a:prstGeom>
            <a:effectLst/>
          </p:spPr>
        </p:pic>
        <p:sp>
          <p:nvSpPr>
            <p:cNvPr id="12" name="Rechteck 11">
              <a:extLst>
                <a:ext uri="{FF2B5EF4-FFF2-40B4-BE49-F238E27FC236}">
                  <a16:creationId xmlns:a16="http://schemas.microsoft.com/office/drawing/2014/main" id="{E9AA894E-62B3-5F42-922B-4FC914550C3E}"/>
                </a:ext>
              </a:extLst>
            </p:cNvPr>
            <p:cNvSpPr/>
            <p:nvPr userDrawn="1"/>
          </p:nvSpPr>
          <p:spPr>
            <a:xfrm>
              <a:off x="12192000" y="0"/>
              <a:ext cx="93023" cy="157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15" name="Grafik 14">
            <a:extLst>
              <a:ext uri="{FF2B5EF4-FFF2-40B4-BE49-F238E27FC236}">
                <a16:creationId xmlns:a16="http://schemas.microsoft.com/office/drawing/2014/main" id="{EB6FEF2E-BD9E-DB4A-89AC-53CCCA70127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04510" y="317794"/>
            <a:ext cx="896400" cy="172385"/>
          </a:xfrm>
          <a:prstGeom prst="rect">
            <a:avLst/>
          </a:prstGeom>
        </p:spPr>
      </p:pic>
    </p:spTree>
    <p:extLst>
      <p:ext uri="{BB962C8B-B14F-4D97-AF65-F5344CB8AC3E}">
        <p14:creationId xmlns:p14="http://schemas.microsoft.com/office/powerpoint/2010/main" val="833851568"/>
      </p:ext>
    </p:extLst>
  </p:cSld>
  <p:clrMapOvr>
    <a:masterClrMapping/>
  </p:clrMapOvr>
  <mc:AlternateContent xmlns:mc="http://schemas.openxmlformats.org/markup-compatibility/2006" xmlns:p14="http://schemas.microsoft.com/office/powerpoint/2010/main">
    <mc:Choice Requires="p14">
      <p:transition spd="med" p14:dur="700">
        <p14:reveal/>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aster-Bullets">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A16E0CD0-7E23-C446-88F9-FA17827F0EEF}"/>
              </a:ext>
            </a:extLst>
          </p:cNvPr>
          <p:cNvSpPr>
            <a:spLocks noGrp="1"/>
          </p:cNvSpPr>
          <p:nvPr>
            <p:ph type="title" hasCustomPrompt="1"/>
          </p:nvPr>
        </p:nvSpPr>
        <p:spPr>
          <a:xfrm>
            <a:off x="838200" y="1285200"/>
            <a:ext cx="10515600" cy="750435"/>
          </a:xfrm>
          <a:prstGeom prst="rect">
            <a:avLst/>
          </a:prstGeom>
        </p:spPr>
        <p:txBody>
          <a:bodyPr anchor="t" anchorCtr="0">
            <a:noAutofit/>
          </a:bodyPr>
          <a:lstStyle>
            <a:lvl1pPr>
              <a:defRPr sz="3733"/>
            </a:lvl1pPr>
          </a:lstStyle>
          <a:p>
            <a:r>
              <a:rPr lang="de-DE"/>
              <a:t>Standard Slide mit einzeiliger Headline</a:t>
            </a:r>
          </a:p>
        </p:txBody>
      </p:sp>
      <p:sp>
        <p:nvSpPr>
          <p:cNvPr id="10" name="Textplatzhalter 9">
            <a:extLst>
              <a:ext uri="{FF2B5EF4-FFF2-40B4-BE49-F238E27FC236}">
                <a16:creationId xmlns:a16="http://schemas.microsoft.com/office/drawing/2014/main" id="{753430E0-AFB8-9F4F-A14E-5ED22B91C2E3}"/>
              </a:ext>
            </a:extLst>
          </p:cNvPr>
          <p:cNvSpPr>
            <a:spLocks noGrp="1"/>
          </p:cNvSpPr>
          <p:nvPr>
            <p:ph type="body" sz="quarter" idx="10" hasCustomPrompt="1"/>
          </p:nvPr>
        </p:nvSpPr>
        <p:spPr>
          <a:xfrm>
            <a:off x="838200" y="2370319"/>
            <a:ext cx="10515600" cy="3547533"/>
          </a:xfrm>
        </p:spPr>
        <p:txBody>
          <a:bodyPr>
            <a:noAutofit/>
          </a:bodyPr>
          <a:lstStyle>
            <a:lvl1pPr>
              <a:spcBef>
                <a:spcPts val="1800"/>
              </a:spcBef>
              <a:buClr>
                <a:srgbClr val="00B2A9"/>
              </a:buClr>
              <a:defRPr/>
            </a:lvl1pPr>
          </a:lstStyle>
          <a:p>
            <a:r>
              <a:rPr lang="de-DE" noProof="1"/>
              <a:t>Lorem ipsum dolor sit amet</a:t>
            </a:r>
          </a:p>
          <a:p>
            <a:r>
              <a:rPr lang="de-DE" noProof="1"/>
              <a:t>Nulla sed arcu blandit, sollicitudin augue vitae, faucibus aptent taciti sociosqu ad litora torquent pers conubia nostra</a:t>
            </a:r>
          </a:p>
          <a:p>
            <a:r>
              <a:rPr lang="de-DE" noProof="1"/>
              <a:t>Phasellus at mi eget risus mattis</a:t>
            </a:r>
          </a:p>
        </p:txBody>
      </p:sp>
      <p:grpSp>
        <p:nvGrpSpPr>
          <p:cNvPr id="5" name="Gruppieren 4">
            <a:extLst>
              <a:ext uri="{FF2B5EF4-FFF2-40B4-BE49-F238E27FC236}">
                <a16:creationId xmlns:a16="http://schemas.microsoft.com/office/drawing/2014/main" id="{5A988A69-87B7-B44F-8305-9BE2CE6EAB66}"/>
              </a:ext>
            </a:extLst>
          </p:cNvPr>
          <p:cNvGrpSpPr/>
          <p:nvPr userDrawn="1"/>
        </p:nvGrpSpPr>
        <p:grpSpPr>
          <a:xfrm>
            <a:off x="10639901" y="-73866"/>
            <a:ext cx="1645122" cy="1867118"/>
            <a:chOff x="10639901" y="-73866"/>
            <a:chExt cx="1645122" cy="1867118"/>
          </a:xfrm>
        </p:grpSpPr>
        <p:pic>
          <p:nvPicPr>
            <p:cNvPr id="6" name="Grafik 5">
              <a:extLst>
                <a:ext uri="{FF2B5EF4-FFF2-40B4-BE49-F238E27FC236}">
                  <a16:creationId xmlns:a16="http://schemas.microsoft.com/office/drawing/2014/main" id="{E021C37C-B232-4A45-81B9-989843B3E87B}"/>
                </a:ext>
              </a:extLst>
            </p:cNvPr>
            <p:cNvPicPr>
              <a:picLocks noChangeAspect="1"/>
            </p:cNvPicPr>
            <p:nvPr userDrawn="1"/>
          </p:nvPicPr>
          <p:blipFill>
            <a:blip r:embed="rId2" cstate="email">
              <a:alphaModFix amt="43000"/>
              <a:extLst>
                <a:ext uri="{28A0092B-C50C-407E-A947-70E740481C1C}">
                  <a14:useLocalDpi xmlns:a14="http://schemas.microsoft.com/office/drawing/2010/main"/>
                </a:ext>
              </a:extLst>
            </a:blip>
            <a:stretch>
              <a:fillRect/>
            </a:stretch>
          </p:blipFill>
          <p:spPr>
            <a:xfrm rot="17887264" flipH="1">
              <a:off x="10483942" y="82093"/>
              <a:ext cx="1867118" cy="1555200"/>
            </a:xfrm>
            <a:prstGeom prst="rect">
              <a:avLst/>
            </a:prstGeom>
            <a:effectLst/>
          </p:spPr>
        </p:pic>
        <p:sp>
          <p:nvSpPr>
            <p:cNvPr id="8" name="Rechteck 7">
              <a:extLst>
                <a:ext uri="{FF2B5EF4-FFF2-40B4-BE49-F238E27FC236}">
                  <a16:creationId xmlns:a16="http://schemas.microsoft.com/office/drawing/2014/main" id="{340EAD70-8BBD-714A-8943-C8104F47B27B}"/>
                </a:ext>
              </a:extLst>
            </p:cNvPr>
            <p:cNvSpPr/>
            <p:nvPr userDrawn="1"/>
          </p:nvSpPr>
          <p:spPr>
            <a:xfrm>
              <a:off x="12192000" y="0"/>
              <a:ext cx="93023" cy="157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3436463378"/>
      </p:ext>
    </p:extLst>
  </p:cSld>
  <p:clrMapOvr>
    <a:masterClrMapping/>
  </p:clrMapOvr>
  <mc:AlternateContent xmlns:mc="http://schemas.openxmlformats.org/markup-compatibility/2006" xmlns:p14="http://schemas.microsoft.com/office/powerpoint/2010/main">
    <mc:Choice Requires="p14">
      <p:transition spd="med" p14:dur="700">
        <p14:reveal/>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aster-Text">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1EDE993-F6B8-754D-B2F9-9EA76C906A84}"/>
              </a:ext>
            </a:extLst>
          </p:cNvPr>
          <p:cNvSpPr>
            <a:spLocks noGrp="1"/>
          </p:cNvSpPr>
          <p:nvPr>
            <p:ph type="title" hasCustomPrompt="1"/>
          </p:nvPr>
        </p:nvSpPr>
        <p:spPr>
          <a:xfrm>
            <a:off x="838200" y="1285200"/>
            <a:ext cx="10515600" cy="815504"/>
          </a:xfrm>
          <a:prstGeom prst="rect">
            <a:avLst/>
          </a:prstGeom>
        </p:spPr>
        <p:txBody>
          <a:bodyPr anchor="t">
            <a:noAutofit/>
          </a:bodyPr>
          <a:lstStyle>
            <a:lvl1pPr>
              <a:defRPr sz="3733"/>
            </a:lvl1pPr>
          </a:lstStyle>
          <a:p>
            <a:r>
              <a:rPr lang="de-DE"/>
              <a:t>Standard Slide mit zweizeiliger Headline</a:t>
            </a:r>
          </a:p>
        </p:txBody>
      </p:sp>
      <p:sp>
        <p:nvSpPr>
          <p:cNvPr id="12" name="Textplatzhalter 9">
            <a:extLst>
              <a:ext uri="{FF2B5EF4-FFF2-40B4-BE49-F238E27FC236}">
                <a16:creationId xmlns:a16="http://schemas.microsoft.com/office/drawing/2014/main" id="{AF6337CA-3772-6C4A-A3E1-A0C2920026A4}"/>
              </a:ext>
            </a:extLst>
          </p:cNvPr>
          <p:cNvSpPr>
            <a:spLocks noGrp="1"/>
          </p:cNvSpPr>
          <p:nvPr>
            <p:ph type="body" sz="quarter" idx="10" hasCustomPrompt="1"/>
          </p:nvPr>
        </p:nvSpPr>
        <p:spPr>
          <a:xfrm>
            <a:off x="838200" y="2372294"/>
            <a:ext cx="10515600" cy="3545559"/>
          </a:xfrm>
        </p:spPr>
        <p:txBody>
          <a:bodyPr>
            <a:noAutofit/>
          </a:bodyPr>
          <a:lstStyle>
            <a:lvl1pPr marL="0" indent="0">
              <a:lnSpc>
                <a:spcPct val="110000"/>
              </a:lnSpc>
              <a:spcBef>
                <a:spcPts val="1800"/>
              </a:spcBef>
              <a:buClr>
                <a:schemeClr val="tx2"/>
              </a:buClr>
              <a:buNone/>
              <a:defRPr/>
            </a:lvl1pPr>
          </a:lstStyle>
          <a:p>
            <a:r>
              <a:rPr lang="de-DE" noProof="1"/>
              <a:t>Lorem ipsum dolor sit amet</a:t>
            </a:r>
          </a:p>
          <a:p>
            <a:r>
              <a:rPr lang="de-DE" noProof="1"/>
              <a:t>Nulla sed arcu blandit, sollicitudin augue vitae, faucibus aptent taciti sociosqu ad litora torquent pers conubia nostra</a:t>
            </a:r>
          </a:p>
          <a:p>
            <a:r>
              <a:rPr lang="de-DE" noProof="1"/>
              <a:t>Phasellus at mi eget risus mattis</a:t>
            </a:r>
          </a:p>
        </p:txBody>
      </p:sp>
      <p:grpSp>
        <p:nvGrpSpPr>
          <p:cNvPr id="5" name="Gruppieren 4">
            <a:extLst>
              <a:ext uri="{FF2B5EF4-FFF2-40B4-BE49-F238E27FC236}">
                <a16:creationId xmlns:a16="http://schemas.microsoft.com/office/drawing/2014/main" id="{A33122ED-8334-8D40-B95D-4A3DF853A1D2}"/>
              </a:ext>
            </a:extLst>
          </p:cNvPr>
          <p:cNvGrpSpPr/>
          <p:nvPr userDrawn="1"/>
        </p:nvGrpSpPr>
        <p:grpSpPr>
          <a:xfrm>
            <a:off x="10639901" y="-73866"/>
            <a:ext cx="1645122" cy="1867118"/>
            <a:chOff x="10639901" y="-73866"/>
            <a:chExt cx="1645122" cy="1867118"/>
          </a:xfrm>
        </p:grpSpPr>
        <p:pic>
          <p:nvPicPr>
            <p:cNvPr id="6" name="Grafik 5">
              <a:extLst>
                <a:ext uri="{FF2B5EF4-FFF2-40B4-BE49-F238E27FC236}">
                  <a16:creationId xmlns:a16="http://schemas.microsoft.com/office/drawing/2014/main" id="{496A65E0-5FD3-A440-8A4C-31E180E4B8D1}"/>
                </a:ext>
              </a:extLst>
            </p:cNvPr>
            <p:cNvPicPr>
              <a:picLocks noChangeAspect="1"/>
            </p:cNvPicPr>
            <p:nvPr userDrawn="1"/>
          </p:nvPicPr>
          <p:blipFill>
            <a:blip r:embed="rId2" cstate="email">
              <a:alphaModFix amt="43000"/>
              <a:extLst>
                <a:ext uri="{28A0092B-C50C-407E-A947-70E740481C1C}">
                  <a14:useLocalDpi xmlns:a14="http://schemas.microsoft.com/office/drawing/2010/main"/>
                </a:ext>
              </a:extLst>
            </a:blip>
            <a:stretch>
              <a:fillRect/>
            </a:stretch>
          </p:blipFill>
          <p:spPr>
            <a:xfrm rot="17887264" flipH="1">
              <a:off x="10483942" y="82093"/>
              <a:ext cx="1867118" cy="1555200"/>
            </a:xfrm>
            <a:prstGeom prst="rect">
              <a:avLst/>
            </a:prstGeom>
            <a:effectLst/>
          </p:spPr>
        </p:pic>
        <p:sp>
          <p:nvSpPr>
            <p:cNvPr id="7" name="Rechteck 6">
              <a:extLst>
                <a:ext uri="{FF2B5EF4-FFF2-40B4-BE49-F238E27FC236}">
                  <a16:creationId xmlns:a16="http://schemas.microsoft.com/office/drawing/2014/main" id="{55C85417-03ED-2B4C-8F89-B80AFDC4DB67}"/>
                </a:ext>
              </a:extLst>
            </p:cNvPr>
            <p:cNvSpPr/>
            <p:nvPr userDrawn="1"/>
          </p:nvSpPr>
          <p:spPr>
            <a:xfrm>
              <a:off x="12192000" y="0"/>
              <a:ext cx="93023" cy="157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3790245231"/>
      </p:ext>
    </p:extLst>
  </p:cSld>
  <p:clrMapOvr>
    <a:masterClrMapping/>
  </p:clrMapOvr>
  <mc:AlternateContent xmlns:mc="http://schemas.openxmlformats.org/markup-compatibility/2006" xmlns:p14="http://schemas.microsoft.com/office/powerpoint/2010/main">
    <mc:Choice Requires="p14">
      <p:transition spd="med" p14:dur="700">
        <p14:reveal/>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Master-Bullets">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A16E0CD0-7E23-C446-88F9-FA17827F0EEF}"/>
              </a:ext>
            </a:extLst>
          </p:cNvPr>
          <p:cNvSpPr>
            <a:spLocks noGrp="1"/>
          </p:cNvSpPr>
          <p:nvPr>
            <p:ph type="title" hasCustomPrompt="1"/>
          </p:nvPr>
        </p:nvSpPr>
        <p:spPr>
          <a:xfrm>
            <a:off x="838200" y="1285200"/>
            <a:ext cx="10515600" cy="750435"/>
          </a:xfrm>
          <a:prstGeom prst="rect">
            <a:avLst/>
          </a:prstGeom>
        </p:spPr>
        <p:txBody>
          <a:bodyPr anchor="t" anchorCtr="0">
            <a:noAutofit/>
          </a:bodyPr>
          <a:lstStyle>
            <a:lvl1pPr>
              <a:defRPr sz="3733"/>
            </a:lvl1pPr>
          </a:lstStyle>
          <a:p>
            <a:r>
              <a:rPr lang="de-DE"/>
              <a:t>Standard Slide mit einzeiliger Headline</a:t>
            </a:r>
          </a:p>
        </p:txBody>
      </p:sp>
      <p:sp>
        <p:nvSpPr>
          <p:cNvPr id="10" name="Textplatzhalter 9">
            <a:extLst>
              <a:ext uri="{FF2B5EF4-FFF2-40B4-BE49-F238E27FC236}">
                <a16:creationId xmlns:a16="http://schemas.microsoft.com/office/drawing/2014/main" id="{753430E0-AFB8-9F4F-A14E-5ED22B91C2E3}"/>
              </a:ext>
            </a:extLst>
          </p:cNvPr>
          <p:cNvSpPr>
            <a:spLocks noGrp="1"/>
          </p:cNvSpPr>
          <p:nvPr>
            <p:ph type="body" sz="quarter" idx="10" hasCustomPrompt="1"/>
          </p:nvPr>
        </p:nvSpPr>
        <p:spPr>
          <a:xfrm>
            <a:off x="838200" y="2370319"/>
            <a:ext cx="10515600" cy="3547533"/>
          </a:xfrm>
        </p:spPr>
        <p:txBody>
          <a:bodyPr>
            <a:noAutofit/>
          </a:bodyPr>
          <a:lstStyle>
            <a:lvl1pPr>
              <a:spcBef>
                <a:spcPts val="1800"/>
              </a:spcBef>
              <a:buClr>
                <a:srgbClr val="00B2A9"/>
              </a:buClr>
              <a:defRPr/>
            </a:lvl1pPr>
          </a:lstStyle>
          <a:p>
            <a:r>
              <a:rPr lang="de-DE" noProof="1"/>
              <a:t>Lorem ipsum dolor sit amet</a:t>
            </a:r>
          </a:p>
          <a:p>
            <a:r>
              <a:rPr lang="de-DE" noProof="1"/>
              <a:t>Nulla sed arcu blandit, sollicitudin augue vitae, faucibus aptent taciti sociosqu ad litora torquent pers conubia nostra</a:t>
            </a:r>
          </a:p>
          <a:p>
            <a:r>
              <a:rPr lang="de-DE" noProof="1"/>
              <a:t>Phasellus at mi eget risus mattis</a:t>
            </a:r>
          </a:p>
        </p:txBody>
      </p:sp>
      <p:pic>
        <p:nvPicPr>
          <p:cNvPr id="5" name="Grafik 4">
            <a:extLst>
              <a:ext uri="{FF2B5EF4-FFF2-40B4-BE49-F238E27FC236}">
                <a16:creationId xmlns:a16="http://schemas.microsoft.com/office/drawing/2014/main" id="{6E0CA97C-3B30-2743-8FDA-8B944189D967}"/>
              </a:ext>
            </a:extLst>
          </p:cNvPr>
          <p:cNvPicPr>
            <a:picLocks noChangeAspect="1"/>
          </p:cNvPicPr>
          <p:nvPr userDrawn="1"/>
        </p:nvPicPr>
        <p:blipFill rotWithShape="1">
          <a:blip r:embed="rId2" cstate="email">
            <a:alphaModFix amt="43000"/>
            <a:extLst>
              <a:ext uri="{28A0092B-C50C-407E-A947-70E740481C1C}">
                <a14:useLocalDpi xmlns:a14="http://schemas.microsoft.com/office/drawing/2010/main"/>
              </a:ext>
            </a:extLst>
          </a:blip>
          <a:srcRect r="5412" b="11807"/>
          <a:stretch/>
        </p:blipFill>
        <p:spPr>
          <a:xfrm>
            <a:off x="7095744" y="2874732"/>
            <a:ext cx="5105400" cy="3964980"/>
          </a:xfrm>
          <a:prstGeom prst="rect">
            <a:avLst/>
          </a:prstGeom>
        </p:spPr>
      </p:pic>
    </p:spTree>
    <p:extLst>
      <p:ext uri="{BB962C8B-B14F-4D97-AF65-F5344CB8AC3E}">
        <p14:creationId xmlns:p14="http://schemas.microsoft.com/office/powerpoint/2010/main" val="3798719630"/>
      </p:ext>
    </p:extLst>
  </p:cSld>
  <p:clrMapOvr>
    <a:masterClrMapping/>
  </p:clrMapOvr>
  <mc:AlternateContent xmlns:mc="http://schemas.openxmlformats.org/markup-compatibility/2006" xmlns:p14="http://schemas.microsoft.com/office/powerpoint/2010/main">
    <mc:Choice Requires="p14">
      <p:transition spd="med" p14:dur="700">
        <p14:reveal/>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Master-Text">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1EDE993-F6B8-754D-B2F9-9EA76C906A84}"/>
              </a:ext>
            </a:extLst>
          </p:cNvPr>
          <p:cNvSpPr>
            <a:spLocks noGrp="1"/>
          </p:cNvSpPr>
          <p:nvPr>
            <p:ph type="title" hasCustomPrompt="1"/>
          </p:nvPr>
        </p:nvSpPr>
        <p:spPr>
          <a:xfrm>
            <a:off x="838200" y="1285200"/>
            <a:ext cx="10515600" cy="815504"/>
          </a:xfrm>
          <a:prstGeom prst="rect">
            <a:avLst/>
          </a:prstGeom>
        </p:spPr>
        <p:txBody>
          <a:bodyPr anchor="t">
            <a:noAutofit/>
          </a:bodyPr>
          <a:lstStyle>
            <a:lvl1pPr>
              <a:defRPr sz="3733"/>
            </a:lvl1pPr>
          </a:lstStyle>
          <a:p>
            <a:r>
              <a:rPr lang="de-DE"/>
              <a:t>Standard Slide mit zweizeiliger Headline</a:t>
            </a:r>
          </a:p>
        </p:txBody>
      </p:sp>
      <p:sp>
        <p:nvSpPr>
          <p:cNvPr id="12" name="Textplatzhalter 9">
            <a:extLst>
              <a:ext uri="{FF2B5EF4-FFF2-40B4-BE49-F238E27FC236}">
                <a16:creationId xmlns:a16="http://schemas.microsoft.com/office/drawing/2014/main" id="{AF6337CA-3772-6C4A-A3E1-A0C2920026A4}"/>
              </a:ext>
            </a:extLst>
          </p:cNvPr>
          <p:cNvSpPr>
            <a:spLocks noGrp="1"/>
          </p:cNvSpPr>
          <p:nvPr>
            <p:ph type="body" sz="quarter" idx="10" hasCustomPrompt="1"/>
          </p:nvPr>
        </p:nvSpPr>
        <p:spPr>
          <a:xfrm>
            <a:off x="838200" y="2372294"/>
            <a:ext cx="10515600" cy="3545559"/>
          </a:xfrm>
        </p:spPr>
        <p:txBody>
          <a:bodyPr>
            <a:noAutofit/>
          </a:bodyPr>
          <a:lstStyle>
            <a:lvl1pPr marL="0" indent="0">
              <a:lnSpc>
                <a:spcPct val="110000"/>
              </a:lnSpc>
              <a:spcBef>
                <a:spcPts val="1800"/>
              </a:spcBef>
              <a:buClr>
                <a:schemeClr val="tx2"/>
              </a:buClr>
              <a:buNone/>
              <a:defRPr/>
            </a:lvl1pPr>
          </a:lstStyle>
          <a:p>
            <a:r>
              <a:rPr lang="de-DE" noProof="1"/>
              <a:t>Lorem ipsum dolor sit amet</a:t>
            </a:r>
          </a:p>
          <a:p>
            <a:r>
              <a:rPr lang="de-DE" noProof="1"/>
              <a:t>Nulla sed arcu blandit, sollicitudin augue vitae, faucibus aptent taciti sociosqu ad litora torquent pers conubia nostra</a:t>
            </a:r>
          </a:p>
          <a:p>
            <a:r>
              <a:rPr lang="de-DE" noProof="1"/>
              <a:t>Phasellus at mi eget risus mattis</a:t>
            </a:r>
          </a:p>
        </p:txBody>
      </p:sp>
      <p:pic>
        <p:nvPicPr>
          <p:cNvPr id="5" name="Grafik 4">
            <a:extLst>
              <a:ext uri="{FF2B5EF4-FFF2-40B4-BE49-F238E27FC236}">
                <a16:creationId xmlns:a16="http://schemas.microsoft.com/office/drawing/2014/main" id="{C0480B3F-D094-DC45-B091-09CC480F1F47}"/>
              </a:ext>
            </a:extLst>
          </p:cNvPr>
          <p:cNvPicPr>
            <a:picLocks noChangeAspect="1"/>
          </p:cNvPicPr>
          <p:nvPr userDrawn="1"/>
        </p:nvPicPr>
        <p:blipFill rotWithShape="1">
          <a:blip r:embed="rId2" cstate="email">
            <a:alphaModFix amt="43000"/>
            <a:extLst>
              <a:ext uri="{28A0092B-C50C-407E-A947-70E740481C1C}">
                <a14:useLocalDpi xmlns:a14="http://schemas.microsoft.com/office/drawing/2010/main"/>
              </a:ext>
            </a:extLst>
          </a:blip>
          <a:srcRect r="5412" b="11807"/>
          <a:stretch/>
        </p:blipFill>
        <p:spPr>
          <a:xfrm>
            <a:off x="7095744" y="2874732"/>
            <a:ext cx="5105400" cy="3964980"/>
          </a:xfrm>
          <a:prstGeom prst="rect">
            <a:avLst/>
          </a:prstGeom>
        </p:spPr>
      </p:pic>
    </p:spTree>
    <p:extLst>
      <p:ext uri="{BB962C8B-B14F-4D97-AF65-F5344CB8AC3E}">
        <p14:creationId xmlns:p14="http://schemas.microsoft.com/office/powerpoint/2010/main" val="2002075998"/>
      </p:ext>
    </p:extLst>
  </p:cSld>
  <p:clrMapOvr>
    <a:masterClrMapping/>
  </p:clrMapOvr>
  <mc:AlternateContent xmlns:mc="http://schemas.openxmlformats.org/markup-compatibility/2006" xmlns:p14="http://schemas.microsoft.com/office/powerpoint/2010/main">
    <mc:Choice Requires="p14">
      <p:transition spd="med" p14:dur="700">
        <p14:reveal/>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Aster-Halbseite">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1EDE993-F6B8-754D-B2F9-9EA76C906A84}"/>
              </a:ext>
            </a:extLst>
          </p:cNvPr>
          <p:cNvSpPr>
            <a:spLocks noGrp="1"/>
          </p:cNvSpPr>
          <p:nvPr>
            <p:ph type="title" hasCustomPrompt="1"/>
          </p:nvPr>
        </p:nvSpPr>
        <p:spPr>
          <a:xfrm>
            <a:off x="838201" y="1286360"/>
            <a:ext cx="4694498" cy="815504"/>
          </a:xfrm>
          <a:prstGeom prst="rect">
            <a:avLst/>
          </a:prstGeom>
        </p:spPr>
        <p:txBody>
          <a:bodyPr anchor="t">
            <a:noAutofit/>
          </a:bodyPr>
          <a:lstStyle>
            <a:lvl1pPr>
              <a:defRPr sz="3733">
                <a:solidFill>
                  <a:srgbClr val="00B2A9"/>
                </a:solidFill>
              </a:defRPr>
            </a:lvl1pPr>
          </a:lstStyle>
          <a:p>
            <a:r>
              <a:rPr lang="de-DE"/>
              <a:t>Standard Slide</a:t>
            </a:r>
          </a:p>
        </p:txBody>
      </p:sp>
      <p:sp>
        <p:nvSpPr>
          <p:cNvPr id="7" name="Parallelogramm 6">
            <a:extLst>
              <a:ext uri="{FF2B5EF4-FFF2-40B4-BE49-F238E27FC236}">
                <a16:creationId xmlns:a16="http://schemas.microsoft.com/office/drawing/2014/main" id="{39D9D391-7966-0B4E-86C1-2830CEDEAA5B}"/>
              </a:ext>
            </a:extLst>
          </p:cNvPr>
          <p:cNvSpPr/>
          <p:nvPr userDrawn="1"/>
        </p:nvSpPr>
        <p:spPr>
          <a:xfrm>
            <a:off x="4775202" y="-2"/>
            <a:ext cx="7431336" cy="6881151"/>
          </a:xfrm>
          <a:custGeom>
            <a:avLst/>
            <a:gdLst>
              <a:gd name="connsiteX0" fmla="*/ 0 w 9143999"/>
              <a:gd name="connsiteY0" fmla="*/ 6858000 h 6858000"/>
              <a:gd name="connsiteX1" fmla="*/ 1714500 w 9143999"/>
              <a:gd name="connsiteY1" fmla="*/ 0 h 6858000"/>
              <a:gd name="connsiteX2" fmla="*/ 9143999 w 9143999"/>
              <a:gd name="connsiteY2" fmla="*/ 0 h 6858000"/>
              <a:gd name="connsiteX3" fmla="*/ 7429499 w 9143999"/>
              <a:gd name="connsiteY3" fmla="*/ 6858000 h 6858000"/>
              <a:gd name="connsiteX4" fmla="*/ 0 w 9143999"/>
              <a:gd name="connsiteY4" fmla="*/ 6858000 h 6858000"/>
              <a:gd name="connsiteX0" fmla="*/ 0 w 7429499"/>
              <a:gd name="connsiteY0" fmla="*/ 6858000 h 6858000"/>
              <a:gd name="connsiteX1" fmla="*/ 1714500 w 7429499"/>
              <a:gd name="connsiteY1" fmla="*/ 0 h 6858000"/>
              <a:gd name="connsiteX2" fmla="*/ 6817488 w 7429499"/>
              <a:gd name="connsiteY2" fmla="*/ 11574 h 6858000"/>
              <a:gd name="connsiteX3" fmla="*/ 7429499 w 7429499"/>
              <a:gd name="connsiteY3" fmla="*/ 6858000 h 6858000"/>
              <a:gd name="connsiteX4" fmla="*/ 0 w 7429499"/>
              <a:gd name="connsiteY4" fmla="*/ 6858000 h 6858000"/>
              <a:gd name="connsiteX0" fmla="*/ 0 w 7429499"/>
              <a:gd name="connsiteY0" fmla="*/ 6858000 h 6858000"/>
              <a:gd name="connsiteX1" fmla="*/ 1714500 w 7429499"/>
              <a:gd name="connsiteY1" fmla="*/ 0 h 6858000"/>
              <a:gd name="connsiteX2" fmla="*/ 7419372 w 7429499"/>
              <a:gd name="connsiteY2" fmla="*/ 11574 h 6858000"/>
              <a:gd name="connsiteX3" fmla="*/ 7429499 w 7429499"/>
              <a:gd name="connsiteY3" fmla="*/ 6858000 h 6858000"/>
              <a:gd name="connsiteX4" fmla="*/ 0 w 7429499"/>
              <a:gd name="connsiteY4" fmla="*/ 6858000 h 6858000"/>
              <a:gd name="connsiteX0" fmla="*/ 0 w 7431780"/>
              <a:gd name="connsiteY0" fmla="*/ 6858001 h 6858001"/>
              <a:gd name="connsiteX1" fmla="*/ 1714500 w 7431780"/>
              <a:gd name="connsiteY1" fmla="*/ 1 h 6858001"/>
              <a:gd name="connsiteX2" fmla="*/ 7430947 w 7431780"/>
              <a:gd name="connsiteY2" fmla="*/ 0 h 6858001"/>
              <a:gd name="connsiteX3" fmla="*/ 7429499 w 7431780"/>
              <a:gd name="connsiteY3" fmla="*/ 6858001 h 6858001"/>
              <a:gd name="connsiteX4" fmla="*/ 0 w 7431780"/>
              <a:gd name="connsiteY4" fmla="*/ 6858001 h 6858001"/>
              <a:gd name="connsiteX0" fmla="*/ 0 w 7431336"/>
              <a:gd name="connsiteY0" fmla="*/ 6858001 h 6881151"/>
              <a:gd name="connsiteX1" fmla="*/ 1714500 w 7431336"/>
              <a:gd name="connsiteY1" fmla="*/ 1 h 6881151"/>
              <a:gd name="connsiteX2" fmla="*/ 7430947 w 7431336"/>
              <a:gd name="connsiteY2" fmla="*/ 0 h 6881151"/>
              <a:gd name="connsiteX3" fmla="*/ 7417925 w 7431336"/>
              <a:gd name="connsiteY3" fmla="*/ 6881151 h 6881151"/>
              <a:gd name="connsiteX4" fmla="*/ 0 w 7431336"/>
              <a:gd name="connsiteY4" fmla="*/ 6858001 h 6881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1336" h="6881151">
                <a:moveTo>
                  <a:pt x="0" y="6858001"/>
                </a:moveTo>
                <a:lnTo>
                  <a:pt x="1714500" y="1"/>
                </a:lnTo>
                <a:lnTo>
                  <a:pt x="7430947" y="0"/>
                </a:lnTo>
                <a:cubicBezTo>
                  <a:pt x="7434323" y="2282142"/>
                  <a:pt x="7414549" y="4599009"/>
                  <a:pt x="7417925" y="6881151"/>
                </a:cubicBezTo>
                <a:lnTo>
                  <a:pt x="0" y="6858001"/>
                </a:lnTo>
                <a:close/>
              </a:path>
            </a:pathLst>
          </a:custGeom>
          <a:solidFill>
            <a:srgbClr val="00B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0" name="Textplatzhalter 9">
            <a:extLst>
              <a:ext uri="{FF2B5EF4-FFF2-40B4-BE49-F238E27FC236}">
                <a16:creationId xmlns:a16="http://schemas.microsoft.com/office/drawing/2014/main" id="{EC212229-E07C-A94B-A17F-F5F44133D7FC}"/>
              </a:ext>
            </a:extLst>
          </p:cNvPr>
          <p:cNvSpPr>
            <a:spLocks noGrp="1"/>
          </p:cNvSpPr>
          <p:nvPr>
            <p:ph type="body" sz="quarter" idx="10" hasCustomPrompt="1"/>
          </p:nvPr>
        </p:nvSpPr>
        <p:spPr>
          <a:xfrm>
            <a:off x="838200" y="2101864"/>
            <a:ext cx="4219937" cy="3547533"/>
          </a:xfrm>
        </p:spPr>
        <p:txBody>
          <a:bodyPr>
            <a:noAutofit/>
          </a:bodyPr>
          <a:lstStyle>
            <a:lvl1pPr>
              <a:spcBef>
                <a:spcPts val="1800"/>
              </a:spcBef>
              <a:buClr>
                <a:srgbClr val="00B2A9"/>
              </a:buClr>
              <a:defRPr/>
            </a:lvl1pPr>
          </a:lstStyle>
          <a:p>
            <a:r>
              <a:rPr lang="de-DE" noProof="1"/>
              <a:t>Lorem ipsum dolor sit amet</a:t>
            </a:r>
          </a:p>
          <a:p>
            <a:r>
              <a:rPr lang="de-DE" noProof="1"/>
              <a:t>Nulla sed arcu blandit, sollicitudin augue vitae, faucibus aptent taciti sociosqu ad litora torquent pers conubia nostra</a:t>
            </a:r>
          </a:p>
          <a:p>
            <a:r>
              <a:rPr lang="de-DE" noProof="1"/>
              <a:t>Phasellus at mi eget risus mattis</a:t>
            </a:r>
          </a:p>
        </p:txBody>
      </p:sp>
      <p:sp>
        <p:nvSpPr>
          <p:cNvPr id="14" name="Textplatzhalter 9">
            <a:extLst>
              <a:ext uri="{FF2B5EF4-FFF2-40B4-BE49-F238E27FC236}">
                <a16:creationId xmlns:a16="http://schemas.microsoft.com/office/drawing/2014/main" id="{BEAF1ADE-163F-D840-9CE3-7DC397D16C18}"/>
              </a:ext>
            </a:extLst>
          </p:cNvPr>
          <p:cNvSpPr>
            <a:spLocks noGrp="1"/>
          </p:cNvSpPr>
          <p:nvPr>
            <p:ph type="body" sz="quarter" idx="11" hasCustomPrompt="1"/>
          </p:nvPr>
        </p:nvSpPr>
        <p:spPr>
          <a:xfrm>
            <a:off x="6961208" y="2101864"/>
            <a:ext cx="4694498" cy="3547533"/>
          </a:xfrm>
        </p:spPr>
        <p:txBody>
          <a:bodyPr>
            <a:noAutofit/>
          </a:bodyPr>
          <a:lstStyle>
            <a:lvl1pPr>
              <a:spcBef>
                <a:spcPts val="1800"/>
              </a:spcBef>
              <a:buClr>
                <a:schemeClr val="bg1"/>
              </a:buClr>
              <a:defRPr>
                <a:solidFill>
                  <a:schemeClr val="bg1"/>
                </a:solidFill>
              </a:defRPr>
            </a:lvl1pPr>
          </a:lstStyle>
          <a:p>
            <a:r>
              <a:rPr lang="de-DE" noProof="1"/>
              <a:t>Lorem ipsum dolor sit amet</a:t>
            </a:r>
          </a:p>
          <a:p>
            <a:r>
              <a:rPr lang="de-DE" noProof="1"/>
              <a:t>Nulla sed arcu blandit, sollicitudin augue vitae, faucibus aptent taciti sociosqu ad litora torquent pers conubia nostra</a:t>
            </a:r>
          </a:p>
          <a:p>
            <a:r>
              <a:rPr lang="de-DE" noProof="1"/>
              <a:t>Phasellus at mi eget risus mattis</a:t>
            </a:r>
          </a:p>
        </p:txBody>
      </p:sp>
      <p:pic>
        <p:nvPicPr>
          <p:cNvPr id="16" name="Grafik 15">
            <a:extLst>
              <a:ext uri="{FF2B5EF4-FFF2-40B4-BE49-F238E27FC236}">
                <a16:creationId xmlns:a16="http://schemas.microsoft.com/office/drawing/2014/main" id="{4597C223-DA24-3645-814F-295F3849B73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46573" y="365659"/>
            <a:ext cx="1043858" cy="369974"/>
          </a:xfrm>
          <a:prstGeom prst="rect">
            <a:avLst/>
          </a:prstGeom>
        </p:spPr>
      </p:pic>
    </p:spTree>
    <p:extLst>
      <p:ext uri="{BB962C8B-B14F-4D97-AF65-F5344CB8AC3E}">
        <p14:creationId xmlns:p14="http://schemas.microsoft.com/office/powerpoint/2010/main" val="1468623570"/>
      </p:ext>
    </p:extLst>
  </p:cSld>
  <p:clrMapOvr>
    <a:masterClrMapping/>
  </p:clrMapOvr>
  <mc:AlternateContent xmlns:mc="http://schemas.openxmlformats.org/markup-compatibility/2006" xmlns:p14="http://schemas.microsoft.com/office/powerpoint/2010/main">
    <mc:Choice Requires="p14">
      <p:transition spd="med" p14:dur="700">
        <p14:reveal/>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MAster-Halbseite">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1EDE993-F6B8-754D-B2F9-9EA76C906A84}"/>
              </a:ext>
            </a:extLst>
          </p:cNvPr>
          <p:cNvSpPr>
            <a:spLocks noGrp="1"/>
          </p:cNvSpPr>
          <p:nvPr>
            <p:ph type="title" hasCustomPrompt="1"/>
          </p:nvPr>
        </p:nvSpPr>
        <p:spPr>
          <a:xfrm>
            <a:off x="838201" y="1286360"/>
            <a:ext cx="4694498" cy="815504"/>
          </a:xfrm>
          <a:prstGeom prst="rect">
            <a:avLst/>
          </a:prstGeom>
        </p:spPr>
        <p:txBody>
          <a:bodyPr anchor="t">
            <a:noAutofit/>
          </a:bodyPr>
          <a:lstStyle>
            <a:lvl1pPr>
              <a:defRPr sz="3733">
                <a:solidFill>
                  <a:schemeClr val="tx1">
                    <a:lumMod val="95000"/>
                    <a:lumOff val="5000"/>
                  </a:schemeClr>
                </a:solidFill>
              </a:defRPr>
            </a:lvl1pPr>
          </a:lstStyle>
          <a:p>
            <a:r>
              <a:rPr lang="de-DE"/>
              <a:t>Standard Slide</a:t>
            </a:r>
          </a:p>
        </p:txBody>
      </p:sp>
      <p:sp>
        <p:nvSpPr>
          <p:cNvPr id="10" name="Textplatzhalter 9">
            <a:extLst>
              <a:ext uri="{FF2B5EF4-FFF2-40B4-BE49-F238E27FC236}">
                <a16:creationId xmlns:a16="http://schemas.microsoft.com/office/drawing/2014/main" id="{EC212229-E07C-A94B-A17F-F5F44133D7FC}"/>
              </a:ext>
            </a:extLst>
          </p:cNvPr>
          <p:cNvSpPr>
            <a:spLocks noGrp="1"/>
          </p:cNvSpPr>
          <p:nvPr>
            <p:ph type="body" sz="quarter" idx="10" hasCustomPrompt="1"/>
          </p:nvPr>
        </p:nvSpPr>
        <p:spPr>
          <a:xfrm>
            <a:off x="838200" y="2101864"/>
            <a:ext cx="4219937" cy="3547533"/>
          </a:xfrm>
        </p:spPr>
        <p:txBody>
          <a:bodyPr>
            <a:noAutofit/>
          </a:bodyPr>
          <a:lstStyle>
            <a:lvl1pPr marL="0" indent="0">
              <a:spcBef>
                <a:spcPts val="1800"/>
              </a:spcBef>
              <a:buClr>
                <a:srgbClr val="00B2A9"/>
              </a:buClr>
              <a:buNone/>
              <a:defRPr/>
            </a:lvl1pPr>
          </a:lstStyle>
          <a:p>
            <a:r>
              <a:rPr lang="de-DE" noProof="1"/>
              <a:t>Lorem ipsum dolor sit amet</a:t>
            </a:r>
          </a:p>
          <a:p>
            <a:r>
              <a:rPr lang="de-DE" noProof="1"/>
              <a:t>Nulla sed arcu blandit, sollicitudin augue vitae, faucibus aptent taciti sociosqu ad litora torquent pers conubia nostra</a:t>
            </a:r>
          </a:p>
          <a:p>
            <a:r>
              <a:rPr lang="de-DE" noProof="1"/>
              <a:t>Phasellus at mi eget risus mattis</a:t>
            </a:r>
          </a:p>
        </p:txBody>
      </p:sp>
      <p:sp>
        <p:nvSpPr>
          <p:cNvPr id="11" name="Bildplatzhalter 5">
            <a:extLst>
              <a:ext uri="{FF2B5EF4-FFF2-40B4-BE49-F238E27FC236}">
                <a16:creationId xmlns:a16="http://schemas.microsoft.com/office/drawing/2014/main" id="{7F41CA79-2683-FF46-99EF-5F1D69325395}"/>
              </a:ext>
            </a:extLst>
          </p:cNvPr>
          <p:cNvSpPr>
            <a:spLocks noGrp="1" noChangeAspect="1"/>
          </p:cNvSpPr>
          <p:nvPr>
            <p:ph type="pic" sz="quarter" idx="12" hasCustomPrompt="1"/>
          </p:nvPr>
        </p:nvSpPr>
        <p:spPr>
          <a:xfrm>
            <a:off x="5854042" y="0"/>
            <a:ext cx="6353044" cy="6873498"/>
          </a:xfrm>
          <a:custGeom>
            <a:avLst/>
            <a:gdLst>
              <a:gd name="connsiteX0" fmla="*/ 0 w 9733612"/>
              <a:gd name="connsiteY0" fmla="*/ 6858000 h 6858000"/>
              <a:gd name="connsiteX1" fmla="*/ 1714500 w 9733612"/>
              <a:gd name="connsiteY1" fmla="*/ 0 h 6858000"/>
              <a:gd name="connsiteX2" fmla="*/ 9733612 w 9733612"/>
              <a:gd name="connsiteY2" fmla="*/ 0 h 6858000"/>
              <a:gd name="connsiteX3" fmla="*/ 8019112 w 9733612"/>
              <a:gd name="connsiteY3" fmla="*/ 6858000 h 6858000"/>
              <a:gd name="connsiteX4" fmla="*/ 0 w 9733612"/>
              <a:gd name="connsiteY4" fmla="*/ 6858000 h 6858000"/>
              <a:gd name="connsiteX0" fmla="*/ 0 w 8757219"/>
              <a:gd name="connsiteY0" fmla="*/ 6904495 h 6904495"/>
              <a:gd name="connsiteX1" fmla="*/ 738107 w 8757219"/>
              <a:gd name="connsiteY1" fmla="*/ 0 h 6904495"/>
              <a:gd name="connsiteX2" fmla="*/ 8757219 w 8757219"/>
              <a:gd name="connsiteY2" fmla="*/ 0 h 6904495"/>
              <a:gd name="connsiteX3" fmla="*/ 7042719 w 8757219"/>
              <a:gd name="connsiteY3" fmla="*/ 6858000 h 6904495"/>
              <a:gd name="connsiteX4" fmla="*/ 0 w 8757219"/>
              <a:gd name="connsiteY4" fmla="*/ 6904495 h 6904495"/>
              <a:gd name="connsiteX0" fmla="*/ 0 w 8757219"/>
              <a:gd name="connsiteY0" fmla="*/ 6904495 h 6904495"/>
              <a:gd name="connsiteX1" fmla="*/ 1776493 w 8757219"/>
              <a:gd name="connsiteY1" fmla="*/ 0 h 6904495"/>
              <a:gd name="connsiteX2" fmla="*/ 8757219 w 8757219"/>
              <a:gd name="connsiteY2" fmla="*/ 0 h 6904495"/>
              <a:gd name="connsiteX3" fmla="*/ 7042719 w 8757219"/>
              <a:gd name="connsiteY3" fmla="*/ 6858000 h 6904495"/>
              <a:gd name="connsiteX4" fmla="*/ 0 w 8757219"/>
              <a:gd name="connsiteY4" fmla="*/ 6904495 h 6904495"/>
              <a:gd name="connsiteX0" fmla="*/ 0 w 8098541"/>
              <a:gd name="connsiteY0" fmla="*/ 6873498 h 6873498"/>
              <a:gd name="connsiteX1" fmla="*/ 1117815 w 8098541"/>
              <a:gd name="connsiteY1" fmla="*/ 0 h 6873498"/>
              <a:gd name="connsiteX2" fmla="*/ 8098541 w 8098541"/>
              <a:gd name="connsiteY2" fmla="*/ 0 h 6873498"/>
              <a:gd name="connsiteX3" fmla="*/ 6384041 w 8098541"/>
              <a:gd name="connsiteY3" fmla="*/ 6858000 h 6873498"/>
              <a:gd name="connsiteX4" fmla="*/ 0 w 8098541"/>
              <a:gd name="connsiteY4" fmla="*/ 6873498 h 6873498"/>
              <a:gd name="connsiteX0" fmla="*/ 0 w 6384041"/>
              <a:gd name="connsiteY0" fmla="*/ 6873498 h 6873498"/>
              <a:gd name="connsiteX1" fmla="*/ 1117815 w 6384041"/>
              <a:gd name="connsiteY1" fmla="*/ 0 h 6873498"/>
              <a:gd name="connsiteX2" fmla="*/ 6370480 w 6384041"/>
              <a:gd name="connsiteY2" fmla="*/ 123986 h 6873498"/>
              <a:gd name="connsiteX3" fmla="*/ 6384041 w 6384041"/>
              <a:gd name="connsiteY3" fmla="*/ 6858000 h 6873498"/>
              <a:gd name="connsiteX4" fmla="*/ 0 w 6384041"/>
              <a:gd name="connsiteY4" fmla="*/ 6873498 h 6873498"/>
              <a:gd name="connsiteX0" fmla="*/ 0 w 6384041"/>
              <a:gd name="connsiteY0" fmla="*/ 6873498 h 6873498"/>
              <a:gd name="connsiteX1" fmla="*/ 1117815 w 6384041"/>
              <a:gd name="connsiteY1" fmla="*/ 0 h 6873498"/>
              <a:gd name="connsiteX2" fmla="*/ 6347232 w 6384041"/>
              <a:gd name="connsiteY2" fmla="*/ 0 h 6873498"/>
              <a:gd name="connsiteX3" fmla="*/ 6384041 w 6384041"/>
              <a:gd name="connsiteY3" fmla="*/ 6858000 h 6873498"/>
              <a:gd name="connsiteX4" fmla="*/ 0 w 6384041"/>
              <a:gd name="connsiteY4" fmla="*/ 6873498 h 6873498"/>
              <a:gd name="connsiteX0" fmla="*/ 0 w 6347303"/>
              <a:gd name="connsiteY0" fmla="*/ 6873498 h 6873498"/>
              <a:gd name="connsiteX1" fmla="*/ 1117815 w 6347303"/>
              <a:gd name="connsiteY1" fmla="*/ 0 h 6873498"/>
              <a:gd name="connsiteX2" fmla="*/ 6347232 w 6347303"/>
              <a:gd name="connsiteY2" fmla="*/ 0 h 6873498"/>
              <a:gd name="connsiteX3" fmla="*/ 6143817 w 6347303"/>
              <a:gd name="connsiteY3" fmla="*/ 6710766 h 6873498"/>
              <a:gd name="connsiteX4" fmla="*/ 0 w 6347303"/>
              <a:gd name="connsiteY4" fmla="*/ 6873498 h 6873498"/>
              <a:gd name="connsiteX0" fmla="*/ 0 w 6368542"/>
              <a:gd name="connsiteY0" fmla="*/ 6873498 h 6873498"/>
              <a:gd name="connsiteX1" fmla="*/ 1117815 w 6368542"/>
              <a:gd name="connsiteY1" fmla="*/ 0 h 6873498"/>
              <a:gd name="connsiteX2" fmla="*/ 6347232 w 6368542"/>
              <a:gd name="connsiteY2" fmla="*/ 0 h 6873498"/>
              <a:gd name="connsiteX3" fmla="*/ 6368542 w 6368542"/>
              <a:gd name="connsiteY3" fmla="*/ 6865749 h 6873498"/>
              <a:gd name="connsiteX4" fmla="*/ 0 w 6368542"/>
              <a:gd name="connsiteY4" fmla="*/ 6873498 h 6873498"/>
              <a:gd name="connsiteX0" fmla="*/ 0 w 6353044"/>
              <a:gd name="connsiteY0" fmla="*/ 6873498 h 6873498"/>
              <a:gd name="connsiteX1" fmla="*/ 1102317 w 6353044"/>
              <a:gd name="connsiteY1" fmla="*/ 0 h 6873498"/>
              <a:gd name="connsiteX2" fmla="*/ 6331734 w 6353044"/>
              <a:gd name="connsiteY2" fmla="*/ 0 h 6873498"/>
              <a:gd name="connsiteX3" fmla="*/ 6353044 w 6353044"/>
              <a:gd name="connsiteY3" fmla="*/ 6865749 h 6873498"/>
              <a:gd name="connsiteX4" fmla="*/ 0 w 6353044"/>
              <a:gd name="connsiteY4" fmla="*/ 6873498 h 6873498"/>
              <a:gd name="connsiteX0" fmla="*/ 0 w 6353044"/>
              <a:gd name="connsiteY0" fmla="*/ 6873498 h 6873498"/>
              <a:gd name="connsiteX1" fmla="*/ 1652576 w 6353044"/>
              <a:gd name="connsiteY1" fmla="*/ 0 h 6873498"/>
              <a:gd name="connsiteX2" fmla="*/ 6331734 w 6353044"/>
              <a:gd name="connsiteY2" fmla="*/ 0 h 6873498"/>
              <a:gd name="connsiteX3" fmla="*/ 6353044 w 6353044"/>
              <a:gd name="connsiteY3" fmla="*/ 6865749 h 6873498"/>
              <a:gd name="connsiteX4" fmla="*/ 0 w 6353044"/>
              <a:gd name="connsiteY4" fmla="*/ 6873498 h 6873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3044" h="6873498">
                <a:moveTo>
                  <a:pt x="0" y="6873498"/>
                </a:moveTo>
                <a:lnTo>
                  <a:pt x="1652576" y="0"/>
                </a:lnTo>
                <a:lnTo>
                  <a:pt x="6331734" y="0"/>
                </a:lnTo>
                <a:cubicBezTo>
                  <a:pt x="6336254" y="2244671"/>
                  <a:pt x="6348524" y="4621078"/>
                  <a:pt x="6353044" y="6865749"/>
                </a:cubicBezTo>
                <a:lnTo>
                  <a:pt x="0" y="6873498"/>
                </a:lnTo>
                <a:close/>
              </a:path>
            </a:pathLst>
          </a:custGeom>
        </p:spPr>
        <p:txBody>
          <a:bodyPr anchor="b">
            <a:noAutofit/>
          </a:bodyPr>
          <a:lstStyle>
            <a:lvl1pPr marL="0" indent="0" algn="r">
              <a:buNone/>
              <a:defRPr sz="1333" b="1">
                <a:solidFill>
                  <a:schemeClr val="bg1">
                    <a:lumMod val="50000"/>
                  </a:schemeClr>
                </a:solidFill>
              </a:defRPr>
            </a:lvl1pPr>
          </a:lstStyle>
          <a:p>
            <a:r>
              <a:rPr lang="de-DE"/>
              <a:t>Bild durch Klicken auf Symbol </a:t>
            </a:r>
            <a:r>
              <a:rPr lang="de-DE" err="1"/>
              <a:t>hinzufügena</a:t>
            </a:r>
            <a:endParaRPr lang="de-DE"/>
          </a:p>
        </p:txBody>
      </p:sp>
    </p:spTree>
    <p:extLst>
      <p:ext uri="{BB962C8B-B14F-4D97-AF65-F5344CB8AC3E}">
        <p14:creationId xmlns:p14="http://schemas.microsoft.com/office/powerpoint/2010/main" val="3708034605"/>
      </p:ext>
    </p:extLst>
  </p:cSld>
  <p:clrMapOvr>
    <a:masterClrMapping/>
  </p:clrMapOvr>
  <mc:AlternateContent xmlns:mc="http://schemas.openxmlformats.org/markup-compatibility/2006" xmlns:p14="http://schemas.microsoft.com/office/powerpoint/2010/main">
    <mc:Choice Requires="p14">
      <p:transition spd="med" p14:dur="700">
        <p14:reveal/>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Benutzerdefiniertes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EDCCA-F177-6654-84B5-F7D9FEEC4FFD}"/>
              </a:ext>
            </a:extLst>
          </p:cNvPr>
          <p:cNvSpPr>
            <a:spLocks noGrp="1"/>
          </p:cNvSpPr>
          <p:nvPr>
            <p:ph type="ctrTitle" hasCustomPrompt="1"/>
          </p:nvPr>
        </p:nvSpPr>
        <p:spPr>
          <a:xfrm>
            <a:off x="838201" y="2413100"/>
            <a:ext cx="5330740" cy="3386904"/>
          </a:xfrm>
          <a:prstGeom prst="rect">
            <a:avLst/>
          </a:prstGeom>
        </p:spPr>
        <p:txBody>
          <a:bodyPr anchor="t">
            <a:noAutofit/>
          </a:bodyPr>
          <a:lstStyle>
            <a:lvl1pPr algn="l">
              <a:defRPr sz="4400">
                <a:solidFill>
                  <a:schemeClr val="tx1"/>
                </a:solidFill>
              </a:defRPr>
            </a:lvl1pPr>
          </a:lstStyle>
          <a:p>
            <a:r>
              <a:rPr lang="de-DE"/>
              <a:t>Titel </a:t>
            </a:r>
            <a:br>
              <a:rPr lang="de-DE"/>
            </a:br>
            <a:r>
              <a:rPr lang="de-DE"/>
              <a:t>Headline</a:t>
            </a:r>
            <a:endParaRPr lang="en-US"/>
          </a:p>
        </p:txBody>
      </p:sp>
      <p:sp>
        <p:nvSpPr>
          <p:cNvPr id="7" name="Textplatzhalter 6">
            <a:extLst>
              <a:ext uri="{FF2B5EF4-FFF2-40B4-BE49-F238E27FC236}">
                <a16:creationId xmlns:a16="http://schemas.microsoft.com/office/drawing/2014/main" id="{D2DA7058-FC83-9157-8333-AC50B913FAFD}"/>
              </a:ext>
            </a:extLst>
          </p:cNvPr>
          <p:cNvSpPr>
            <a:spLocks noGrp="1"/>
          </p:cNvSpPr>
          <p:nvPr>
            <p:ph type="body" sz="quarter" idx="10" hasCustomPrompt="1"/>
          </p:nvPr>
        </p:nvSpPr>
        <p:spPr>
          <a:xfrm>
            <a:off x="838200" y="1355105"/>
            <a:ext cx="5330825" cy="889000"/>
          </a:xfrm>
        </p:spPr>
        <p:txBody>
          <a:bodyPr>
            <a:normAutofit/>
          </a:bodyPr>
          <a:lstStyle>
            <a:lvl1pPr marL="0" indent="0">
              <a:buNone/>
              <a:defRPr sz="4000"/>
            </a:lvl1pPr>
          </a:lstStyle>
          <a:p>
            <a:r>
              <a:rPr lang="de-DE">
                <a:solidFill>
                  <a:srgbClr val="C00000"/>
                </a:solidFill>
              </a:rPr>
              <a:t>This </a:t>
            </a:r>
            <a:r>
              <a:rPr lang="de-DE" err="1">
                <a:solidFill>
                  <a:srgbClr val="C00000"/>
                </a:solidFill>
              </a:rPr>
              <a:t>brand</a:t>
            </a:r>
            <a:endParaRPr lang="de-DE">
              <a:solidFill>
                <a:srgbClr val="C00000"/>
              </a:solidFill>
            </a:endParaRPr>
          </a:p>
        </p:txBody>
      </p:sp>
    </p:spTree>
    <p:extLst>
      <p:ext uri="{BB962C8B-B14F-4D97-AF65-F5344CB8AC3E}">
        <p14:creationId xmlns:p14="http://schemas.microsoft.com/office/powerpoint/2010/main" val="136636400"/>
      </p:ext>
    </p:extLst>
  </p:cSld>
  <p:clrMapOvr>
    <a:masterClrMapping/>
  </p:clrMapOvr>
  <p:extLst>
    <p:ext uri="{DCECCB84-F9BA-43D5-87BE-67443E8EF086}">
      <p15:sldGuideLst xmlns:p15="http://schemas.microsoft.com/office/powerpoint/2012/main">
        <p15:guide id="1" orient="horz" pos="2160">
          <p15:clr>
            <a:srgbClr val="FBAE40"/>
          </p15:clr>
        </p15:guide>
        <p15:guide id="2" pos="7673">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aster-Zitat">
    <p:spTree>
      <p:nvGrpSpPr>
        <p:cNvPr id="1" name=""/>
        <p:cNvGrpSpPr/>
        <p:nvPr/>
      </p:nvGrpSpPr>
      <p:grpSpPr>
        <a:xfrm>
          <a:off x="0" y="0"/>
          <a:ext cx="0" cy="0"/>
          <a:chOff x="0" y="0"/>
          <a:chExt cx="0" cy="0"/>
        </a:xfrm>
      </p:grpSpPr>
      <p:sp>
        <p:nvSpPr>
          <p:cNvPr id="6" name="Subtitle 2"/>
          <p:cNvSpPr>
            <a:spLocks noGrp="1"/>
          </p:cNvSpPr>
          <p:nvPr>
            <p:ph type="subTitle" idx="1" hasCustomPrompt="1"/>
          </p:nvPr>
        </p:nvSpPr>
        <p:spPr>
          <a:xfrm>
            <a:off x="771525" y="5435600"/>
            <a:ext cx="9896475" cy="696424"/>
          </a:xfrm>
        </p:spPr>
        <p:txBody>
          <a:bodyPr anchor="b">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de-DE"/>
              <a:t>– Dr. Max Mustermann</a:t>
            </a:r>
            <a:endParaRPr lang="de-DE" noProof="1"/>
          </a:p>
        </p:txBody>
      </p:sp>
      <p:sp>
        <p:nvSpPr>
          <p:cNvPr id="11" name="Textplatzhalter 10">
            <a:extLst>
              <a:ext uri="{FF2B5EF4-FFF2-40B4-BE49-F238E27FC236}">
                <a16:creationId xmlns:a16="http://schemas.microsoft.com/office/drawing/2014/main" id="{27FBF0E8-0C01-5E46-9225-51BDCB4D6006}"/>
              </a:ext>
            </a:extLst>
          </p:cNvPr>
          <p:cNvSpPr>
            <a:spLocks noGrp="1"/>
          </p:cNvSpPr>
          <p:nvPr>
            <p:ph type="body" sz="quarter" idx="10" hasCustomPrompt="1"/>
          </p:nvPr>
        </p:nvSpPr>
        <p:spPr>
          <a:xfrm>
            <a:off x="838200" y="2121778"/>
            <a:ext cx="10515600" cy="3009900"/>
          </a:xfrm>
        </p:spPr>
        <p:txBody>
          <a:bodyPr>
            <a:normAutofit/>
          </a:bodyPr>
          <a:lstStyle>
            <a:lvl1pPr marL="0" indent="0">
              <a:buNone/>
              <a:defRPr sz="6000" i="1">
                <a:solidFill>
                  <a:srgbClr val="00B2A9"/>
                </a:solidFill>
              </a:defRPr>
            </a:lvl1pPr>
            <a:lvl2pPr marL="457189" indent="0">
              <a:buNone/>
              <a:defRPr/>
            </a:lvl2pPr>
            <a:lvl3pPr marL="914377" indent="0">
              <a:buNone/>
              <a:defRPr/>
            </a:lvl3pPr>
            <a:lvl4pPr marL="1371566" indent="0">
              <a:buNone/>
              <a:defRPr/>
            </a:lvl4pPr>
            <a:lvl5pPr marL="1828755" indent="0">
              <a:buNone/>
              <a:defRPr/>
            </a:lvl5pPr>
          </a:lstStyle>
          <a:p>
            <a:pPr lvl="0"/>
            <a:r>
              <a:rPr lang="de-DE"/>
              <a:t>„Hier kann man ein Zitat einfügen um besonderes </a:t>
            </a:r>
            <a:r>
              <a:rPr lang="de-DE" err="1"/>
              <a:t>Insteresse</a:t>
            </a:r>
            <a:r>
              <a:rPr lang="de-DE"/>
              <a:t> hervorzurufen“</a:t>
            </a:r>
          </a:p>
        </p:txBody>
      </p:sp>
      <p:grpSp>
        <p:nvGrpSpPr>
          <p:cNvPr id="5" name="Gruppieren 4">
            <a:extLst>
              <a:ext uri="{FF2B5EF4-FFF2-40B4-BE49-F238E27FC236}">
                <a16:creationId xmlns:a16="http://schemas.microsoft.com/office/drawing/2014/main" id="{F13355B5-A538-C241-9CE2-864347C66BFA}"/>
              </a:ext>
            </a:extLst>
          </p:cNvPr>
          <p:cNvGrpSpPr/>
          <p:nvPr userDrawn="1"/>
        </p:nvGrpSpPr>
        <p:grpSpPr>
          <a:xfrm>
            <a:off x="10639901" y="-73866"/>
            <a:ext cx="1645122" cy="1867118"/>
            <a:chOff x="10639901" y="-73866"/>
            <a:chExt cx="1645122" cy="1867118"/>
          </a:xfrm>
        </p:grpSpPr>
        <p:pic>
          <p:nvPicPr>
            <p:cNvPr id="7" name="Grafik 6">
              <a:extLst>
                <a:ext uri="{FF2B5EF4-FFF2-40B4-BE49-F238E27FC236}">
                  <a16:creationId xmlns:a16="http://schemas.microsoft.com/office/drawing/2014/main" id="{9B9B86CD-C684-9F47-B8E6-3B8CBD9B79DD}"/>
                </a:ext>
              </a:extLst>
            </p:cNvPr>
            <p:cNvPicPr>
              <a:picLocks noChangeAspect="1"/>
            </p:cNvPicPr>
            <p:nvPr userDrawn="1"/>
          </p:nvPicPr>
          <p:blipFill>
            <a:blip r:embed="rId2" cstate="email">
              <a:alphaModFix amt="43000"/>
              <a:extLst>
                <a:ext uri="{28A0092B-C50C-407E-A947-70E740481C1C}">
                  <a14:useLocalDpi xmlns:a14="http://schemas.microsoft.com/office/drawing/2010/main"/>
                </a:ext>
              </a:extLst>
            </a:blip>
            <a:stretch>
              <a:fillRect/>
            </a:stretch>
          </p:blipFill>
          <p:spPr>
            <a:xfrm rot="17887264" flipH="1">
              <a:off x="10483942" y="82093"/>
              <a:ext cx="1867118" cy="1555200"/>
            </a:xfrm>
            <a:prstGeom prst="rect">
              <a:avLst/>
            </a:prstGeom>
            <a:effectLst/>
          </p:spPr>
        </p:pic>
        <p:sp>
          <p:nvSpPr>
            <p:cNvPr id="8" name="Rechteck 7">
              <a:extLst>
                <a:ext uri="{FF2B5EF4-FFF2-40B4-BE49-F238E27FC236}">
                  <a16:creationId xmlns:a16="http://schemas.microsoft.com/office/drawing/2014/main" id="{1DBE4F47-E37E-D142-BD2C-6C25351A9577}"/>
                </a:ext>
              </a:extLst>
            </p:cNvPr>
            <p:cNvSpPr/>
            <p:nvPr userDrawn="1"/>
          </p:nvSpPr>
          <p:spPr>
            <a:xfrm>
              <a:off x="12192000" y="0"/>
              <a:ext cx="93023" cy="157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990077366"/>
      </p:ext>
    </p:extLst>
  </p:cSld>
  <p:clrMapOvr>
    <a:masterClrMapping/>
  </p:clrMapOvr>
  <mc:AlternateContent xmlns:mc="http://schemas.openxmlformats.org/markup-compatibility/2006" xmlns:p14="http://schemas.microsoft.com/office/powerpoint/2010/main">
    <mc:Choice Requires="p14">
      <p:transition spd="med" p14:dur="700">
        <p14:reveal/>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Master-Zitat-invers">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8AD337E0-FCA4-B541-BEB4-F5F1817E3E5D}"/>
              </a:ext>
            </a:extLst>
          </p:cNvPr>
          <p:cNvSpPr/>
          <p:nvPr userDrawn="1"/>
        </p:nvSpPr>
        <p:spPr>
          <a:xfrm>
            <a:off x="-2260" y="0"/>
            <a:ext cx="12192000" cy="6858000"/>
          </a:xfrm>
          <a:prstGeom prst="rect">
            <a:avLst/>
          </a:prstGeom>
          <a:solidFill>
            <a:srgbClr val="00B2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Subtitle 2"/>
          <p:cNvSpPr>
            <a:spLocks noGrp="1"/>
          </p:cNvSpPr>
          <p:nvPr>
            <p:ph type="subTitle" idx="1" hasCustomPrompt="1"/>
          </p:nvPr>
        </p:nvSpPr>
        <p:spPr>
          <a:xfrm>
            <a:off x="771525" y="5435600"/>
            <a:ext cx="9896475" cy="696424"/>
          </a:xfrm>
        </p:spPr>
        <p:txBody>
          <a:bodyPr anchor="b">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de-DE"/>
              <a:t>– Dr. Max Mustermann</a:t>
            </a:r>
            <a:endParaRPr lang="de-DE" noProof="1"/>
          </a:p>
        </p:txBody>
      </p:sp>
      <p:sp>
        <p:nvSpPr>
          <p:cNvPr id="11" name="Textplatzhalter 10">
            <a:extLst>
              <a:ext uri="{FF2B5EF4-FFF2-40B4-BE49-F238E27FC236}">
                <a16:creationId xmlns:a16="http://schemas.microsoft.com/office/drawing/2014/main" id="{27FBF0E8-0C01-5E46-9225-51BDCB4D6006}"/>
              </a:ext>
            </a:extLst>
          </p:cNvPr>
          <p:cNvSpPr>
            <a:spLocks noGrp="1"/>
          </p:cNvSpPr>
          <p:nvPr>
            <p:ph type="body" sz="quarter" idx="10" hasCustomPrompt="1"/>
          </p:nvPr>
        </p:nvSpPr>
        <p:spPr>
          <a:xfrm>
            <a:off x="838200" y="2121778"/>
            <a:ext cx="10515600" cy="3009900"/>
          </a:xfrm>
        </p:spPr>
        <p:txBody>
          <a:bodyPr>
            <a:normAutofit/>
          </a:bodyPr>
          <a:lstStyle>
            <a:lvl1pPr marL="0" indent="0">
              <a:buNone/>
              <a:defRPr sz="6000" i="1">
                <a:solidFill>
                  <a:schemeClr val="bg1"/>
                </a:solidFill>
              </a:defRPr>
            </a:lvl1pPr>
            <a:lvl2pPr marL="457189" indent="0">
              <a:buNone/>
              <a:defRPr/>
            </a:lvl2pPr>
            <a:lvl3pPr marL="914377" indent="0">
              <a:buNone/>
              <a:defRPr/>
            </a:lvl3pPr>
            <a:lvl4pPr marL="1371566" indent="0">
              <a:buNone/>
              <a:defRPr/>
            </a:lvl4pPr>
            <a:lvl5pPr marL="1828755" indent="0">
              <a:buNone/>
              <a:defRPr/>
            </a:lvl5pPr>
          </a:lstStyle>
          <a:p>
            <a:pPr lvl="0"/>
            <a:r>
              <a:rPr lang="de-DE"/>
              <a:t>„Hier kann man ein Zitat einfügen um besonderes </a:t>
            </a:r>
            <a:r>
              <a:rPr lang="de-DE" err="1"/>
              <a:t>Insteresse</a:t>
            </a:r>
            <a:r>
              <a:rPr lang="de-DE"/>
              <a:t> hervorzurufen“</a:t>
            </a:r>
          </a:p>
        </p:txBody>
      </p:sp>
      <p:pic>
        <p:nvPicPr>
          <p:cNvPr id="8" name="Grafik 7">
            <a:extLst>
              <a:ext uri="{FF2B5EF4-FFF2-40B4-BE49-F238E27FC236}">
                <a16:creationId xmlns:a16="http://schemas.microsoft.com/office/drawing/2014/main" id="{FDE2BDEF-24DD-044B-9026-B688F5D2BE5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46573" y="365659"/>
            <a:ext cx="1043858" cy="369974"/>
          </a:xfrm>
          <a:prstGeom prst="rect">
            <a:avLst/>
          </a:prstGeom>
        </p:spPr>
      </p:pic>
      <p:pic>
        <p:nvPicPr>
          <p:cNvPr id="7" name="Grafik 6">
            <a:extLst>
              <a:ext uri="{FF2B5EF4-FFF2-40B4-BE49-F238E27FC236}">
                <a16:creationId xmlns:a16="http://schemas.microsoft.com/office/drawing/2014/main" id="{E83A3837-C6B9-F24E-87E4-9B5222DEAEB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04510" y="317794"/>
            <a:ext cx="896400" cy="172385"/>
          </a:xfrm>
          <a:prstGeom prst="rect">
            <a:avLst/>
          </a:prstGeom>
        </p:spPr>
      </p:pic>
    </p:spTree>
    <p:extLst>
      <p:ext uri="{BB962C8B-B14F-4D97-AF65-F5344CB8AC3E}">
        <p14:creationId xmlns:p14="http://schemas.microsoft.com/office/powerpoint/2010/main" val="1538111885"/>
      </p:ext>
    </p:extLst>
  </p:cSld>
  <p:clrMapOvr>
    <a:masterClrMapping/>
  </p:clrMapOvr>
  <mc:AlternateContent xmlns:mc="http://schemas.openxmlformats.org/markup-compatibility/2006" xmlns:p14="http://schemas.microsoft.com/office/powerpoint/2010/main">
    <mc:Choice Requires="p14">
      <p:transition spd="med" p14:dur="700">
        <p14:reveal/>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53920F-6758-1745-B79E-A88E53E0601A}"/>
              </a:ext>
            </a:extLst>
          </p:cNvPr>
          <p:cNvSpPr>
            <a:spLocks noGrp="1"/>
          </p:cNvSpPr>
          <p:nvPr>
            <p:ph type="title" hasCustomPrompt="1"/>
          </p:nvPr>
        </p:nvSpPr>
        <p:spPr>
          <a:xfrm>
            <a:off x="838200" y="1285200"/>
            <a:ext cx="10515600" cy="1044485"/>
          </a:xfrm>
        </p:spPr>
        <p:txBody>
          <a:bodyPr/>
          <a:lstStyle/>
          <a:p>
            <a:r>
              <a:rPr lang="de-DE"/>
              <a:t>Timeline</a:t>
            </a:r>
          </a:p>
        </p:txBody>
      </p:sp>
      <p:cxnSp>
        <p:nvCxnSpPr>
          <p:cNvPr id="5" name="Gerade Verbindung 4">
            <a:extLst>
              <a:ext uri="{FF2B5EF4-FFF2-40B4-BE49-F238E27FC236}">
                <a16:creationId xmlns:a16="http://schemas.microsoft.com/office/drawing/2014/main" id="{3B0A0052-4652-184C-883C-A3875E6312D5}"/>
              </a:ext>
            </a:extLst>
          </p:cNvPr>
          <p:cNvCxnSpPr/>
          <p:nvPr userDrawn="1"/>
        </p:nvCxnSpPr>
        <p:spPr>
          <a:xfrm>
            <a:off x="720002" y="3668492"/>
            <a:ext cx="10751999" cy="0"/>
          </a:xfrm>
          <a:prstGeom prst="line">
            <a:avLst/>
          </a:prstGeom>
          <a:ln w="12700">
            <a:solidFill>
              <a:srgbClr val="00B2A9"/>
            </a:solidFill>
            <a:tailEnd type="triangle"/>
          </a:ln>
          <a:effectLst/>
        </p:spPr>
        <p:style>
          <a:lnRef idx="2">
            <a:schemeClr val="accent1"/>
          </a:lnRef>
          <a:fillRef idx="0">
            <a:schemeClr val="accent1"/>
          </a:fillRef>
          <a:effectRef idx="1">
            <a:schemeClr val="accent1"/>
          </a:effectRef>
          <a:fontRef idx="minor">
            <a:schemeClr val="tx1"/>
          </a:fontRef>
        </p:style>
      </p:cxnSp>
      <p:sp>
        <p:nvSpPr>
          <p:cNvPr id="6" name="Oval 5">
            <a:extLst>
              <a:ext uri="{FF2B5EF4-FFF2-40B4-BE49-F238E27FC236}">
                <a16:creationId xmlns:a16="http://schemas.microsoft.com/office/drawing/2014/main" id="{F8548783-47F2-E440-ACA8-CFA77116AE08}"/>
              </a:ext>
            </a:extLst>
          </p:cNvPr>
          <p:cNvSpPr/>
          <p:nvPr userDrawn="1"/>
        </p:nvSpPr>
        <p:spPr>
          <a:xfrm>
            <a:off x="1776000" y="2566837"/>
            <a:ext cx="2160000" cy="2160000"/>
          </a:xfrm>
          <a:prstGeom prst="ellipse">
            <a:avLst/>
          </a:prstGeom>
          <a:solidFill>
            <a:schemeClr val="bg1"/>
          </a:solidFill>
          <a:ln w="12700">
            <a:solidFill>
              <a:srgbClr val="00B2A9"/>
            </a:solidFill>
          </a:ln>
          <a:effectLst/>
        </p:spPr>
        <p:style>
          <a:lnRef idx="1">
            <a:schemeClr val="accent1"/>
          </a:lnRef>
          <a:fillRef idx="3">
            <a:schemeClr val="accent1"/>
          </a:fillRef>
          <a:effectRef idx="2">
            <a:schemeClr val="accent1"/>
          </a:effectRef>
          <a:fontRef idx="minor">
            <a:schemeClr val="lt1"/>
          </a:fontRef>
        </p:style>
        <p:txBody>
          <a:bodyPr lIns="0" tIns="62400" rIns="0" rtlCol="0" anchor="ctr"/>
          <a:lstStyle/>
          <a:p>
            <a:pPr algn="ctr"/>
            <a:endParaRPr lang="de-DE" sz="2133" noProof="1">
              <a:solidFill>
                <a:schemeClr val="tx1"/>
              </a:solidFill>
              <a:latin typeface="Century Gothic" charset="0"/>
              <a:ea typeface="Century Gothic" charset="0"/>
              <a:cs typeface="Century Gothic" charset="0"/>
            </a:endParaRPr>
          </a:p>
        </p:txBody>
      </p:sp>
      <p:sp>
        <p:nvSpPr>
          <p:cNvPr id="7" name="Oval 6">
            <a:extLst>
              <a:ext uri="{FF2B5EF4-FFF2-40B4-BE49-F238E27FC236}">
                <a16:creationId xmlns:a16="http://schemas.microsoft.com/office/drawing/2014/main" id="{1D37DBB2-0FFB-3541-9073-0C30917EF460}"/>
              </a:ext>
            </a:extLst>
          </p:cNvPr>
          <p:cNvSpPr/>
          <p:nvPr userDrawn="1"/>
        </p:nvSpPr>
        <p:spPr>
          <a:xfrm>
            <a:off x="4992000" y="2566837"/>
            <a:ext cx="2160000" cy="2160000"/>
          </a:xfrm>
          <a:prstGeom prst="ellipse">
            <a:avLst/>
          </a:prstGeom>
          <a:solidFill>
            <a:schemeClr val="bg1"/>
          </a:solidFill>
          <a:ln w="12700">
            <a:solidFill>
              <a:srgbClr val="00B2A9"/>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de-DE" sz="2133" noProof="1">
              <a:solidFill>
                <a:schemeClr val="tx1"/>
              </a:solidFill>
              <a:latin typeface="Century Gothic" charset="0"/>
              <a:ea typeface="Century Gothic" charset="0"/>
              <a:cs typeface="Century Gothic" charset="0"/>
            </a:endParaRPr>
          </a:p>
        </p:txBody>
      </p:sp>
      <p:sp>
        <p:nvSpPr>
          <p:cNvPr id="8" name="Oval 7">
            <a:extLst>
              <a:ext uri="{FF2B5EF4-FFF2-40B4-BE49-F238E27FC236}">
                <a16:creationId xmlns:a16="http://schemas.microsoft.com/office/drawing/2014/main" id="{5488B0C9-B5AA-5346-AE21-D6A3910F8BC6}"/>
              </a:ext>
            </a:extLst>
          </p:cNvPr>
          <p:cNvSpPr/>
          <p:nvPr userDrawn="1"/>
        </p:nvSpPr>
        <p:spPr>
          <a:xfrm>
            <a:off x="8208000" y="2566837"/>
            <a:ext cx="2160000" cy="2160000"/>
          </a:xfrm>
          <a:prstGeom prst="ellipse">
            <a:avLst/>
          </a:prstGeom>
          <a:solidFill>
            <a:schemeClr val="bg1"/>
          </a:solidFill>
          <a:ln w="12700">
            <a:solidFill>
              <a:srgbClr val="00B2A9"/>
            </a:solidFill>
          </a:ln>
          <a:effectLst/>
        </p:spPr>
        <p:style>
          <a:lnRef idx="1">
            <a:schemeClr val="accent1"/>
          </a:lnRef>
          <a:fillRef idx="3">
            <a:schemeClr val="accent1"/>
          </a:fillRef>
          <a:effectRef idx="2">
            <a:schemeClr val="accent1"/>
          </a:effectRef>
          <a:fontRef idx="minor">
            <a:schemeClr val="lt1"/>
          </a:fontRef>
        </p:style>
        <p:txBody>
          <a:bodyPr wrap="square" lIns="0" rIns="0" rtlCol="0" anchor="ctr"/>
          <a:lstStyle/>
          <a:p>
            <a:pPr algn="ctr"/>
            <a:endParaRPr lang="de-DE" sz="2133" noProof="1">
              <a:solidFill>
                <a:schemeClr val="tx1"/>
              </a:solidFill>
              <a:latin typeface="Century Gothic" charset="0"/>
              <a:ea typeface="Century Gothic" charset="0"/>
              <a:cs typeface="Century Gothic" charset="0"/>
            </a:endParaRPr>
          </a:p>
        </p:txBody>
      </p:sp>
      <p:sp>
        <p:nvSpPr>
          <p:cNvPr id="9" name="Textplatzhalter 8">
            <a:extLst>
              <a:ext uri="{FF2B5EF4-FFF2-40B4-BE49-F238E27FC236}">
                <a16:creationId xmlns:a16="http://schemas.microsoft.com/office/drawing/2014/main" id="{92CE0ED6-2354-3C4F-8285-D823FC4C6B81}"/>
              </a:ext>
            </a:extLst>
          </p:cNvPr>
          <p:cNvSpPr>
            <a:spLocks noGrp="1"/>
          </p:cNvSpPr>
          <p:nvPr>
            <p:ph type="body" sz="quarter" idx="10" hasCustomPrompt="1"/>
          </p:nvPr>
        </p:nvSpPr>
        <p:spPr>
          <a:xfrm>
            <a:off x="2043252" y="3304426"/>
            <a:ext cx="1629833" cy="728133"/>
          </a:xfrm>
        </p:spPr>
        <p:txBody>
          <a:bodyPr>
            <a:noAutofit/>
          </a:bodyPr>
          <a:lstStyle>
            <a:lvl1pPr marL="0" indent="0" algn="ctr">
              <a:lnSpc>
                <a:spcPts val="2400"/>
              </a:lnSpc>
              <a:buNone/>
              <a:defRPr sz="2000"/>
            </a:lvl1pPr>
          </a:lstStyle>
          <a:p>
            <a:pPr lvl="0"/>
            <a:r>
              <a:rPr lang="de-DE"/>
              <a:t>Timeline </a:t>
            </a:r>
            <a:r>
              <a:rPr lang="de-DE" err="1"/>
              <a:t>Result</a:t>
            </a:r>
            <a:r>
              <a:rPr lang="de-DE"/>
              <a:t> 1</a:t>
            </a:r>
          </a:p>
        </p:txBody>
      </p:sp>
      <p:sp>
        <p:nvSpPr>
          <p:cNvPr id="10" name="Textplatzhalter 8">
            <a:extLst>
              <a:ext uri="{FF2B5EF4-FFF2-40B4-BE49-F238E27FC236}">
                <a16:creationId xmlns:a16="http://schemas.microsoft.com/office/drawing/2014/main" id="{652D6F39-EF54-8D48-8C7C-6EB0219353BB}"/>
              </a:ext>
            </a:extLst>
          </p:cNvPr>
          <p:cNvSpPr>
            <a:spLocks noGrp="1"/>
          </p:cNvSpPr>
          <p:nvPr>
            <p:ph type="body" sz="quarter" idx="11" hasCustomPrompt="1"/>
          </p:nvPr>
        </p:nvSpPr>
        <p:spPr>
          <a:xfrm>
            <a:off x="5282498" y="3304426"/>
            <a:ext cx="1629833" cy="728133"/>
          </a:xfrm>
        </p:spPr>
        <p:txBody>
          <a:bodyPr>
            <a:noAutofit/>
          </a:bodyPr>
          <a:lstStyle>
            <a:lvl1pPr marL="0" indent="0" algn="ctr">
              <a:lnSpc>
                <a:spcPts val="2400"/>
              </a:lnSpc>
              <a:buNone/>
              <a:defRPr sz="2000"/>
            </a:lvl1pPr>
          </a:lstStyle>
          <a:p>
            <a:pPr lvl="0"/>
            <a:r>
              <a:rPr lang="de-DE"/>
              <a:t>Timeline </a:t>
            </a:r>
            <a:r>
              <a:rPr lang="de-DE" err="1"/>
              <a:t>Result</a:t>
            </a:r>
            <a:r>
              <a:rPr lang="de-DE"/>
              <a:t> 2</a:t>
            </a:r>
          </a:p>
        </p:txBody>
      </p:sp>
      <p:sp>
        <p:nvSpPr>
          <p:cNvPr id="11" name="Textplatzhalter 8">
            <a:extLst>
              <a:ext uri="{FF2B5EF4-FFF2-40B4-BE49-F238E27FC236}">
                <a16:creationId xmlns:a16="http://schemas.microsoft.com/office/drawing/2014/main" id="{72EEA3E4-9C9A-8045-B108-FF8399E13003}"/>
              </a:ext>
            </a:extLst>
          </p:cNvPr>
          <p:cNvSpPr>
            <a:spLocks noGrp="1"/>
          </p:cNvSpPr>
          <p:nvPr>
            <p:ph type="body" sz="quarter" idx="12" hasCustomPrompt="1"/>
          </p:nvPr>
        </p:nvSpPr>
        <p:spPr>
          <a:xfrm>
            <a:off x="8485888" y="3304426"/>
            <a:ext cx="1629833" cy="728133"/>
          </a:xfrm>
        </p:spPr>
        <p:txBody>
          <a:bodyPr>
            <a:noAutofit/>
          </a:bodyPr>
          <a:lstStyle>
            <a:lvl1pPr marL="0" indent="0" algn="ctr">
              <a:lnSpc>
                <a:spcPts val="2400"/>
              </a:lnSpc>
              <a:buNone/>
              <a:defRPr sz="2000"/>
            </a:lvl1pPr>
          </a:lstStyle>
          <a:p>
            <a:pPr lvl="0"/>
            <a:r>
              <a:rPr lang="de-DE"/>
              <a:t>Timeline </a:t>
            </a:r>
            <a:r>
              <a:rPr lang="de-DE" err="1"/>
              <a:t>Result</a:t>
            </a:r>
            <a:r>
              <a:rPr lang="de-DE"/>
              <a:t> 3</a:t>
            </a:r>
          </a:p>
        </p:txBody>
      </p:sp>
      <p:sp>
        <p:nvSpPr>
          <p:cNvPr id="12" name="Textplatzhalter 8">
            <a:extLst>
              <a:ext uri="{FF2B5EF4-FFF2-40B4-BE49-F238E27FC236}">
                <a16:creationId xmlns:a16="http://schemas.microsoft.com/office/drawing/2014/main" id="{4DB31F18-DB85-884A-BAFC-FC29BD0F4A27}"/>
              </a:ext>
            </a:extLst>
          </p:cNvPr>
          <p:cNvSpPr>
            <a:spLocks noGrp="1"/>
          </p:cNvSpPr>
          <p:nvPr>
            <p:ph type="body" sz="quarter" idx="13" hasCustomPrompt="1"/>
          </p:nvPr>
        </p:nvSpPr>
        <p:spPr>
          <a:xfrm>
            <a:off x="1863957" y="5263751"/>
            <a:ext cx="1972937" cy="570259"/>
          </a:xfrm>
        </p:spPr>
        <p:txBody>
          <a:bodyPr>
            <a:noAutofit/>
          </a:bodyPr>
          <a:lstStyle>
            <a:lvl1pPr marL="0" indent="0" algn="ctr">
              <a:lnSpc>
                <a:spcPts val="2400"/>
              </a:lnSpc>
              <a:buNone/>
              <a:defRPr sz="2667">
                <a:solidFill>
                  <a:srgbClr val="00B2A9"/>
                </a:solidFill>
              </a:defRPr>
            </a:lvl1pPr>
          </a:lstStyle>
          <a:p>
            <a:pPr lvl="0"/>
            <a:r>
              <a:rPr lang="de-DE"/>
              <a:t>Date 1</a:t>
            </a:r>
          </a:p>
        </p:txBody>
      </p:sp>
      <p:sp>
        <p:nvSpPr>
          <p:cNvPr id="13" name="Textplatzhalter 8">
            <a:extLst>
              <a:ext uri="{FF2B5EF4-FFF2-40B4-BE49-F238E27FC236}">
                <a16:creationId xmlns:a16="http://schemas.microsoft.com/office/drawing/2014/main" id="{5EEAD380-211C-AC4B-91E7-3CA9CC4A7348}"/>
              </a:ext>
            </a:extLst>
          </p:cNvPr>
          <p:cNvSpPr>
            <a:spLocks noGrp="1"/>
          </p:cNvSpPr>
          <p:nvPr>
            <p:ph type="body" sz="quarter" idx="14" hasCustomPrompt="1"/>
          </p:nvPr>
        </p:nvSpPr>
        <p:spPr>
          <a:xfrm>
            <a:off x="5085532" y="5263751"/>
            <a:ext cx="1972937" cy="570259"/>
          </a:xfrm>
        </p:spPr>
        <p:txBody>
          <a:bodyPr>
            <a:noAutofit/>
          </a:bodyPr>
          <a:lstStyle>
            <a:lvl1pPr marL="0" indent="0" algn="ctr">
              <a:lnSpc>
                <a:spcPts val="2400"/>
              </a:lnSpc>
              <a:buNone/>
              <a:defRPr sz="2667">
                <a:solidFill>
                  <a:srgbClr val="00B2A9"/>
                </a:solidFill>
              </a:defRPr>
            </a:lvl1pPr>
          </a:lstStyle>
          <a:p>
            <a:pPr lvl="0"/>
            <a:r>
              <a:rPr lang="de-DE"/>
              <a:t>Date 2</a:t>
            </a:r>
          </a:p>
        </p:txBody>
      </p:sp>
      <p:sp>
        <p:nvSpPr>
          <p:cNvPr id="14" name="Textplatzhalter 8">
            <a:extLst>
              <a:ext uri="{FF2B5EF4-FFF2-40B4-BE49-F238E27FC236}">
                <a16:creationId xmlns:a16="http://schemas.microsoft.com/office/drawing/2014/main" id="{BB4F6743-0878-4542-A943-AD1B98777FD1}"/>
              </a:ext>
            </a:extLst>
          </p:cNvPr>
          <p:cNvSpPr>
            <a:spLocks noGrp="1"/>
          </p:cNvSpPr>
          <p:nvPr>
            <p:ph type="body" sz="quarter" idx="15" hasCustomPrompt="1"/>
          </p:nvPr>
        </p:nvSpPr>
        <p:spPr>
          <a:xfrm>
            <a:off x="8314334" y="5263751"/>
            <a:ext cx="1972937" cy="570259"/>
          </a:xfrm>
        </p:spPr>
        <p:txBody>
          <a:bodyPr>
            <a:noAutofit/>
          </a:bodyPr>
          <a:lstStyle>
            <a:lvl1pPr marL="0" indent="0" algn="ctr">
              <a:lnSpc>
                <a:spcPts val="2400"/>
              </a:lnSpc>
              <a:buNone/>
              <a:defRPr sz="2667">
                <a:solidFill>
                  <a:srgbClr val="00B2A9"/>
                </a:solidFill>
              </a:defRPr>
            </a:lvl1pPr>
          </a:lstStyle>
          <a:p>
            <a:pPr lvl="0"/>
            <a:r>
              <a:rPr lang="de-DE"/>
              <a:t>Date 3</a:t>
            </a:r>
          </a:p>
        </p:txBody>
      </p:sp>
      <p:grpSp>
        <p:nvGrpSpPr>
          <p:cNvPr id="17" name="Gruppieren 16">
            <a:extLst>
              <a:ext uri="{FF2B5EF4-FFF2-40B4-BE49-F238E27FC236}">
                <a16:creationId xmlns:a16="http://schemas.microsoft.com/office/drawing/2014/main" id="{F5C54DF1-953B-1B44-870C-EF966EA223E6}"/>
              </a:ext>
            </a:extLst>
          </p:cNvPr>
          <p:cNvGrpSpPr/>
          <p:nvPr userDrawn="1"/>
        </p:nvGrpSpPr>
        <p:grpSpPr>
          <a:xfrm>
            <a:off x="10639901" y="-73866"/>
            <a:ext cx="1645122" cy="1867118"/>
            <a:chOff x="10639901" y="-73866"/>
            <a:chExt cx="1645122" cy="1867118"/>
          </a:xfrm>
        </p:grpSpPr>
        <p:pic>
          <p:nvPicPr>
            <p:cNvPr id="18" name="Grafik 17">
              <a:extLst>
                <a:ext uri="{FF2B5EF4-FFF2-40B4-BE49-F238E27FC236}">
                  <a16:creationId xmlns:a16="http://schemas.microsoft.com/office/drawing/2014/main" id="{95176441-745B-874D-9C16-EC551B2D8911}"/>
                </a:ext>
              </a:extLst>
            </p:cNvPr>
            <p:cNvPicPr>
              <a:picLocks noChangeAspect="1"/>
            </p:cNvPicPr>
            <p:nvPr userDrawn="1"/>
          </p:nvPicPr>
          <p:blipFill>
            <a:blip r:embed="rId2" cstate="email">
              <a:alphaModFix amt="43000"/>
              <a:extLst>
                <a:ext uri="{28A0092B-C50C-407E-A947-70E740481C1C}">
                  <a14:useLocalDpi xmlns:a14="http://schemas.microsoft.com/office/drawing/2010/main"/>
                </a:ext>
              </a:extLst>
            </a:blip>
            <a:stretch>
              <a:fillRect/>
            </a:stretch>
          </p:blipFill>
          <p:spPr>
            <a:xfrm rot="17887264" flipH="1">
              <a:off x="10483942" y="82093"/>
              <a:ext cx="1867118" cy="1555200"/>
            </a:xfrm>
            <a:prstGeom prst="rect">
              <a:avLst/>
            </a:prstGeom>
            <a:effectLst/>
          </p:spPr>
        </p:pic>
        <p:sp>
          <p:nvSpPr>
            <p:cNvPr id="19" name="Rechteck 18">
              <a:extLst>
                <a:ext uri="{FF2B5EF4-FFF2-40B4-BE49-F238E27FC236}">
                  <a16:creationId xmlns:a16="http://schemas.microsoft.com/office/drawing/2014/main" id="{B7F96EEA-4C2E-6E44-957E-1E7B09E6092A}"/>
                </a:ext>
              </a:extLst>
            </p:cNvPr>
            <p:cNvSpPr/>
            <p:nvPr userDrawn="1"/>
          </p:nvSpPr>
          <p:spPr>
            <a:xfrm>
              <a:off x="12192000" y="0"/>
              <a:ext cx="93023" cy="157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1925574163"/>
      </p:ext>
    </p:extLst>
  </p:cSld>
  <p:clrMapOvr>
    <a:masterClrMapping/>
  </p:clrMapOvr>
  <mc:AlternateContent xmlns:mc="http://schemas.openxmlformats.org/markup-compatibility/2006" xmlns:p14="http://schemas.microsoft.com/office/powerpoint/2010/main">
    <mc:Choice Requires="p14">
      <p:transition spd="med" p14:dur="700">
        <p14:reveal/>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A1781E-0045-2440-A117-D576FEA0A2B1}"/>
              </a:ext>
            </a:extLst>
          </p:cNvPr>
          <p:cNvSpPr>
            <a:spLocks noGrp="1"/>
          </p:cNvSpPr>
          <p:nvPr>
            <p:ph type="title" hasCustomPrompt="1"/>
          </p:nvPr>
        </p:nvSpPr>
        <p:spPr/>
        <p:txBody>
          <a:bodyPr/>
          <a:lstStyle/>
          <a:p>
            <a:r>
              <a:rPr lang="de-DE"/>
              <a:t>Icons und Sonderzeichen</a:t>
            </a:r>
          </a:p>
        </p:txBody>
      </p:sp>
      <p:pic>
        <p:nvPicPr>
          <p:cNvPr id="15" name="Bild 2">
            <a:extLst>
              <a:ext uri="{FF2B5EF4-FFF2-40B4-BE49-F238E27FC236}">
                <a16:creationId xmlns:a16="http://schemas.microsoft.com/office/drawing/2014/main" id="{C71129A2-85BB-D64D-A70A-CC93F7677B6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851572" y="2828034"/>
            <a:ext cx="1306632" cy="1306632"/>
          </a:xfrm>
          <a:prstGeom prst="rect">
            <a:avLst/>
          </a:prstGeom>
        </p:spPr>
      </p:pic>
      <p:pic>
        <p:nvPicPr>
          <p:cNvPr id="16" name="Bild 4">
            <a:extLst>
              <a:ext uri="{FF2B5EF4-FFF2-40B4-BE49-F238E27FC236}">
                <a16:creationId xmlns:a16="http://schemas.microsoft.com/office/drawing/2014/main" id="{C965BFC7-D8FB-534E-8DD3-2441498AA086}"/>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3852507" y="2709084"/>
            <a:ext cx="1575352" cy="1575352"/>
          </a:xfrm>
          <a:prstGeom prst="rect">
            <a:avLst/>
          </a:prstGeom>
        </p:spPr>
      </p:pic>
      <p:pic>
        <p:nvPicPr>
          <p:cNvPr id="17" name="Bild 5">
            <a:extLst>
              <a:ext uri="{FF2B5EF4-FFF2-40B4-BE49-F238E27FC236}">
                <a16:creationId xmlns:a16="http://schemas.microsoft.com/office/drawing/2014/main" id="{F8AFA409-2342-424C-8798-513E5F44396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3852507" y="4284437"/>
            <a:ext cx="1600928" cy="1600928"/>
          </a:xfrm>
          <a:prstGeom prst="rect">
            <a:avLst/>
          </a:prstGeom>
        </p:spPr>
      </p:pic>
      <p:pic>
        <p:nvPicPr>
          <p:cNvPr id="18" name="Bild 6">
            <a:extLst>
              <a:ext uri="{FF2B5EF4-FFF2-40B4-BE49-F238E27FC236}">
                <a16:creationId xmlns:a16="http://schemas.microsoft.com/office/drawing/2014/main" id="{BBF8DBC1-DD40-7A46-8111-9BF0E97236EE}"/>
              </a:ext>
            </a:extLst>
          </p:cNvPr>
          <p:cNvPicPr>
            <a:picLocks noChangeAspect="1"/>
          </p:cNvPicPr>
          <p:nvPr userDrawn="1"/>
        </p:nvPicPr>
        <p:blipFill>
          <a:blip r:embed="rId5">
            <a:extLst>
              <a:ext uri="{28A0092B-C50C-407E-A947-70E740481C1C}">
                <a14:useLocalDpi xmlns:a14="http://schemas.microsoft.com/office/drawing/2010/main"/>
              </a:ext>
            </a:extLst>
          </a:blip>
          <a:srcRect/>
          <a:stretch/>
        </p:blipFill>
        <p:spPr>
          <a:xfrm>
            <a:off x="2277154" y="4284437"/>
            <a:ext cx="1575352" cy="1575352"/>
          </a:xfrm>
          <a:prstGeom prst="rect">
            <a:avLst/>
          </a:prstGeom>
        </p:spPr>
      </p:pic>
      <p:pic>
        <p:nvPicPr>
          <p:cNvPr id="20" name="Bild 8">
            <a:extLst>
              <a:ext uri="{FF2B5EF4-FFF2-40B4-BE49-F238E27FC236}">
                <a16:creationId xmlns:a16="http://schemas.microsoft.com/office/drawing/2014/main" id="{D2F66B5D-2B55-5E48-BF83-FED855600F13}"/>
              </a:ext>
            </a:extLst>
          </p:cNvPr>
          <p:cNvPicPr>
            <a:picLocks noChangeAspect="1"/>
          </p:cNvPicPr>
          <p:nvPr userDrawn="1"/>
        </p:nvPicPr>
        <p:blipFill>
          <a:blip r:embed="rId6">
            <a:extLst>
              <a:ext uri="{28A0092B-C50C-407E-A947-70E740481C1C}">
                <a14:useLocalDpi xmlns:a14="http://schemas.microsoft.com/office/drawing/2010/main"/>
              </a:ext>
            </a:extLst>
          </a:blip>
          <a:srcRect/>
          <a:stretch/>
        </p:blipFill>
        <p:spPr>
          <a:xfrm>
            <a:off x="5427859" y="4284437"/>
            <a:ext cx="1575352" cy="1575352"/>
          </a:xfrm>
          <a:prstGeom prst="rect">
            <a:avLst/>
          </a:prstGeom>
        </p:spPr>
      </p:pic>
      <p:pic>
        <p:nvPicPr>
          <p:cNvPr id="21" name="Bild 9">
            <a:extLst>
              <a:ext uri="{FF2B5EF4-FFF2-40B4-BE49-F238E27FC236}">
                <a16:creationId xmlns:a16="http://schemas.microsoft.com/office/drawing/2014/main" id="{3F61C755-7928-C540-B76A-B2E7A0F6D373}"/>
              </a:ext>
            </a:extLst>
          </p:cNvPr>
          <p:cNvPicPr>
            <a:picLocks noChangeAspect="1"/>
          </p:cNvPicPr>
          <p:nvPr userDrawn="1"/>
        </p:nvPicPr>
        <p:blipFill>
          <a:blip r:embed="rId7">
            <a:extLst>
              <a:ext uri="{28A0092B-C50C-407E-A947-70E740481C1C}">
                <a14:useLocalDpi xmlns:a14="http://schemas.microsoft.com/office/drawing/2010/main"/>
              </a:ext>
            </a:extLst>
          </a:blip>
          <a:srcRect/>
          <a:stretch/>
        </p:blipFill>
        <p:spPr>
          <a:xfrm>
            <a:off x="701802" y="4284437"/>
            <a:ext cx="1575352" cy="1575352"/>
          </a:xfrm>
          <a:prstGeom prst="rect">
            <a:avLst/>
          </a:prstGeom>
        </p:spPr>
      </p:pic>
      <p:pic>
        <p:nvPicPr>
          <p:cNvPr id="22" name="Bild 11">
            <a:extLst>
              <a:ext uri="{FF2B5EF4-FFF2-40B4-BE49-F238E27FC236}">
                <a16:creationId xmlns:a16="http://schemas.microsoft.com/office/drawing/2014/main" id="{F7E8EBEC-8E2F-7B43-A5D3-34974463F392}"/>
              </a:ext>
            </a:extLst>
          </p:cNvPr>
          <p:cNvPicPr>
            <a:picLocks noChangeAspect="1"/>
          </p:cNvPicPr>
          <p:nvPr userDrawn="1"/>
        </p:nvPicPr>
        <p:blipFill>
          <a:blip r:embed="rId8">
            <a:extLst>
              <a:ext uri="{28A0092B-C50C-407E-A947-70E740481C1C}">
                <a14:useLocalDpi xmlns:a14="http://schemas.microsoft.com/office/drawing/2010/main"/>
              </a:ext>
            </a:extLst>
          </a:blip>
          <a:srcRect/>
          <a:stretch/>
        </p:blipFill>
        <p:spPr>
          <a:xfrm>
            <a:off x="2277154" y="2709084"/>
            <a:ext cx="1575352" cy="1575352"/>
          </a:xfrm>
          <a:prstGeom prst="rect">
            <a:avLst/>
          </a:prstGeom>
        </p:spPr>
      </p:pic>
      <p:sp>
        <p:nvSpPr>
          <p:cNvPr id="23" name="Oval 22">
            <a:extLst>
              <a:ext uri="{FF2B5EF4-FFF2-40B4-BE49-F238E27FC236}">
                <a16:creationId xmlns:a16="http://schemas.microsoft.com/office/drawing/2014/main" id="{1FB1F9DF-5004-A046-A279-A43CB83369F5}"/>
              </a:ext>
            </a:extLst>
          </p:cNvPr>
          <p:cNvSpPr/>
          <p:nvPr userDrawn="1"/>
        </p:nvSpPr>
        <p:spPr>
          <a:xfrm>
            <a:off x="7259081" y="2615184"/>
            <a:ext cx="1448371" cy="1448371"/>
          </a:xfrm>
          <a:prstGeom prst="ellipse">
            <a:avLst/>
          </a:prstGeom>
          <a:solidFill>
            <a:schemeClr val="bg1"/>
          </a:solidFill>
          <a:ln w="12700">
            <a:solidFill>
              <a:srgbClr val="00B2A9"/>
            </a:solidFill>
          </a:ln>
          <a:effectLst/>
        </p:spPr>
        <p:style>
          <a:lnRef idx="1">
            <a:schemeClr val="accent1"/>
          </a:lnRef>
          <a:fillRef idx="3">
            <a:schemeClr val="accent1"/>
          </a:fillRef>
          <a:effectRef idx="2">
            <a:schemeClr val="accent1"/>
          </a:effectRef>
          <a:fontRef idx="minor">
            <a:schemeClr val="lt1"/>
          </a:fontRef>
        </p:style>
        <p:txBody>
          <a:bodyPr lIns="0" tIns="46800" rIns="0" rtlCol="0" anchor="ctr"/>
          <a:lstStyle/>
          <a:p>
            <a:pPr algn="ctr"/>
            <a:r>
              <a:rPr lang="de-DE" sz="1600" noProof="1">
                <a:solidFill>
                  <a:schemeClr val="tx1"/>
                </a:solidFill>
                <a:latin typeface="Century Gothic" charset="0"/>
                <a:ea typeface="Century Gothic" charset="0"/>
                <a:cs typeface="Century Gothic" charset="0"/>
              </a:rPr>
              <a:t>Störer</a:t>
            </a:r>
          </a:p>
        </p:txBody>
      </p:sp>
      <p:sp>
        <p:nvSpPr>
          <p:cNvPr id="24" name="Oval 23">
            <a:extLst>
              <a:ext uri="{FF2B5EF4-FFF2-40B4-BE49-F238E27FC236}">
                <a16:creationId xmlns:a16="http://schemas.microsoft.com/office/drawing/2014/main" id="{25DBD075-3FAE-6B48-A4BC-C0E6B7682172}"/>
              </a:ext>
            </a:extLst>
          </p:cNvPr>
          <p:cNvSpPr/>
          <p:nvPr userDrawn="1"/>
        </p:nvSpPr>
        <p:spPr>
          <a:xfrm>
            <a:off x="7259081" y="4436994"/>
            <a:ext cx="1448371" cy="1448371"/>
          </a:xfrm>
          <a:prstGeom prst="ellipse">
            <a:avLst/>
          </a:prstGeom>
          <a:solidFill>
            <a:srgbClr val="00B2A9"/>
          </a:solidFill>
          <a:ln w="12700">
            <a:solidFill>
              <a:srgbClr val="00B2A9"/>
            </a:solidFill>
          </a:ln>
          <a:effectLst/>
        </p:spPr>
        <p:style>
          <a:lnRef idx="1">
            <a:schemeClr val="accent1"/>
          </a:lnRef>
          <a:fillRef idx="3">
            <a:schemeClr val="accent1"/>
          </a:fillRef>
          <a:effectRef idx="2">
            <a:schemeClr val="accent1"/>
          </a:effectRef>
          <a:fontRef idx="minor">
            <a:schemeClr val="lt1"/>
          </a:fontRef>
        </p:style>
        <p:txBody>
          <a:bodyPr lIns="0" tIns="46800" rIns="0" rtlCol="0" anchor="ctr"/>
          <a:lstStyle/>
          <a:p>
            <a:pPr algn="ctr"/>
            <a:r>
              <a:rPr lang="de-DE" sz="1600" noProof="1">
                <a:solidFill>
                  <a:schemeClr val="bg2"/>
                </a:solidFill>
                <a:latin typeface="Century Gothic" charset="0"/>
                <a:ea typeface="Century Gothic" charset="0"/>
                <a:cs typeface="Century Gothic" charset="0"/>
              </a:rPr>
              <a:t>Störer Blau</a:t>
            </a:r>
          </a:p>
        </p:txBody>
      </p:sp>
      <p:grpSp>
        <p:nvGrpSpPr>
          <p:cNvPr id="25" name="Gruppieren 24">
            <a:extLst>
              <a:ext uri="{FF2B5EF4-FFF2-40B4-BE49-F238E27FC236}">
                <a16:creationId xmlns:a16="http://schemas.microsoft.com/office/drawing/2014/main" id="{FF64B733-9889-044A-9AC8-81BE73D5D0F5}"/>
              </a:ext>
            </a:extLst>
          </p:cNvPr>
          <p:cNvGrpSpPr/>
          <p:nvPr userDrawn="1"/>
        </p:nvGrpSpPr>
        <p:grpSpPr>
          <a:xfrm>
            <a:off x="10639901" y="-73866"/>
            <a:ext cx="1645122" cy="1867118"/>
            <a:chOff x="10639901" y="-73866"/>
            <a:chExt cx="1645122" cy="1867118"/>
          </a:xfrm>
        </p:grpSpPr>
        <p:pic>
          <p:nvPicPr>
            <p:cNvPr id="26" name="Grafik 25">
              <a:extLst>
                <a:ext uri="{FF2B5EF4-FFF2-40B4-BE49-F238E27FC236}">
                  <a16:creationId xmlns:a16="http://schemas.microsoft.com/office/drawing/2014/main" id="{4EE00065-1EB4-424C-84B8-41D9616141B1}"/>
                </a:ext>
              </a:extLst>
            </p:cNvPr>
            <p:cNvPicPr>
              <a:picLocks noChangeAspect="1"/>
            </p:cNvPicPr>
            <p:nvPr userDrawn="1"/>
          </p:nvPicPr>
          <p:blipFill>
            <a:blip r:embed="rId9" cstate="email">
              <a:alphaModFix amt="43000"/>
              <a:extLst>
                <a:ext uri="{28A0092B-C50C-407E-A947-70E740481C1C}">
                  <a14:useLocalDpi xmlns:a14="http://schemas.microsoft.com/office/drawing/2010/main"/>
                </a:ext>
              </a:extLst>
            </a:blip>
            <a:stretch>
              <a:fillRect/>
            </a:stretch>
          </p:blipFill>
          <p:spPr>
            <a:xfrm rot="17887264" flipH="1">
              <a:off x="10483942" y="82093"/>
              <a:ext cx="1867118" cy="1555200"/>
            </a:xfrm>
            <a:prstGeom prst="rect">
              <a:avLst/>
            </a:prstGeom>
            <a:effectLst/>
          </p:spPr>
        </p:pic>
        <p:sp>
          <p:nvSpPr>
            <p:cNvPr id="27" name="Rechteck 26">
              <a:extLst>
                <a:ext uri="{FF2B5EF4-FFF2-40B4-BE49-F238E27FC236}">
                  <a16:creationId xmlns:a16="http://schemas.microsoft.com/office/drawing/2014/main" id="{37974ED5-E771-4249-BECD-FFEE8956B280}"/>
                </a:ext>
              </a:extLst>
            </p:cNvPr>
            <p:cNvSpPr/>
            <p:nvPr userDrawn="1"/>
          </p:nvSpPr>
          <p:spPr>
            <a:xfrm>
              <a:off x="12192000" y="0"/>
              <a:ext cx="93023" cy="157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29" name="Bild 7">
            <a:extLst>
              <a:ext uri="{FF2B5EF4-FFF2-40B4-BE49-F238E27FC236}">
                <a16:creationId xmlns:a16="http://schemas.microsoft.com/office/drawing/2014/main" id="{BE88E42F-EF43-3C43-8B78-C9CBD4077041}"/>
              </a:ext>
            </a:extLst>
          </p:cNvPr>
          <p:cNvPicPr>
            <a:picLocks noChangeAspect="1"/>
          </p:cNvPicPr>
          <p:nvPr userDrawn="1"/>
        </p:nvPicPr>
        <p:blipFill>
          <a:blip r:embed="rId10">
            <a:extLst>
              <a:ext uri="{28A0092B-C50C-407E-A947-70E740481C1C}">
                <a14:useLocalDpi xmlns:a14="http://schemas.microsoft.com/office/drawing/2010/main"/>
              </a:ext>
            </a:extLst>
          </a:blip>
          <a:srcRect/>
          <a:stretch/>
        </p:blipFill>
        <p:spPr>
          <a:xfrm>
            <a:off x="5427859" y="2709084"/>
            <a:ext cx="1575352" cy="1575352"/>
          </a:xfrm>
          <a:prstGeom prst="rect">
            <a:avLst/>
          </a:prstGeom>
        </p:spPr>
      </p:pic>
    </p:spTree>
    <p:extLst>
      <p:ext uri="{BB962C8B-B14F-4D97-AF65-F5344CB8AC3E}">
        <p14:creationId xmlns:p14="http://schemas.microsoft.com/office/powerpoint/2010/main" val="660110688"/>
      </p:ext>
    </p:extLst>
  </p:cSld>
  <p:clrMapOvr>
    <a:masterClrMapping/>
  </p:clrMapOvr>
  <mc:AlternateContent xmlns:mc="http://schemas.openxmlformats.org/markup-compatibility/2006" xmlns:p14="http://schemas.microsoft.com/office/powerpoint/2010/main">
    <mc:Choice Requires="p14">
      <p:transition spd="med" p14:dur="700">
        <p14:reveal/>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CB2D7E-D91D-164F-B63E-D2FE91FB8A58}"/>
              </a:ext>
            </a:extLst>
          </p:cNvPr>
          <p:cNvSpPr>
            <a:spLocks noGrp="1"/>
          </p:cNvSpPr>
          <p:nvPr>
            <p:ph type="title" hasCustomPrompt="1"/>
          </p:nvPr>
        </p:nvSpPr>
        <p:spPr/>
        <p:txBody>
          <a:bodyPr/>
          <a:lstStyle/>
          <a:p>
            <a:r>
              <a:rPr lang="en-US" err="1"/>
              <a:t>Tabelle</a:t>
            </a:r>
            <a:endParaRPr lang="de-DE"/>
          </a:p>
        </p:txBody>
      </p:sp>
      <p:graphicFrame>
        <p:nvGraphicFramePr>
          <p:cNvPr id="3" name="Inhaltsplatzhalter 3">
            <a:extLst>
              <a:ext uri="{FF2B5EF4-FFF2-40B4-BE49-F238E27FC236}">
                <a16:creationId xmlns:a16="http://schemas.microsoft.com/office/drawing/2014/main" id="{D286D5F9-9D56-5841-AFC3-8BCCF7D12101}"/>
              </a:ext>
            </a:extLst>
          </p:cNvPr>
          <p:cNvGraphicFramePr>
            <a:graphicFrameLocks/>
          </p:cNvGraphicFramePr>
          <p:nvPr userDrawn="1">
            <p:extLst>
              <p:ext uri="{D42A27DB-BD31-4B8C-83A1-F6EECF244321}">
                <p14:modId xmlns:p14="http://schemas.microsoft.com/office/powerpoint/2010/main" val="131896317"/>
              </p:ext>
            </p:extLst>
          </p:nvPr>
        </p:nvGraphicFramePr>
        <p:xfrm>
          <a:off x="911352" y="2606080"/>
          <a:ext cx="7886700" cy="2966720"/>
        </p:xfrm>
        <a:graphic>
          <a:graphicData uri="http://schemas.openxmlformats.org/drawingml/2006/table">
            <a:tbl>
              <a:tblPr firstRow="1" lastRow="1" bandRow="1">
                <a:tableStyleId>{93296810-A885-4BE3-A3E7-6D5BEEA58F35}</a:tableStyleId>
              </a:tblPr>
              <a:tblGrid>
                <a:gridCol w="4472544">
                  <a:extLst>
                    <a:ext uri="{9D8B030D-6E8A-4147-A177-3AD203B41FA5}">
                      <a16:colId xmlns:a16="http://schemas.microsoft.com/office/drawing/2014/main" val="20000"/>
                    </a:ext>
                  </a:extLst>
                </a:gridCol>
                <a:gridCol w="853539">
                  <a:extLst>
                    <a:ext uri="{9D8B030D-6E8A-4147-A177-3AD203B41FA5}">
                      <a16:colId xmlns:a16="http://schemas.microsoft.com/office/drawing/2014/main" val="20001"/>
                    </a:ext>
                  </a:extLst>
                </a:gridCol>
                <a:gridCol w="853539">
                  <a:extLst>
                    <a:ext uri="{9D8B030D-6E8A-4147-A177-3AD203B41FA5}">
                      <a16:colId xmlns:a16="http://schemas.microsoft.com/office/drawing/2014/main" val="20002"/>
                    </a:ext>
                  </a:extLst>
                </a:gridCol>
                <a:gridCol w="853539">
                  <a:extLst>
                    <a:ext uri="{9D8B030D-6E8A-4147-A177-3AD203B41FA5}">
                      <a16:colId xmlns:a16="http://schemas.microsoft.com/office/drawing/2014/main" val="20003"/>
                    </a:ext>
                  </a:extLst>
                </a:gridCol>
                <a:gridCol w="853539">
                  <a:extLst>
                    <a:ext uri="{9D8B030D-6E8A-4147-A177-3AD203B41FA5}">
                      <a16:colId xmlns:a16="http://schemas.microsoft.com/office/drawing/2014/main" val="20004"/>
                    </a:ext>
                  </a:extLst>
                </a:gridCol>
              </a:tblGrid>
              <a:tr h="370840">
                <a:tc>
                  <a:txBody>
                    <a:bodyPr/>
                    <a:lstStyle/>
                    <a:p>
                      <a:r>
                        <a:rPr lang="de-DE" sz="1500" b="0">
                          <a:solidFill>
                            <a:schemeClr val="tx1"/>
                          </a:solidFill>
                          <a:latin typeface="Century Gothic" charset="0"/>
                          <a:ea typeface="Century Gothic" charset="0"/>
                          <a:cs typeface="Century Gothic" charset="0"/>
                        </a:rPr>
                        <a:t>Headline</a:t>
                      </a:r>
                    </a:p>
                  </a:txBody>
                  <a:tcPr anchor="ctr">
                    <a:pattFill prst="ltUpDiag">
                      <a:fgClr>
                        <a:srgbClr val="00B2A9"/>
                      </a:fgClr>
                      <a:bgClr>
                        <a:schemeClr val="bg1"/>
                      </a:bgClr>
                    </a:pattFill>
                  </a:tcPr>
                </a:tc>
                <a:tc>
                  <a:txBody>
                    <a:bodyPr/>
                    <a:lstStyle/>
                    <a:p>
                      <a:pPr algn="r"/>
                      <a:r>
                        <a:rPr lang="de-DE" sz="1500" b="0">
                          <a:solidFill>
                            <a:schemeClr val="tx1"/>
                          </a:solidFill>
                          <a:latin typeface="Century Gothic" charset="0"/>
                          <a:ea typeface="Century Gothic" charset="0"/>
                          <a:cs typeface="Century Gothic" charset="0"/>
                        </a:rPr>
                        <a:t>2015</a:t>
                      </a:r>
                    </a:p>
                  </a:txBody>
                  <a:tcPr anchor="ctr">
                    <a:pattFill prst="ltUpDiag">
                      <a:fgClr>
                        <a:srgbClr val="00B2A9"/>
                      </a:fgClr>
                      <a:bgClr>
                        <a:schemeClr val="bg1"/>
                      </a:bgClr>
                    </a:pattFill>
                  </a:tcPr>
                </a:tc>
                <a:tc>
                  <a:txBody>
                    <a:bodyPr/>
                    <a:lstStyle/>
                    <a:p>
                      <a:pPr algn="r"/>
                      <a:r>
                        <a:rPr lang="de-DE" sz="1500" b="0">
                          <a:solidFill>
                            <a:schemeClr val="tx1"/>
                          </a:solidFill>
                          <a:latin typeface="Century Gothic" charset="0"/>
                          <a:ea typeface="Century Gothic" charset="0"/>
                          <a:cs typeface="Century Gothic" charset="0"/>
                        </a:rPr>
                        <a:t>in</a:t>
                      </a:r>
                      <a:r>
                        <a:rPr lang="de-DE" sz="1500" b="0" baseline="0">
                          <a:solidFill>
                            <a:schemeClr val="tx1"/>
                          </a:solidFill>
                          <a:latin typeface="Century Gothic" charset="0"/>
                          <a:ea typeface="Century Gothic" charset="0"/>
                          <a:cs typeface="Century Gothic" charset="0"/>
                        </a:rPr>
                        <a:t> %</a:t>
                      </a:r>
                      <a:endParaRPr lang="de-DE" sz="1500" b="0">
                        <a:solidFill>
                          <a:schemeClr val="tx1"/>
                        </a:solidFill>
                        <a:latin typeface="Century Gothic" charset="0"/>
                        <a:ea typeface="Century Gothic" charset="0"/>
                        <a:cs typeface="Century Gothic" charset="0"/>
                      </a:endParaRPr>
                    </a:p>
                  </a:txBody>
                  <a:tcPr anchor="ctr">
                    <a:pattFill prst="ltUpDiag">
                      <a:fgClr>
                        <a:srgbClr val="00B2A9"/>
                      </a:fgClr>
                      <a:bgClr>
                        <a:schemeClr val="bg1"/>
                      </a:bgClr>
                    </a:pattFill>
                  </a:tcPr>
                </a:tc>
                <a:tc>
                  <a:txBody>
                    <a:bodyPr/>
                    <a:lstStyle/>
                    <a:p>
                      <a:pPr algn="r"/>
                      <a:r>
                        <a:rPr lang="de-DE" sz="1500" b="0">
                          <a:solidFill>
                            <a:schemeClr val="tx1"/>
                          </a:solidFill>
                          <a:latin typeface="Century Gothic" charset="0"/>
                          <a:ea typeface="Century Gothic" charset="0"/>
                          <a:cs typeface="Century Gothic" charset="0"/>
                        </a:rPr>
                        <a:t>2016</a:t>
                      </a:r>
                    </a:p>
                  </a:txBody>
                  <a:tcPr anchor="ctr">
                    <a:pattFill prst="ltUpDiag">
                      <a:fgClr>
                        <a:srgbClr val="00B2A9"/>
                      </a:fgClr>
                      <a:bgClr>
                        <a:schemeClr val="bg1"/>
                      </a:bgClr>
                    </a:pattFill>
                  </a:tcPr>
                </a:tc>
                <a:tc>
                  <a:txBody>
                    <a:bodyPr/>
                    <a:lstStyle/>
                    <a:p>
                      <a:pPr algn="r"/>
                      <a:r>
                        <a:rPr lang="de-DE" sz="1500" b="0">
                          <a:solidFill>
                            <a:schemeClr val="tx1"/>
                          </a:solidFill>
                          <a:latin typeface="Century Gothic" charset="0"/>
                          <a:ea typeface="Century Gothic" charset="0"/>
                          <a:cs typeface="Century Gothic" charset="0"/>
                        </a:rPr>
                        <a:t>in %</a:t>
                      </a:r>
                    </a:p>
                  </a:txBody>
                  <a:tcPr anchor="ctr">
                    <a:pattFill prst="ltUpDiag">
                      <a:fgClr>
                        <a:srgbClr val="00B2A9"/>
                      </a:fgClr>
                      <a:bgClr>
                        <a:schemeClr val="bg1"/>
                      </a:bgClr>
                    </a:pattFill>
                  </a:tcPr>
                </a:tc>
                <a:extLst>
                  <a:ext uri="{0D108BD9-81ED-4DB2-BD59-A6C34878D82A}">
                    <a16:rowId xmlns:a16="http://schemas.microsoft.com/office/drawing/2014/main" val="10000"/>
                  </a:ext>
                </a:extLst>
              </a:tr>
              <a:tr h="370840">
                <a:tc>
                  <a:txBody>
                    <a:bodyPr/>
                    <a:lstStyle/>
                    <a:p>
                      <a:r>
                        <a:rPr lang="de-DE" sz="1500">
                          <a:solidFill>
                            <a:schemeClr val="tx1"/>
                          </a:solidFill>
                          <a:latin typeface="Century Gothic" charset="0"/>
                          <a:ea typeface="Century Gothic" charset="0"/>
                          <a:cs typeface="Century Gothic" charset="0"/>
                        </a:rPr>
                        <a:t>Table </a:t>
                      </a:r>
                      <a:r>
                        <a:rPr lang="de-DE" sz="1500" err="1">
                          <a:solidFill>
                            <a:schemeClr val="tx1"/>
                          </a:solidFill>
                          <a:latin typeface="Century Gothic" charset="0"/>
                          <a:ea typeface="Century Gothic" charset="0"/>
                          <a:cs typeface="Century Gothic" charset="0"/>
                        </a:rPr>
                        <a:t>one</a:t>
                      </a:r>
                      <a:endParaRPr lang="de-DE" sz="1500">
                        <a:solidFill>
                          <a:schemeClr val="tx1"/>
                        </a:solidFill>
                        <a:latin typeface="Century Gothic" charset="0"/>
                        <a:ea typeface="Century Gothic" charset="0"/>
                        <a:cs typeface="Century Gothic" charset="0"/>
                      </a:endParaRPr>
                    </a:p>
                  </a:txBody>
                  <a:tcPr anchor="ctr">
                    <a:pattFill prst="ltUpDiag">
                      <a:fgClr>
                        <a:schemeClr val="accent6">
                          <a:tint val="40000"/>
                        </a:schemeClr>
                      </a:fgClr>
                      <a:bgClr>
                        <a:schemeClr val="bg1"/>
                      </a:bgClr>
                    </a:pattFill>
                  </a:tcPr>
                </a:tc>
                <a:tc>
                  <a:txBody>
                    <a:bodyPr/>
                    <a:lstStyle/>
                    <a:p>
                      <a:pPr algn="r"/>
                      <a:r>
                        <a:rPr lang="de-DE" sz="1500">
                          <a:solidFill>
                            <a:schemeClr val="tx1"/>
                          </a:solidFill>
                          <a:latin typeface="Century Gothic" charset="0"/>
                          <a:ea typeface="Century Gothic" charset="0"/>
                          <a:cs typeface="Century Gothic" charset="0"/>
                        </a:rPr>
                        <a:t>12.345</a:t>
                      </a:r>
                    </a:p>
                  </a:txBody>
                  <a:tcPr anchor="ctr">
                    <a:pattFill prst="ltUpDiag">
                      <a:fgClr>
                        <a:schemeClr val="accent6">
                          <a:tint val="40000"/>
                        </a:schemeClr>
                      </a:fgClr>
                      <a:bgClr>
                        <a:schemeClr val="bg1"/>
                      </a:bgClr>
                    </a:pattFill>
                  </a:tcPr>
                </a:tc>
                <a:tc>
                  <a:txBody>
                    <a:bodyPr/>
                    <a:lstStyle/>
                    <a:p>
                      <a:pPr algn="r"/>
                      <a:r>
                        <a:rPr lang="de-DE" sz="1500">
                          <a:solidFill>
                            <a:schemeClr val="tx1"/>
                          </a:solidFill>
                          <a:latin typeface="Century Gothic" charset="0"/>
                          <a:ea typeface="Century Gothic" charset="0"/>
                          <a:cs typeface="Century Gothic" charset="0"/>
                        </a:rPr>
                        <a:t>29,3</a:t>
                      </a:r>
                    </a:p>
                  </a:txBody>
                  <a:tcPr anchor="ctr">
                    <a:pattFill prst="ltUpDiag">
                      <a:fgClr>
                        <a:schemeClr val="accent6">
                          <a:tint val="40000"/>
                        </a:schemeClr>
                      </a:fgClr>
                      <a:bgClr>
                        <a:schemeClr val="bg1"/>
                      </a:bgClr>
                    </a:pattFill>
                  </a:tcPr>
                </a:tc>
                <a:tc>
                  <a:txBody>
                    <a:bodyPr/>
                    <a:lstStyle/>
                    <a:p>
                      <a:pPr algn="r"/>
                      <a:r>
                        <a:rPr lang="de-DE" sz="1500">
                          <a:solidFill>
                            <a:schemeClr val="tx1"/>
                          </a:solidFill>
                          <a:latin typeface="Century Gothic" charset="0"/>
                          <a:ea typeface="Century Gothic" charset="0"/>
                          <a:cs typeface="Century Gothic" charset="0"/>
                        </a:rPr>
                        <a:t>45.102</a:t>
                      </a:r>
                    </a:p>
                  </a:txBody>
                  <a:tcPr anchor="ctr">
                    <a:pattFill prst="ltUpDiag">
                      <a:fgClr>
                        <a:schemeClr val="accent6">
                          <a:tint val="40000"/>
                        </a:schemeClr>
                      </a:fgClr>
                      <a:bgClr>
                        <a:schemeClr val="bg1"/>
                      </a:bgClr>
                    </a:pattFill>
                  </a:tcPr>
                </a:tc>
                <a:tc>
                  <a:txBody>
                    <a:bodyPr/>
                    <a:lstStyle/>
                    <a:p>
                      <a:pPr algn="r"/>
                      <a:r>
                        <a:rPr lang="de-DE" sz="1500">
                          <a:solidFill>
                            <a:schemeClr val="tx1"/>
                          </a:solidFill>
                          <a:latin typeface="Century Gothic" charset="0"/>
                          <a:ea typeface="Century Gothic" charset="0"/>
                          <a:cs typeface="Century Gothic" charset="0"/>
                        </a:rPr>
                        <a:t>12,8</a:t>
                      </a:r>
                    </a:p>
                  </a:txBody>
                  <a:tcPr anchor="ctr">
                    <a:pattFill prst="ltUpDiag">
                      <a:fgClr>
                        <a:schemeClr val="accent6">
                          <a:tint val="40000"/>
                        </a:schemeClr>
                      </a:fgClr>
                      <a:bgClr>
                        <a:schemeClr val="bg1"/>
                      </a:bgClr>
                    </a:pattFill>
                  </a:tcPr>
                </a:tc>
                <a:extLst>
                  <a:ext uri="{0D108BD9-81ED-4DB2-BD59-A6C34878D82A}">
                    <a16:rowId xmlns:a16="http://schemas.microsoft.com/office/drawing/2014/main" val="10001"/>
                  </a:ext>
                </a:extLst>
              </a:tr>
              <a:tr h="370840">
                <a:tc>
                  <a:txBody>
                    <a:bodyPr/>
                    <a:lstStyle/>
                    <a:p>
                      <a:r>
                        <a:rPr lang="de-DE" sz="1500">
                          <a:solidFill>
                            <a:schemeClr val="tx1"/>
                          </a:solidFill>
                          <a:latin typeface="Century Gothic" charset="0"/>
                          <a:ea typeface="Century Gothic" charset="0"/>
                          <a:cs typeface="Century Gothic" charset="0"/>
                        </a:rPr>
                        <a:t>Table </a:t>
                      </a:r>
                      <a:r>
                        <a:rPr lang="de-DE" sz="1500" err="1">
                          <a:solidFill>
                            <a:schemeClr val="tx1"/>
                          </a:solidFill>
                          <a:latin typeface="Century Gothic" charset="0"/>
                          <a:ea typeface="Century Gothic" charset="0"/>
                          <a:cs typeface="Century Gothic" charset="0"/>
                        </a:rPr>
                        <a:t>two</a:t>
                      </a:r>
                      <a:endParaRPr lang="de-DE" sz="1500">
                        <a:solidFill>
                          <a:schemeClr val="tx1"/>
                        </a:solidFill>
                        <a:latin typeface="Century Gothic" charset="0"/>
                        <a:ea typeface="Century Gothic" charset="0"/>
                        <a:cs typeface="Century Gothic" charset="0"/>
                      </a:endParaRPr>
                    </a:p>
                  </a:txBody>
                  <a:tcPr anchor="ctr">
                    <a:pattFill prst="ltUpDiag">
                      <a:fgClr>
                        <a:schemeClr val="accent6">
                          <a:tint val="20000"/>
                        </a:schemeClr>
                      </a:fgClr>
                      <a:bgClr>
                        <a:schemeClr val="bg1"/>
                      </a:bgClr>
                    </a:pattFill>
                  </a:tcPr>
                </a:tc>
                <a:tc>
                  <a:txBody>
                    <a:bodyPr/>
                    <a:lstStyle/>
                    <a:p>
                      <a:pPr algn="r"/>
                      <a:r>
                        <a:rPr lang="de-DE" sz="1500">
                          <a:solidFill>
                            <a:schemeClr val="tx1"/>
                          </a:solidFill>
                          <a:latin typeface="Century Gothic" charset="0"/>
                          <a:ea typeface="Century Gothic" charset="0"/>
                          <a:cs typeface="Century Gothic" charset="0"/>
                        </a:rPr>
                        <a:t>393</a:t>
                      </a:r>
                    </a:p>
                  </a:txBody>
                  <a:tcPr anchor="ctr">
                    <a:pattFill prst="ltUpDiag">
                      <a:fgClr>
                        <a:schemeClr val="accent6">
                          <a:tint val="20000"/>
                        </a:schemeClr>
                      </a:fgClr>
                      <a:bgClr>
                        <a:schemeClr val="bg1"/>
                      </a:bgClr>
                    </a:pattFill>
                  </a:tcPr>
                </a:tc>
                <a:tc>
                  <a:txBody>
                    <a:bodyPr/>
                    <a:lstStyle/>
                    <a:p>
                      <a:pPr algn="r"/>
                      <a:r>
                        <a:rPr lang="de-DE" sz="1500">
                          <a:solidFill>
                            <a:schemeClr val="tx1"/>
                          </a:solidFill>
                          <a:latin typeface="Century Gothic" charset="0"/>
                          <a:ea typeface="Century Gothic" charset="0"/>
                          <a:cs typeface="Century Gothic" charset="0"/>
                        </a:rPr>
                        <a:t>12,4</a:t>
                      </a:r>
                    </a:p>
                  </a:txBody>
                  <a:tcPr anchor="ctr">
                    <a:pattFill prst="ltUpDiag">
                      <a:fgClr>
                        <a:schemeClr val="accent6">
                          <a:tint val="20000"/>
                        </a:schemeClr>
                      </a:fgClr>
                      <a:bgClr>
                        <a:schemeClr val="bg1"/>
                      </a:bgClr>
                    </a:pattFill>
                  </a:tcPr>
                </a:tc>
                <a:tc>
                  <a:txBody>
                    <a:bodyPr/>
                    <a:lstStyle/>
                    <a:p>
                      <a:pPr algn="r"/>
                      <a:r>
                        <a:rPr lang="de-DE" sz="1500">
                          <a:solidFill>
                            <a:schemeClr val="tx1"/>
                          </a:solidFill>
                          <a:latin typeface="Century Gothic" charset="0"/>
                          <a:ea typeface="Century Gothic" charset="0"/>
                          <a:cs typeface="Century Gothic" charset="0"/>
                        </a:rPr>
                        <a:t>219</a:t>
                      </a:r>
                    </a:p>
                  </a:txBody>
                  <a:tcPr anchor="ctr">
                    <a:pattFill prst="ltUpDiag">
                      <a:fgClr>
                        <a:schemeClr val="accent6">
                          <a:tint val="20000"/>
                        </a:schemeClr>
                      </a:fgClr>
                      <a:bgClr>
                        <a:schemeClr val="bg1"/>
                      </a:bgClr>
                    </a:pattFill>
                  </a:tcPr>
                </a:tc>
                <a:tc>
                  <a:txBody>
                    <a:bodyPr/>
                    <a:lstStyle/>
                    <a:p>
                      <a:pPr algn="r"/>
                      <a:r>
                        <a:rPr lang="de-DE" sz="1500">
                          <a:solidFill>
                            <a:schemeClr val="tx1"/>
                          </a:solidFill>
                          <a:latin typeface="Century Gothic" charset="0"/>
                          <a:ea typeface="Century Gothic" charset="0"/>
                          <a:cs typeface="Century Gothic" charset="0"/>
                        </a:rPr>
                        <a:t>47,9</a:t>
                      </a:r>
                    </a:p>
                  </a:txBody>
                  <a:tcPr anchor="ctr">
                    <a:pattFill prst="ltUpDiag">
                      <a:fgClr>
                        <a:schemeClr val="accent6">
                          <a:tint val="20000"/>
                        </a:schemeClr>
                      </a:fgClr>
                      <a:bgClr>
                        <a:schemeClr val="bg1"/>
                      </a:bgClr>
                    </a:pattFill>
                  </a:tcPr>
                </a:tc>
                <a:extLst>
                  <a:ext uri="{0D108BD9-81ED-4DB2-BD59-A6C34878D82A}">
                    <a16:rowId xmlns:a16="http://schemas.microsoft.com/office/drawing/2014/main" val="10002"/>
                  </a:ext>
                </a:extLst>
              </a:tr>
              <a:tr h="370840">
                <a:tc>
                  <a:txBody>
                    <a:bodyPr/>
                    <a:lstStyle/>
                    <a:p>
                      <a:r>
                        <a:rPr lang="de-DE" sz="1500">
                          <a:solidFill>
                            <a:schemeClr val="tx1"/>
                          </a:solidFill>
                          <a:latin typeface="Century Gothic" charset="0"/>
                          <a:ea typeface="Century Gothic" charset="0"/>
                          <a:cs typeface="Century Gothic" charset="0"/>
                        </a:rPr>
                        <a:t>Table </a:t>
                      </a:r>
                      <a:r>
                        <a:rPr lang="de-DE" sz="1500" err="1">
                          <a:solidFill>
                            <a:schemeClr val="tx1"/>
                          </a:solidFill>
                          <a:latin typeface="Century Gothic" charset="0"/>
                          <a:ea typeface="Century Gothic" charset="0"/>
                          <a:cs typeface="Century Gothic" charset="0"/>
                        </a:rPr>
                        <a:t>three</a:t>
                      </a:r>
                      <a:endParaRPr lang="de-DE" sz="1500">
                        <a:solidFill>
                          <a:schemeClr val="tx1"/>
                        </a:solidFill>
                        <a:latin typeface="Century Gothic" charset="0"/>
                        <a:ea typeface="Century Gothic" charset="0"/>
                        <a:cs typeface="Century Gothic" charset="0"/>
                      </a:endParaRPr>
                    </a:p>
                  </a:txBody>
                  <a:tcPr anchor="ctr">
                    <a:pattFill prst="ltUpDiag">
                      <a:fgClr>
                        <a:schemeClr val="accent6">
                          <a:tint val="40000"/>
                        </a:schemeClr>
                      </a:fgClr>
                      <a:bgClr>
                        <a:schemeClr val="bg1"/>
                      </a:bgClr>
                    </a:pattFill>
                  </a:tcPr>
                </a:tc>
                <a:tc>
                  <a:txBody>
                    <a:bodyPr/>
                    <a:lstStyle/>
                    <a:p>
                      <a:pPr algn="r"/>
                      <a:r>
                        <a:rPr lang="de-DE" sz="1500">
                          <a:solidFill>
                            <a:schemeClr val="tx1"/>
                          </a:solidFill>
                          <a:latin typeface="Century Gothic" charset="0"/>
                          <a:ea typeface="Century Gothic" charset="0"/>
                          <a:cs typeface="Century Gothic" charset="0"/>
                        </a:rPr>
                        <a:t>4.124</a:t>
                      </a:r>
                    </a:p>
                  </a:txBody>
                  <a:tcPr anchor="ctr">
                    <a:pattFill prst="ltUpDiag">
                      <a:fgClr>
                        <a:schemeClr val="accent6">
                          <a:tint val="40000"/>
                        </a:schemeClr>
                      </a:fgClr>
                      <a:bgClr>
                        <a:schemeClr val="bg1"/>
                      </a:bgClr>
                    </a:pattFill>
                  </a:tcPr>
                </a:tc>
                <a:tc>
                  <a:txBody>
                    <a:bodyPr/>
                    <a:lstStyle/>
                    <a:p>
                      <a:pPr algn="r"/>
                      <a:r>
                        <a:rPr lang="de-DE" sz="1500">
                          <a:solidFill>
                            <a:schemeClr val="tx1"/>
                          </a:solidFill>
                          <a:latin typeface="Century Gothic" charset="0"/>
                          <a:ea typeface="Century Gothic" charset="0"/>
                          <a:cs typeface="Century Gothic" charset="0"/>
                        </a:rPr>
                        <a:t>18,9</a:t>
                      </a:r>
                    </a:p>
                  </a:txBody>
                  <a:tcPr anchor="ctr">
                    <a:pattFill prst="ltUpDiag">
                      <a:fgClr>
                        <a:schemeClr val="accent6">
                          <a:tint val="40000"/>
                        </a:schemeClr>
                      </a:fgClr>
                      <a:bgClr>
                        <a:schemeClr val="bg1"/>
                      </a:bgClr>
                    </a:pattFill>
                  </a:tcPr>
                </a:tc>
                <a:tc>
                  <a:txBody>
                    <a:bodyPr/>
                    <a:lstStyle/>
                    <a:p>
                      <a:pPr algn="r"/>
                      <a:r>
                        <a:rPr lang="de-DE" sz="1500">
                          <a:solidFill>
                            <a:schemeClr val="tx1"/>
                          </a:solidFill>
                          <a:latin typeface="Century Gothic" charset="0"/>
                          <a:ea typeface="Century Gothic" charset="0"/>
                          <a:cs typeface="Century Gothic" charset="0"/>
                        </a:rPr>
                        <a:t>4.231</a:t>
                      </a:r>
                    </a:p>
                  </a:txBody>
                  <a:tcPr anchor="ctr">
                    <a:pattFill prst="ltUpDiag">
                      <a:fgClr>
                        <a:schemeClr val="accent6">
                          <a:tint val="40000"/>
                        </a:schemeClr>
                      </a:fgClr>
                      <a:bgClr>
                        <a:schemeClr val="bg1"/>
                      </a:bgClr>
                    </a:pattFill>
                  </a:tcPr>
                </a:tc>
                <a:tc>
                  <a:txBody>
                    <a:bodyPr/>
                    <a:lstStyle/>
                    <a:p>
                      <a:pPr algn="r"/>
                      <a:r>
                        <a:rPr lang="de-DE" sz="1500">
                          <a:solidFill>
                            <a:schemeClr val="tx1"/>
                          </a:solidFill>
                          <a:latin typeface="Century Gothic" charset="0"/>
                          <a:ea typeface="Century Gothic" charset="0"/>
                          <a:cs typeface="Century Gothic" charset="0"/>
                        </a:rPr>
                        <a:t>9,2</a:t>
                      </a:r>
                    </a:p>
                  </a:txBody>
                  <a:tcPr anchor="ctr">
                    <a:pattFill prst="ltUpDiag">
                      <a:fgClr>
                        <a:schemeClr val="accent6">
                          <a:tint val="40000"/>
                        </a:schemeClr>
                      </a:fgClr>
                      <a:bgClr>
                        <a:schemeClr val="bg1"/>
                      </a:bgClr>
                    </a:pattFill>
                  </a:tcPr>
                </a:tc>
                <a:extLst>
                  <a:ext uri="{0D108BD9-81ED-4DB2-BD59-A6C34878D82A}">
                    <a16:rowId xmlns:a16="http://schemas.microsoft.com/office/drawing/2014/main" val="10003"/>
                  </a:ext>
                </a:extLst>
              </a:tr>
              <a:tr h="370840">
                <a:tc>
                  <a:txBody>
                    <a:bodyPr/>
                    <a:lstStyle/>
                    <a:p>
                      <a:r>
                        <a:rPr lang="de-DE" sz="1500">
                          <a:solidFill>
                            <a:schemeClr val="tx1"/>
                          </a:solidFill>
                          <a:latin typeface="Century Gothic" charset="0"/>
                          <a:ea typeface="Century Gothic" charset="0"/>
                          <a:cs typeface="Century Gothic" charset="0"/>
                        </a:rPr>
                        <a:t>Table </a:t>
                      </a:r>
                      <a:r>
                        <a:rPr lang="de-DE" sz="1500" err="1">
                          <a:solidFill>
                            <a:schemeClr val="tx1"/>
                          </a:solidFill>
                          <a:latin typeface="Century Gothic" charset="0"/>
                          <a:ea typeface="Century Gothic" charset="0"/>
                          <a:cs typeface="Century Gothic" charset="0"/>
                        </a:rPr>
                        <a:t>four</a:t>
                      </a:r>
                      <a:endParaRPr lang="de-DE" sz="1500">
                        <a:solidFill>
                          <a:schemeClr val="tx1"/>
                        </a:solidFill>
                        <a:latin typeface="Century Gothic" charset="0"/>
                        <a:ea typeface="Century Gothic" charset="0"/>
                        <a:cs typeface="Century Gothic" charset="0"/>
                      </a:endParaRPr>
                    </a:p>
                  </a:txBody>
                  <a:tcPr anchor="ctr">
                    <a:pattFill prst="ltUpDiag">
                      <a:fgClr>
                        <a:schemeClr val="accent6">
                          <a:tint val="20000"/>
                        </a:schemeClr>
                      </a:fgClr>
                      <a:bgClr>
                        <a:schemeClr val="bg1"/>
                      </a:bgClr>
                    </a:pattFill>
                  </a:tcPr>
                </a:tc>
                <a:tc>
                  <a:txBody>
                    <a:bodyPr/>
                    <a:lstStyle/>
                    <a:p>
                      <a:pPr algn="r"/>
                      <a:r>
                        <a:rPr lang="de-DE" sz="1500">
                          <a:solidFill>
                            <a:schemeClr val="tx1"/>
                          </a:solidFill>
                          <a:latin typeface="Century Gothic" charset="0"/>
                          <a:ea typeface="Century Gothic" charset="0"/>
                          <a:cs typeface="Century Gothic" charset="0"/>
                        </a:rPr>
                        <a:t>879</a:t>
                      </a:r>
                    </a:p>
                  </a:txBody>
                  <a:tcPr anchor="ctr">
                    <a:pattFill prst="ltUpDiag">
                      <a:fgClr>
                        <a:schemeClr val="accent6">
                          <a:tint val="20000"/>
                        </a:schemeClr>
                      </a:fgClr>
                      <a:bgClr>
                        <a:schemeClr val="bg1"/>
                      </a:bgClr>
                    </a:pattFill>
                  </a:tcPr>
                </a:tc>
                <a:tc>
                  <a:txBody>
                    <a:bodyPr/>
                    <a:lstStyle/>
                    <a:p>
                      <a:pPr algn="r"/>
                      <a:r>
                        <a:rPr lang="de-DE" sz="1500">
                          <a:solidFill>
                            <a:schemeClr val="tx1"/>
                          </a:solidFill>
                          <a:latin typeface="Century Gothic" charset="0"/>
                          <a:ea typeface="Century Gothic" charset="0"/>
                          <a:cs typeface="Century Gothic" charset="0"/>
                        </a:rPr>
                        <a:t>55,3</a:t>
                      </a:r>
                    </a:p>
                  </a:txBody>
                  <a:tcPr anchor="ctr">
                    <a:pattFill prst="ltUpDiag">
                      <a:fgClr>
                        <a:schemeClr val="accent6">
                          <a:tint val="20000"/>
                        </a:schemeClr>
                      </a:fgClr>
                      <a:bgClr>
                        <a:schemeClr val="bg1"/>
                      </a:bgClr>
                    </a:pattFill>
                  </a:tcPr>
                </a:tc>
                <a:tc>
                  <a:txBody>
                    <a:bodyPr/>
                    <a:lstStyle/>
                    <a:p>
                      <a:pPr algn="r"/>
                      <a:r>
                        <a:rPr lang="de-DE" sz="1500">
                          <a:solidFill>
                            <a:schemeClr val="tx1"/>
                          </a:solidFill>
                          <a:latin typeface="Century Gothic" charset="0"/>
                          <a:ea typeface="Century Gothic" charset="0"/>
                          <a:cs typeface="Century Gothic" charset="0"/>
                        </a:rPr>
                        <a:t>987</a:t>
                      </a:r>
                    </a:p>
                  </a:txBody>
                  <a:tcPr anchor="ctr">
                    <a:pattFill prst="ltUpDiag">
                      <a:fgClr>
                        <a:schemeClr val="accent6">
                          <a:tint val="20000"/>
                        </a:schemeClr>
                      </a:fgClr>
                      <a:bgClr>
                        <a:schemeClr val="bg1"/>
                      </a:bgClr>
                    </a:pattFill>
                  </a:tcPr>
                </a:tc>
                <a:tc>
                  <a:txBody>
                    <a:bodyPr/>
                    <a:lstStyle/>
                    <a:p>
                      <a:pPr algn="r"/>
                      <a:r>
                        <a:rPr lang="de-DE" sz="1500">
                          <a:solidFill>
                            <a:schemeClr val="tx1"/>
                          </a:solidFill>
                          <a:latin typeface="Century Gothic" charset="0"/>
                          <a:ea typeface="Century Gothic" charset="0"/>
                          <a:cs typeface="Century Gothic" charset="0"/>
                        </a:rPr>
                        <a:t>31,8</a:t>
                      </a:r>
                    </a:p>
                  </a:txBody>
                  <a:tcPr anchor="ctr">
                    <a:pattFill prst="ltUpDiag">
                      <a:fgClr>
                        <a:schemeClr val="accent6">
                          <a:tint val="20000"/>
                        </a:schemeClr>
                      </a:fgClr>
                      <a:bgClr>
                        <a:schemeClr val="bg1"/>
                      </a:bgClr>
                    </a:pattFill>
                  </a:tcPr>
                </a:tc>
                <a:extLst>
                  <a:ext uri="{0D108BD9-81ED-4DB2-BD59-A6C34878D82A}">
                    <a16:rowId xmlns:a16="http://schemas.microsoft.com/office/drawing/2014/main" val="10004"/>
                  </a:ext>
                </a:extLst>
              </a:tr>
              <a:tr h="370840">
                <a:tc>
                  <a:txBody>
                    <a:bodyPr/>
                    <a:lstStyle/>
                    <a:p>
                      <a:r>
                        <a:rPr lang="de-DE" sz="1500">
                          <a:solidFill>
                            <a:schemeClr val="tx1"/>
                          </a:solidFill>
                          <a:latin typeface="Century Gothic" charset="0"/>
                          <a:ea typeface="Century Gothic" charset="0"/>
                          <a:cs typeface="Century Gothic" charset="0"/>
                        </a:rPr>
                        <a:t>Table </a:t>
                      </a:r>
                      <a:r>
                        <a:rPr lang="de-DE" sz="1500" err="1">
                          <a:solidFill>
                            <a:schemeClr val="tx1"/>
                          </a:solidFill>
                          <a:latin typeface="Century Gothic" charset="0"/>
                          <a:ea typeface="Century Gothic" charset="0"/>
                          <a:cs typeface="Century Gothic" charset="0"/>
                        </a:rPr>
                        <a:t>five</a:t>
                      </a:r>
                      <a:endParaRPr lang="de-DE" sz="1500">
                        <a:solidFill>
                          <a:schemeClr val="tx1"/>
                        </a:solidFill>
                        <a:latin typeface="Century Gothic" charset="0"/>
                        <a:ea typeface="Century Gothic" charset="0"/>
                        <a:cs typeface="Century Gothic" charset="0"/>
                      </a:endParaRPr>
                    </a:p>
                  </a:txBody>
                  <a:tcPr anchor="ctr">
                    <a:pattFill prst="ltUpDiag">
                      <a:fgClr>
                        <a:schemeClr val="accent6">
                          <a:tint val="40000"/>
                        </a:schemeClr>
                      </a:fgClr>
                      <a:bgClr>
                        <a:schemeClr val="bg1"/>
                      </a:bgClr>
                    </a:pattFill>
                  </a:tcPr>
                </a:tc>
                <a:tc>
                  <a:txBody>
                    <a:bodyPr/>
                    <a:lstStyle/>
                    <a:p>
                      <a:pPr algn="r"/>
                      <a:r>
                        <a:rPr lang="de-DE" sz="1500">
                          <a:solidFill>
                            <a:schemeClr val="tx1"/>
                          </a:solidFill>
                          <a:latin typeface="Century Gothic" charset="0"/>
                          <a:ea typeface="Century Gothic" charset="0"/>
                          <a:cs typeface="Century Gothic" charset="0"/>
                        </a:rPr>
                        <a:t>661</a:t>
                      </a:r>
                    </a:p>
                  </a:txBody>
                  <a:tcPr anchor="ctr">
                    <a:pattFill prst="ltUpDiag">
                      <a:fgClr>
                        <a:schemeClr val="accent6">
                          <a:tint val="40000"/>
                        </a:schemeClr>
                      </a:fgClr>
                      <a:bgClr>
                        <a:schemeClr val="bg1"/>
                      </a:bgClr>
                    </a:pattFill>
                  </a:tcPr>
                </a:tc>
                <a:tc>
                  <a:txBody>
                    <a:bodyPr/>
                    <a:lstStyle/>
                    <a:p>
                      <a:pPr algn="r"/>
                      <a:r>
                        <a:rPr lang="de-DE" sz="1500">
                          <a:solidFill>
                            <a:schemeClr val="tx1"/>
                          </a:solidFill>
                          <a:latin typeface="Century Gothic" charset="0"/>
                          <a:ea typeface="Century Gothic" charset="0"/>
                          <a:cs typeface="Century Gothic" charset="0"/>
                        </a:rPr>
                        <a:t>95,1</a:t>
                      </a:r>
                    </a:p>
                  </a:txBody>
                  <a:tcPr anchor="ctr">
                    <a:pattFill prst="ltUpDiag">
                      <a:fgClr>
                        <a:schemeClr val="accent6">
                          <a:tint val="40000"/>
                        </a:schemeClr>
                      </a:fgClr>
                      <a:bgClr>
                        <a:schemeClr val="bg1"/>
                      </a:bgClr>
                    </a:pattFill>
                  </a:tcPr>
                </a:tc>
                <a:tc>
                  <a:txBody>
                    <a:bodyPr/>
                    <a:lstStyle/>
                    <a:p>
                      <a:pPr algn="r"/>
                      <a:r>
                        <a:rPr lang="de-DE" sz="1500">
                          <a:solidFill>
                            <a:schemeClr val="tx1"/>
                          </a:solidFill>
                          <a:latin typeface="Century Gothic" charset="0"/>
                          <a:ea typeface="Century Gothic" charset="0"/>
                          <a:cs typeface="Century Gothic" charset="0"/>
                        </a:rPr>
                        <a:t>1.612</a:t>
                      </a:r>
                    </a:p>
                  </a:txBody>
                  <a:tcPr anchor="ctr">
                    <a:pattFill prst="ltUpDiag">
                      <a:fgClr>
                        <a:schemeClr val="accent6">
                          <a:tint val="40000"/>
                        </a:schemeClr>
                      </a:fgClr>
                      <a:bgClr>
                        <a:schemeClr val="bg1"/>
                      </a:bgClr>
                    </a:pattFill>
                  </a:tcPr>
                </a:tc>
                <a:tc>
                  <a:txBody>
                    <a:bodyPr/>
                    <a:lstStyle/>
                    <a:p>
                      <a:pPr algn="r"/>
                      <a:r>
                        <a:rPr lang="de-DE" sz="1500">
                          <a:solidFill>
                            <a:schemeClr val="tx1"/>
                          </a:solidFill>
                          <a:latin typeface="Century Gothic" charset="0"/>
                          <a:ea typeface="Century Gothic" charset="0"/>
                          <a:cs typeface="Century Gothic" charset="0"/>
                        </a:rPr>
                        <a:t>57,3</a:t>
                      </a:r>
                    </a:p>
                  </a:txBody>
                  <a:tcPr anchor="ctr">
                    <a:pattFill prst="ltUpDiag">
                      <a:fgClr>
                        <a:schemeClr val="accent6">
                          <a:tint val="40000"/>
                        </a:schemeClr>
                      </a:fgClr>
                      <a:bgClr>
                        <a:schemeClr val="bg1"/>
                      </a:bgClr>
                    </a:pattFill>
                  </a:tcPr>
                </a:tc>
                <a:extLst>
                  <a:ext uri="{0D108BD9-81ED-4DB2-BD59-A6C34878D82A}">
                    <a16:rowId xmlns:a16="http://schemas.microsoft.com/office/drawing/2014/main" val="10005"/>
                  </a:ext>
                </a:extLst>
              </a:tr>
              <a:tr h="370840">
                <a:tc>
                  <a:txBody>
                    <a:bodyPr/>
                    <a:lstStyle/>
                    <a:p>
                      <a:r>
                        <a:rPr lang="de-DE" sz="1500">
                          <a:solidFill>
                            <a:schemeClr val="tx1"/>
                          </a:solidFill>
                          <a:latin typeface="Century Gothic" charset="0"/>
                          <a:ea typeface="Century Gothic" charset="0"/>
                          <a:cs typeface="Century Gothic" charset="0"/>
                        </a:rPr>
                        <a:t>...</a:t>
                      </a:r>
                    </a:p>
                  </a:txBody>
                  <a:tcPr anchor="ctr">
                    <a:pattFill prst="ltUpDiag">
                      <a:fgClr>
                        <a:schemeClr val="accent6">
                          <a:tint val="20000"/>
                        </a:schemeClr>
                      </a:fgClr>
                      <a:bgClr>
                        <a:schemeClr val="bg1"/>
                      </a:bgClr>
                    </a:pattFill>
                  </a:tcPr>
                </a:tc>
                <a:tc>
                  <a:txBody>
                    <a:bodyPr/>
                    <a:lstStyle/>
                    <a:p>
                      <a:pPr algn="r"/>
                      <a:r>
                        <a:rPr lang="de-DE" sz="1500">
                          <a:solidFill>
                            <a:schemeClr val="tx1"/>
                          </a:solidFill>
                          <a:latin typeface="Century Gothic" charset="0"/>
                          <a:ea typeface="Century Gothic" charset="0"/>
                          <a:cs typeface="Century Gothic" charset="0"/>
                        </a:rPr>
                        <a:t>...</a:t>
                      </a:r>
                    </a:p>
                  </a:txBody>
                  <a:tcPr anchor="ctr">
                    <a:pattFill prst="ltUpDiag">
                      <a:fgClr>
                        <a:schemeClr val="accent6">
                          <a:tint val="20000"/>
                        </a:schemeClr>
                      </a:fgClr>
                      <a:bgClr>
                        <a:schemeClr val="bg1"/>
                      </a:bgClr>
                    </a:pattFill>
                  </a:tcPr>
                </a:tc>
                <a:tc>
                  <a:txBody>
                    <a:bodyPr/>
                    <a:lstStyle/>
                    <a:p>
                      <a:pPr algn="r"/>
                      <a:r>
                        <a:rPr lang="de-DE" sz="1500">
                          <a:solidFill>
                            <a:schemeClr val="tx1"/>
                          </a:solidFill>
                          <a:latin typeface="Century Gothic" charset="0"/>
                          <a:ea typeface="Century Gothic" charset="0"/>
                          <a:cs typeface="Century Gothic" charset="0"/>
                        </a:rPr>
                        <a:t>...</a:t>
                      </a:r>
                    </a:p>
                  </a:txBody>
                  <a:tcPr anchor="ctr">
                    <a:pattFill prst="ltUpDiag">
                      <a:fgClr>
                        <a:schemeClr val="accent6">
                          <a:tint val="20000"/>
                        </a:schemeClr>
                      </a:fgClr>
                      <a:bgClr>
                        <a:schemeClr val="bg1"/>
                      </a:bgClr>
                    </a:pattFill>
                  </a:tcPr>
                </a:tc>
                <a:tc>
                  <a:txBody>
                    <a:bodyPr/>
                    <a:lstStyle/>
                    <a:p>
                      <a:pPr algn="r"/>
                      <a:r>
                        <a:rPr lang="de-DE" sz="1500">
                          <a:solidFill>
                            <a:schemeClr val="tx1"/>
                          </a:solidFill>
                          <a:latin typeface="Century Gothic" charset="0"/>
                          <a:ea typeface="Century Gothic" charset="0"/>
                          <a:cs typeface="Century Gothic" charset="0"/>
                        </a:rPr>
                        <a:t>...</a:t>
                      </a:r>
                    </a:p>
                  </a:txBody>
                  <a:tcPr anchor="ctr">
                    <a:pattFill prst="ltUpDiag">
                      <a:fgClr>
                        <a:schemeClr val="accent6">
                          <a:tint val="20000"/>
                        </a:schemeClr>
                      </a:fgClr>
                      <a:bgClr>
                        <a:schemeClr val="bg1"/>
                      </a:bgClr>
                    </a:pattFill>
                  </a:tcPr>
                </a:tc>
                <a:tc>
                  <a:txBody>
                    <a:bodyPr/>
                    <a:lstStyle/>
                    <a:p>
                      <a:pPr algn="r"/>
                      <a:r>
                        <a:rPr lang="de-DE" sz="1500">
                          <a:solidFill>
                            <a:schemeClr val="tx1"/>
                          </a:solidFill>
                          <a:latin typeface="Century Gothic" charset="0"/>
                          <a:ea typeface="Century Gothic" charset="0"/>
                          <a:cs typeface="Century Gothic" charset="0"/>
                        </a:rPr>
                        <a:t>...</a:t>
                      </a:r>
                    </a:p>
                  </a:txBody>
                  <a:tcPr anchor="ctr">
                    <a:pattFill prst="ltUpDiag">
                      <a:fgClr>
                        <a:schemeClr val="accent6">
                          <a:tint val="20000"/>
                        </a:schemeClr>
                      </a:fgClr>
                      <a:bgClr>
                        <a:schemeClr val="bg1"/>
                      </a:bgClr>
                    </a:pattFill>
                  </a:tcPr>
                </a:tc>
                <a:extLst>
                  <a:ext uri="{0D108BD9-81ED-4DB2-BD59-A6C34878D82A}">
                    <a16:rowId xmlns:a16="http://schemas.microsoft.com/office/drawing/2014/main" val="10006"/>
                  </a:ext>
                </a:extLst>
              </a:tr>
              <a:tr h="370840">
                <a:tc>
                  <a:txBody>
                    <a:bodyPr/>
                    <a:lstStyle/>
                    <a:p>
                      <a:r>
                        <a:rPr lang="de-DE" sz="1500" err="1">
                          <a:latin typeface="Century Gothic" charset="0"/>
                          <a:ea typeface="Century Gothic" charset="0"/>
                          <a:cs typeface="Century Gothic" charset="0"/>
                        </a:rPr>
                        <a:t>result</a:t>
                      </a:r>
                      <a:endParaRPr lang="de-DE" sz="1500">
                        <a:latin typeface="Century Gothic" charset="0"/>
                        <a:ea typeface="Century Gothic" charset="0"/>
                        <a:cs typeface="Century Gothic" charset="0"/>
                      </a:endParaRPr>
                    </a:p>
                  </a:txBody>
                  <a:tcPr anchor="ctr">
                    <a:solidFill>
                      <a:srgbClr val="00B2A9"/>
                    </a:solidFill>
                  </a:tcPr>
                </a:tc>
                <a:tc>
                  <a:txBody>
                    <a:bodyPr/>
                    <a:lstStyle/>
                    <a:p>
                      <a:pPr algn="r"/>
                      <a:r>
                        <a:rPr lang="de-DE" sz="1500">
                          <a:latin typeface="Century Gothic" charset="0"/>
                          <a:ea typeface="Century Gothic" charset="0"/>
                          <a:cs typeface="Century Gothic" charset="0"/>
                        </a:rPr>
                        <a:t>28.134</a:t>
                      </a:r>
                    </a:p>
                  </a:txBody>
                  <a:tcPr anchor="ctr">
                    <a:solidFill>
                      <a:srgbClr val="00B2A9"/>
                    </a:solidFill>
                  </a:tcPr>
                </a:tc>
                <a:tc>
                  <a:txBody>
                    <a:bodyPr/>
                    <a:lstStyle/>
                    <a:p>
                      <a:pPr algn="r"/>
                      <a:r>
                        <a:rPr lang="de-DE" sz="1500">
                          <a:latin typeface="Century Gothic" charset="0"/>
                          <a:ea typeface="Century Gothic" charset="0"/>
                          <a:cs typeface="Century Gothic" charset="0"/>
                        </a:rPr>
                        <a:t>59,1</a:t>
                      </a:r>
                    </a:p>
                  </a:txBody>
                  <a:tcPr anchor="ctr">
                    <a:solidFill>
                      <a:srgbClr val="00B2A9"/>
                    </a:solidFill>
                  </a:tcPr>
                </a:tc>
                <a:tc>
                  <a:txBody>
                    <a:bodyPr/>
                    <a:lstStyle/>
                    <a:p>
                      <a:pPr algn="r"/>
                      <a:r>
                        <a:rPr lang="de-DE" sz="1500">
                          <a:latin typeface="Century Gothic" charset="0"/>
                          <a:ea typeface="Century Gothic" charset="0"/>
                          <a:cs typeface="Century Gothic" charset="0"/>
                        </a:rPr>
                        <a:t>44.454</a:t>
                      </a:r>
                    </a:p>
                  </a:txBody>
                  <a:tcPr anchor="ctr">
                    <a:solidFill>
                      <a:srgbClr val="00B2A9"/>
                    </a:solidFill>
                  </a:tcPr>
                </a:tc>
                <a:tc>
                  <a:txBody>
                    <a:bodyPr/>
                    <a:lstStyle/>
                    <a:p>
                      <a:pPr algn="r"/>
                      <a:r>
                        <a:rPr lang="de-DE" sz="1500">
                          <a:latin typeface="Century Gothic" charset="0"/>
                          <a:ea typeface="Century Gothic" charset="0"/>
                          <a:cs typeface="Century Gothic" charset="0"/>
                        </a:rPr>
                        <a:t>62,4</a:t>
                      </a:r>
                    </a:p>
                  </a:txBody>
                  <a:tcPr anchor="ctr">
                    <a:solidFill>
                      <a:srgbClr val="00B2A9"/>
                    </a:solidFill>
                  </a:tcPr>
                </a:tc>
                <a:extLst>
                  <a:ext uri="{0D108BD9-81ED-4DB2-BD59-A6C34878D82A}">
                    <a16:rowId xmlns:a16="http://schemas.microsoft.com/office/drawing/2014/main" val="10007"/>
                  </a:ext>
                </a:extLst>
              </a:tr>
            </a:tbl>
          </a:graphicData>
        </a:graphic>
      </p:graphicFrame>
      <p:grpSp>
        <p:nvGrpSpPr>
          <p:cNvPr id="4" name="Gruppieren 3">
            <a:extLst>
              <a:ext uri="{FF2B5EF4-FFF2-40B4-BE49-F238E27FC236}">
                <a16:creationId xmlns:a16="http://schemas.microsoft.com/office/drawing/2014/main" id="{EE556889-5E16-AE45-B93A-83FA43DD5682}"/>
              </a:ext>
            </a:extLst>
          </p:cNvPr>
          <p:cNvGrpSpPr/>
          <p:nvPr userDrawn="1"/>
        </p:nvGrpSpPr>
        <p:grpSpPr>
          <a:xfrm>
            <a:off x="10639901" y="-73866"/>
            <a:ext cx="1645122" cy="1867118"/>
            <a:chOff x="10639901" y="-73866"/>
            <a:chExt cx="1645122" cy="1867118"/>
          </a:xfrm>
        </p:grpSpPr>
        <p:pic>
          <p:nvPicPr>
            <p:cNvPr id="5" name="Grafik 4">
              <a:extLst>
                <a:ext uri="{FF2B5EF4-FFF2-40B4-BE49-F238E27FC236}">
                  <a16:creationId xmlns:a16="http://schemas.microsoft.com/office/drawing/2014/main" id="{E5C1AD62-EC36-0644-B7C4-808ACFC62B6C}"/>
                </a:ext>
              </a:extLst>
            </p:cNvPr>
            <p:cNvPicPr>
              <a:picLocks noChangeAspect="1"/>
            </p:cNvPicPr>
            <p:nvPr userDrawn="1"/>
          </p:nvPicPr>
          <p:blipFill>
            <a:blip r:embed="rId2" cstate="email">
              <a:alphaModFix amt="43000"/>
              <a:extLst>
                <a:ext uri="{28A0092B-C50C-407E-A947-70E740481C1C}">
                  <a14:useLocalDpi xmlns:a14="http://schemas.microsoft.com/office/drawing/2010/main"/>
                </a:ext>
              </a:extLst>
            </a:blip>
            <a:stretch>
              <a:fillRect/>
            </a:stretch>
          </p:blipFill>
          <p:spPr>
            <a:xfrm rot="17887264" flipH="1">
              <a:off x="10483942" y="82093"/>
              <a:ext cx="1867118" cy="1555200"/>
            </a:xfrm>
            <a:prstGeom prst="rect">
              <a:avLst/>
            </a:prstGeom>
            <a:effectLst/>
          </p:spPr>
        </p:pic>
        <p:sp>
          <p:nvSpPr>
            <p:cNvPr id="6" name="Rechteck 5">
              <a:extLst>
                <a:ext uri="{FF2B5EF4-FFF2-40B4-BE49-F238E27FC236}">
                  <a16:creationId xmlns:a16="http://schemas.microsoft.com/office/drawing/2014/main" id="{74304029-134F-8A46-B3DF-9642E4173B14}"/>
                </a:ext>
              </a:extLst>
            </p:cNvPr>
            <p:cNvSpPr/>
            <p:nvPr userDrawn="1"/>
          </p:nvSpPr>
          <p:spPr>
            <a:xfrm>
              <a:off x="12192000" y="0"/>
              <a:ext cx="93023" cy="157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4084300363"/>
      </p:ext>
    </p:extLst>
  </p:cSld>
  <p:clrMapOvr>
    <a:masterClrMapping/>
  </p:clrMapOvr>
  <mc:AlternateContent xmlns:mc="http://schemas.openxmlformats.org/markup-compatibility/2006" xmlns:p14="http://schemas.microsoft.com/office/powerpoint/2010/main">
    <mc:Choice Requires="p14">
      <p:transition spd="med" p14:dur="700">
        <p14:reveal/>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LEER_weiss">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92633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0F7D288-1146-4854-8C83-C00232A93DD9}"/>
              </a:ext>
            </a:extLst>
          </p:cNvPr>
          <p:cNvSpPr>
            <a:spLocks noGrp="1"/>
          </p:cNvSpPr>
          <p:nvPr>
            <p:ph type="pic" sz="quarter" idx="10"/>
          </p:nvPr>
        </p:nvSpPr>
        <p:spPr>
          <a:xfrm>
            <a:off x="7032625" y="0"/>
            <a:ext cx="3743325" cy="4365625"/>
          </a:xfrm>
          <a:prstGeom prst="rect">
            <a:avLst/>
          </a:prstGeom>
        </p:spPr>
        <p:txBody>
          <a:bodyPr/>
          <a:lstStyle/>
          <a:p>
            <a:endParaRPr lang="en-US"/>
          </a:p>
        </p:txBody>
      </p:sp>
      <p:sp>
        <p:nvSpPr>
          <p:cNvPr id="8" name="Picture Placeholder 7">
            <a:extLst>
              <a:ext uri="{FF2B5EF4-FFF2-40B4-BE49-F238E27FC236}">
                <a16:creationId xmlns:a16="http://schemas.microsoft.com/office/drawing/2014/main" id="{57BCF4E8-4AB6-4308-BC15-B90C0B8692D4}"/>
              </a:ext>
            </a:extLst>
          </p:cNvPr>
          <p:cNvSpPr>
            <a:spLocks noGrp="1"/>
          </p:cNvSpPr>
          <p:nvPr>
            <p:ph type="pic" sz="quarter" idx="11"/>
          </p:nvPr>
        </p:nvSpPr>
        <p:spPr>
          <a:xfrm>
            <a:off x="7032625" y="4581525"/>
            <a:ext cx="3743895" cy="2276475"/>
          </a:xfrm>
          <a:prstGeom prst="rect">
            <a:avLst/>
          </a:prstGeom>
        </p:spPr>
        <p:txBody>
          <a:bodyPr/>
          <a:lstStyle/>
          <a:p>
            <a:endParaRPr lang="en-US"/>
          </a:p>
        </p:txBody>
      </p:sp>
    </p:spTree>
    <p:extLst>
      <p:ext uri="{BB962C8B-B14F-4D97-AF65-F5344CB8AC3E}">
        <p14:creationId xmlns:p14="http://schemas.microsoft.com/office/powerpoint/2010/main" val="4267992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Benutzerdefiniertes Layout">
    <p:spTree>
      <p:nvGrpSpPr>
        <p:cNvPr id="1" name=""/>
        <p:cNvGrpSpPr/>
        <p:nvPr/>
      </p:nvGrpSpPr>
      <p:grpSpPr>
        <a:xfrm>
          <a:off x="0" y="0"/>
          <a:ext cx="0" cy="0"/>
          <a:chOff x="0" y="0"/>
          <a:chExt cx="0" cy="0"/>
        </a:xfrm>
      </p:grpSpPr>
      <p:sp>
        <p:nvSpPr>
          <p:cNvPr id="5" name="Parallelogramm 4">
            <a:extLst>
              <a:ext uri="{FF2B5EF4-FFF2-40B4-BE49-F238E27FC236}">
                <a16:creationId xmlns:a16="http://schemas.microsoft.com/office/drawing/2014/main" id="{0A32CAD7-8601-5141-B43D-A74EC378D943}"/>
              </a:ext>
            </a:extLst>
          </p:cNvPr>
          <p:cNvSpPr/>
          <p:nvPr userDrawn="1"/>
        </p:nvSpPr>
        <p:spPr>
          <a:xfrm>
            <a:off x="4689988" y="-12358"/>
            <a:ext cx="7518556" cy="6870357"/>
          </a:xfrm>
          <a:custGeom>
            <a:avLst/>
            <a:gdLst>
              <a:gd name="connsiteX0" fmla="*/ 0 w 7840566"/>
              <a:gd name="connsiteY0" fmla="*/ 6858000 h 6858000"/>
              <a:gd name="connsiteX1" fmla="*/ 1714500 w 7840566"/>
              <a:gd name="connsiteY1" fmla="*/ 0 h 6858000"/>
              <a:gd name="connsiteX2" fmla="*/ 7840566 w 7840566"/>
              <a:gd name="connsiteY2" fmla="*/ 0 h 6858000"/>
              <a:gd name="connsiteX3" fmla="*/ 6126066 w 7840566"/>
              <a:gd name="connsiteY3" fmla="*/ 6858000 h 6858000"/>
              <a:gd name="connsiteX4" fmla="*/ 0 w 7840566"/>
              <a:gd name="connsiteY4" fmla="*/ 6858000 h 6858000"/>
              <a:gd name="connsiteX0" fmla="*/ 0 w 6345399"/>
              <a:gd name="connsiteY0" fmla="*/ 6858000 h 6858000"/>
              <a:gd name="connsiteX1" fmla="*/ 1714500 w 6345399"/>
              <a:gd name="connsiteY1" fmla="*/ 0 h 6858000"/>
              <a:gd name="connsiteX2" fmla="*/ 6345399 w 6345399"/>
              <a:gd name="connsiteY2" fmla="*/ 24713 h 6858000"/>
              <a:gd name="connsiteX3" fmla="*/ 6126066 w 6345399"/>
              <a:gd name="connsiteY3" fmla="*/ 6858000 h 6858000"/>
              <a:gd name="connsiteX4" fmla="*/ 0 w 6345399"/>
              <a:gd name="connsiteY4" fmla="*/ 6858000 h 6858000"/>
              <a:gd name="connsiteX0" fmla="*/ 0 w 6126066"/>
              <a:gd name="connsiteY0" fmla="*/ 6858000 h 6858000"/>
              <a:gd name="connsiteX1" fmla="*/ 1714500 w 6126066"/>
              <a:gd name="connsiteY1" fmla="*/ 0 h 6858000"/>
              <a:gd name="connsiteX2" fmla="*/ 6122978 w 6126066"/>
              <a:gd name="connsiteY2" fmla="*/ 37070 h 6858000"/>
              <a:gd name="connsiteX3" fmla="*/ 6126066 w 6126066"/>
              <a:gd name="connsiteY3" fmla="*/ 6858000 h 6858000"/>
              <a:gd name="connsiteX4" fmla="*/ 0 w 6126066"/>
              <a:gd name="connsiteY4" fmla="*/ 6858000 h 6858000"/>
              <a:gd name="connsiteX0" fmla="*/ 0 w 6135401"/>
              <a:gd name="connsiteY0" fmla="*/ 6870357 h 6870357"/>
              <a:gd name="connsiteX1" fmla="*/ 1714500 w 6135401"/>
              <a:gd name="connsiteY1" fmla="*/ 12357 h 6870357"/>
              <a:gd name="connsiteX2" fmla="*/ 6135335 w 6135401"/>
              <a:gd name="connsiteY2" fmla="*/ 0 h 6870357"/>
              <a:gd name="connsiteX3" fmla="*/ 6126066 w 6135401"/>
              <a:gd name="connsiteY3" fmla="*/ 6870357 h 6870357"/>
              <a:gd name="connsiteX4" fmla="*/ 0 w 6135401"/>
              <a:gd name="connsiteY4" fmla="*/ 6870357 h 6870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5401" h="6870357">
                <a:moveTo>
                  <a:pt x="0" y="6870357"/>
                </a:moveTo>
                <a:lnTo>
                  <a:pt x="1714500" y="12357"/>
                </a:lnTo>
                <a:lnTo>
                  <a:pt x="6135335" y="0"/>
                </a:lnTo>
                <a:cubicBezTo>
                  <a:pt x="6136364" y="2273643"/>
                  <a:pt x="6125037" y="4596714"/>
                  <a:pt x="6126066" y="6870357"/>
                </a:cubicBezTo>
                <a:lnTo>
                  <a:pt x="0" y="6870357"/>
                </a:lnTo>
                <a:close/>
              </a:path>
            </a:pathLst>
          </a:custGeom>
          <a:gradFill>
            <a:gsLst>
              <a:gs pos="0">
                <a:srgbClr val="C62534"/>
              </a:gs>
              <a:gs pos="99000">
                <a:srgbClr val="E8C033"/>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Tree>
    <p:extLst>
      <p:ext uri="{BB962C8B-B14F-4D97-AF65-F5344CB8AC3E}">
        <p14:creationId xmlns:p14="http://schemas.microsoft.com/office/powerpoint/2010/main" val="773339305"/>
      </p:ext>
    </p:extLst>
  </p:cSld>
  <p:clrMapOvr>
    <a:masterClrMapping/>
  </p:clrMapOvr>
  <p:extLst>
    <p:ext uri="{DCECCB84-F9BA-43D5-87BE-67443E8EF086}">
      <p15:sldGuideLst xmlns:p15="http://schemas.microsoft.com/office/powerpoint/2012/main">
        <p15:guide id="1" orient="horz" pos="2160">
          <p15:clr>
            <a:srgbClr val="FBAE40"/>
          </p15:clr>
        </p15:guide>
        <p15:guide id="2" pos="767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Benutzerdefiniertes Layout">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A4DF0F46-B0B2-CEFD-14B5-656B5425C2D4}"/>
              </a:ext>
            </a:extLst>
          </p:cNvPr>
          <p:cNvSpPr/>
          <p:nvPr userDrawn="1"/>
        </p:nvSpPr>
        <p:spPr>
          <a:xfrm>
            <a:off x="-1" y="-14748"/>
            <a:ext cx="5902561" cy="6902246"/>
          </a:xfrm>
          <a:custGeom>
            <a:avLst/>
            <a:gdLst>
              <a:gd name="connsiteX0" fmla="*/ 0 w 6241774"/>
              <a:gd name="connsiteY0" fmla="*/ 0 h 6858000"/>
              <a:gd name="connsiteX1" fmla="*/ 6241774 w 6241774"/>
              <a:gd name="connsiteY1" fmla="*/ 0 h 6858000"/>
              <a:gd name="connsiteX2" fmla="*/ 6241774 w 6241774"/>
              <a:gd name="connsiteY2" fmla="*/ 6858000 h 6858000"/>
              <a:gd name="connsiteX3" fmla="*/ 0 w 6241774"/>
              <a:gd name="connsiteY3" fmla="*/ 6858000 h 6858000"/>
              <a:gd name="connsiteX4" fmla="*/ 0 w 6241774"/>
              <a:gd name="connsiteY4" fmla="*/ 0 h 6858000"/>
              <a:gd name="connsiteX0" fmla="*/ 0 w 6241774"/>
              <a:gd name="connsiteY0" fmla="*/ 14749 h 6872749"/>
              <a:gd name="connsiteX1" fmla="*/ 5032406 w 6241774"/>
              <a:gd name="connsiteY1" fmla="*/ 0 h 6872749"/>
              <a:gd name="connsiteX2" fmla="*/ 6241774 w 6241774"/>
              <a:gd name="connsiteY2" fmla="*/ 6872749 h 6872749"/>
              <a:gd name="connsiteX3" fmla="*/ 0 w 6241774"/>
              <a:gd name="connsiteY3" fmla="*/ 6872749 h 6872749"/>
              <a:gd name="connsiteX4" fmla="*/ 0 w 6241774"/>
              <a:gd name="connsiteY4" fmla="*/ 14749 h 6872749"/>
              <a:gd name="connsiteX0" fmla="*/ 0 w 6241774"/>
              <a:gd name="connsiteY0" fmla="*/ 29497 h 6887497"/>
              <a:gd name="connsiteX1" fmla="*/ 5445360 w 6241774"/>
              <a:gd name="connsiteY1" fmla="*/ 0 h 6887497"/>
              <a:gd name="connsiteX2" fmla="*/ 6241774 w 6241774"/>
              <a:gd name="connsiteY2" fmla="*/ 6887497 h 6887497"/>
              <a:gd name="connsiteX3" fmla="*/ 0 w 6241774"/>
              <a:gd name="connsiteY3" fmla="*/ 6887497 h 6887497"/>
              <a:gd name="connsiteX4" fmla="*/ 0 w 6241774"/>
              <a:gd name="connsiteY4" fmla="*/ 29497 h 6887497"/>
              <a:gd name="connsiteX0" fmla="*/ 0 w 6241774"/>
              <a:gd name="connsiteY0" fmla="*/ 14749 h 6872749"/>
              <a:gd name="connsiteX1" fmla="*/ 5209386 w 6241774"/>
              <a:gd name="connsiteY1" fmla="*/ 0 h 6872749"/>
              <a:gd name="connsiteX2" fmla="*/ 6241774 w 6241774"/>
              <a:gd name="connsiteY2" fmla="*/ 6872749 h 6872749"/>
              <a:gd name="connsiteX3" fmla="*/ 0 w 6241774"/>
              <a:gd name="connsiteY3" fmla="*/ 6872749 h 6872749"/>
              <a:gd name="connsiteX4" fmla="*/ 0 w 6241774"/>
              <a:gd name="connsiteY4" fmla="*/ 14749 h 6872749"/>
              <a:gd name="connsiteX0" fmla="*/ 0 w 5902561"/>
              <a:gd name="connsiteY0" fmla="*/ 14749 h 6902246"/>
              <a:gd name="connsiteX1" fmla="*/ 5209386 w 5902561"/>
              <a:gd name="connsiteY1" fmla="*/ 0 h 6902246"/>
              <a:gd name="connsiteX2" fmla="*/ 5902561 w 5902561"/>
              <a:gd name="connsiteY2" fmla="*/ 6902246 h 6902246"/>
              <a:gd name="connsiteX3" fmla="*/ 0 w 5902561"/>
              <a:gd name="connsiteY3" fmla="*/ 6872749 h 6902246"/>
              <a:gd name="connsiteX4" fmla="*/ 0 w 5902561"/>
              <a:gd name="connsiteY4" fmla="*/ 14749 h 690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561" h="6902246">
                <a:moveTo>
                  <a:pt x="0" y="14749"/>
                </a:moveTo>
                <a:lnTo>
                  <a:pt x="5209386" y="0"/>
                </a:lnTo>
                <a:lnTo>
                  <a:pt x="5902561" y="6902246"/>
                </a:lnTo>
                <a:lnTo>
                  <a:pt x="0" y="6872749"/>
                </a:lnTo>
                <a:lnTo>
                  <a:pt x="0" y="14749"/>
                </a:lnTo>
                <a:close/>
              </a:path>
            </a:pathLst>
          </a:custGeom>
          <a:gradFill>
            <a:gsLst>
              <a:gs pos="0">
                <a:srgbClr val="C62534"/>
              </a:gs>
              <a:gs pos="100000">
                <a:srgbClr val="E8C03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Picture 5">
            <a:extLst>
              <a:ext uri="{FF2B5EF4-FFF2-40B4-BE49-F238E27FC236}">
                <a16:creationId xmlns:a16="http://schemas.microsoft.com/office/drawing/2014/main" id="{414D7142-DF1F-06CA-1CCF-C4907A6923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4510" y="317794"/>
            <a:ext cx="897600" cy="174901"/>
          </a:xfrm>
          <a:prstGeom prst="rect">
            <a:avLst/>
          </a:prstGeom>
        </p:spPr>
      </p:pic>
    </p:spTree>
    <p:extLst>
      <p:ext uri="{BB962C8B-B14F-4D97-AF65-F5344CB8AC3E}">
        <p14:creationId xmlns:p14="http://schemas.microsoft.com/office/powerpoint/2010/main" val="3534044201"/>
      </p:ext>
    </p:extLst>
  </p:cSld>
  <p:clrMapOvr>
    <a:masterClrMapping/>
  </p:clrMapOvr>
  <p:extLst>
    <p:ext uri="{DCECCB84-F9BA-43D5-87BE-67443E8EF086}">
      <p15:sldGuideLst xmlns:p15="http://schemas.microsoft.com/office/powerpoint/2012/main">
        <p15:guide id="1" orient="horz" pos="2160">
          <p15:clr>
            <a:srgbClr val="FBAE40"/>
          </p15:clr>
        </p15:guide>
        <p15:guide id="2" pos="767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aster-Bullets">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F84FCCBB-3658-3F5A-20C2-86972B8F6E96}"/>
              </a:ext>
            </a:extLst>
          </p:cNvPr>
          <p:cNvSpPr/>
          <p:nvPr userDrawn="1"/>
        </p:nvSpPr>
        <p:spPr>
          <a:xfrm>
            <a:off x="0" y="0"/>
            <a:ext cx="12192000" cy="940148"/>
          </a:xfrm>
          <a:custGeom>
            <a:avLst/>
            <a:gdLst>
              <a:gd name="connsiteX0" fmla="*/ 0 w 12192000"/>
              <a:gd name="connsiteY0" fmla="*/ 0 h 940148"/>
              <a:gd name="connsiteX1" fmla="*/ 12192000 w 12192000"/>
              <a:gd name="connsiteY1" fmla="*/ 0 h 940148"/>
              <a:gd name="connsiteX2" fmla="*/ 12192000 w 12192000"/>
              <a:gd name="connsiteY2" fmla="*/ 940148 h 940148"/>
              <a:gd name="connsiteX3" fmla="*/ 0 w 12192000"/>
              <a:gd name="connsiteY3" fmla="*/ 940148 h 940148"/>
              <a:gd name="connsiteX4" fmla="*/ 0 w 12192000"/>
              <a:gd name="connsiteY4" fmla="*/ 0 h 940148"/>
              <a:gd name="connsiteX0" fmla="*/ 0 w 12192000"/>
              <a:gd name="connsiteY0" fmla="*/ 0 h 940148"/>
              <a:gd name="connsiteX1" fmla="*/ 12192000 w 12192000"/>
              <a:gd name="connsiteY1" fmla="*/ 0 h 940148"/>
              <a:gd name="connsiteX2" fmla="*/ 12192000 w 12192000"/>
              <a:gd name="connsiteY2" fmla="*/ 649202 h 940148"/>
              <a:gd name="connsiteX3" fmla="*/ 0 w 12192000"/>
              <a:gd name="connsiteY3" fmla="*/ 940148 h 940148"/>
              <a:gd name="connsiteX4" fmla="*/ 0 w 12192000"/>
              <a:gd name="connsiteY4" fmla="*/ 0 h 940148"/>
              <a:gd name="connsiteX0" fmla="*/ 0 w 12200313"/>
              <a:gd name="connsiteY0" fmla="*/ 0 h 940148"/>
              <a:gd name="connsiteX1" fmla="*/ 12192000 w 12200313"/>
              <a:gd name="connsiteY1" fmla="*/ 0 h 940148"/>
              <a:gd name="connsiteX2" fmla="*/ 12200313 w 12200313"/>
              <a:gd name="connsiteY2" fmla="*/ 724017 h 940148"/>
              <a:gd name="connsiteX3" fmla="*/ 0 w 12200313"/>
              <a:gd name="connsiteY3" fmla="*/ 940148 h 940148"/>
              <a:gd name="connsiteX4" fmla="*/ 0 w 12200313"/>
              <a:gd name="connsiteY4" fmla="*/ 0 h 940148"/>
              <a:gd name="connsiteX0" fmla="*/ 0 w 12192000"/>
              <a:gd name="connsiteY0" fmla="*/ 0 h 940148"/>
              <a:gd name="connsiteX1" fmla="*/ 12192000 w 12192000"/>
              <a:gd name="connsiteY1" fmla="*/ 0 h 940148"/>
              <a:gd name="connsiteX2" fmla="*/ 12192000 w 12192000"/>
              <a:gd name="connsiteY2" fmla="*/ 732329 h 940148"/>
              <a:gd name="connsiteX3" fmla="*/ 0 w 12192000"/>
              <a:gd name="connsiteY3" fmla="*/ 940148 h 940148"/>
              <a:gd name="connsiteX4" fmla="*/ 0 w 12192000"/>
              <a:gd name="connsiteY4" fmla="*/ 0 h 940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940148">
                <a:moveTo>
                  <a:pt x="0" y="0"/>
                </a:moveTo>
                <a:lnTo>
                  <a:pt x="12192000" y="0"/>
                </a:lnTo>
                <a:lnTo>
                  <a:pt x="12192000" y="732329"/>
                </a:lnTo>
                <a:lnTo>
                  <a:pt x="0" y="940148"/>
                </a:lnTo>
                <a:lnTo>
                  <a:pt x="0" y="0"/>
                </a:lnTo>
                <a:close/>
              </a:path>
            </a:pathLst>
          </a:custGeom>
          <a:gradFill>
            <a:gsLst>
              <a:gs pos="0">
                <a:srgbClr val="C62534"/>
              </a:gs>
              <a:gs pos="99000">
                <a:srgbClr val="E8C033"/>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itel 1">
            <a:extLst>
              <a:ext uri="{FF2B5EF4-FFF2-40B4-BE49-F238E27FC236}">
                <a16:creationId xmlns:a16="http://schemas.microsoft.com/office/drawing/2014/main" id="{A16E0CD0-7E23-C446-88F9-FA17827F0EEF}"/>
              </a:ext>
            </a:extLst>
          </p:cNvPr>
          <p:cNvSpPr>
            <a:spLocks noGrp="1"/>
          </p:cNvSpPr>
          <p:nvPr>
            <p:ph type="title" hasCustomPrompt="1"/>
          </p:nvPr>
        </p:nvSpPr>
        <p:spPr>
          <a:xfrm>
            <a:off x="838200" y="1674944"/>
            <a:ext cx="10515600" cy="750435"/>
          </a:xfrm>
          <a:prstGeom prst="rect">
            <a:avLst/>
          </a:prstGeom>
        </p:spPr>
        <p:txBody>
          <a:bodyPr anchor="t" anchorCtr="0">
            <a:noAutofit/>
          </a:bodyPr>
          <a:lstStyle>
            <a:lvl1pPr>
              <a:defRPr sz="3733"/>
            </a:lvl1pPr>
          </a:lstStyle>
          <a:p>
            <a:r>
              <a:rPr lang="de-DE"/>
              <a:t>Standard Slide mit einzeiliger Headline</a:t>
            </a:r>
          </a:p>
        </p:txBody>
      </p:sp>
      <p:sp>
        <p:nvSpPr>
          <p:cNvPr id="10" name="Textplatzhalter 9">
            <a:extLst>
              <a:ext uri="{FF2B5EF4-FFF2-40B4-BE49-F238E27FC236}">
                <a16:creationId xmlns:a16="http://schemas.microsoft.com/office/drawing/2014/main" id="{753430E0-AFB8-9F4F-A14E-5ED22B91C2E3}"/>
              </a:ext>
            </a:extLst>
          </p:cNvPr>
          <p:cNvSpPr>
            <a:spLocks noGrp="1"/>
          </p:cNvSpPr>
          <p:nvPr>
            <p:ph type="body" sz="quarter" idx="10" hasCustomPrompt="1"/>
          </p:nvPr>
        </p:nvSpPr>
        <p:spPr>
          <a:xfrm>
            <a:off x="838200" y="2760063"/>
            <a:ext cx="10515600" cy="3547533"/>
          </a:xfrm>
        </p:spPr>
        <p:txBody>
          <a:bodyPr>
            <a:noAutofit/>
          </a:bodyPr>
          <a:lstStyle>
            <a:lvl1pPr>
              <a:spcBef>
                <a:spcPts val="1800"/>
              </a:spcBef>
              <a:buClr>
                <a:schemeClr val="tx1"/>
              </a:buClr>
              <a:defRPr/>
            </a:lvl1pPr>
          </a:lstStyle>
          <a:p>
            <a:r>
              <a:rPr lang="de-DE" noProof="1"/>
              <a:t>Lorem ipsum dolor sit amet</a:t>
            </a:r>
          </a:p>
          <a:p>
            <a:r>
              <a:rPr lang="de-DE" noProof="1"/>
              <a:t>Nulla sed arcu blandit, sollicitudin augue vitae, faucibus aptent taciti sociosqu ad litora torquent pers conubia nostra</a:t>
            </a:r>
          </a:p>
          <a:p>
            <a:r>
              <a:rPr lang="de-DE" noProof="1"/>
              <a:t>Phasellus at mi eget risus mattis</a:t>
            </a:r>
          </a:p>
        </p:txBody>
      </p:sp>
      <p:pic>
        <p:nvPicPr>
          <p:cNvPr id="15" name="Picture 5">
            <a:extLst>
              <a:ext uri="{FF2B5EF4-FFF2-40B4-BE49-F238E27FC236}">
                <a16:creationId xmlns:a16="http://schemas.microsoft.com/office/drawing/2014/main" id="{455E39D8-9817-BF7C-A606-9EE6C142359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4510" y="317794"/>
            <a:ext cx="897600" cy="174901"/>
          </a:xfrm>
          <a:prstGeom prst="rect">
            <a:avLst/>
          </a:prstGeom>
        </p:spPr>
      </p:pic>
    </p:spTree>
    <p:extLst>
      <p:ext uri="{BB962C8B-B14F-4D97-AF65-F5344CB8AC3E}">
        <p14:creationId xmlns:p14="http://schemas.microsoft.com/office/powerpoint/2010/main" val="908222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Master-Bullets">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F84FCCBB-3658-3F5A-20C2-86972B8F6E96}"/>
              </a:ext>
            </a:extLst>
          </p:cNvPr>
          <p:cNvSpPr/>
          <p:nvPr userDrawn="1"/>
        </p:nvSpPr>
        <p:spPr>
          <a:xfrm rot="10800000">
            <a:off x="0" y="5917852"/>
            <a:ext cx="12192000" cy="940148"/>
          </a:xfrm>
          <a:custGeom>
            <a:avLst/>
            <a:gdLst>
              <a:gd name="connsiteX0" fmla="*/ 0 w 12192000"/>
              <a:gd name="connsiteY0" fmla="*/ 0 h 940148"/>
              <a:gd name="connsiteX1" fmla="*/ 12192000 w 12192000"/>
              <a:gd name="connsiteY1" fmla="*/ 0 h 940148"/>
              <a:gd name="connsiteX2" fmla="*/ 12192000 w 12192000"/>
              <a:gd name="connsiteY2" fmla="*/ 940148 h 940148"/>
              <a:gd name="connsiteX3" fmla="*/ 0 w 12192000"/>
              <a:gd name="connsiteY3" fmla="*/ 940148 h 940148"/>
              <a:gd name="connsiteX4" fmla="*/ 0 w 12192000"/>
              <a:gd name="connsiteY4" fmla="*/ 0 h 940148"/>
              <a:gd name="connsiteX0" fmla="*/ 0 w 12192000"/>
              <a:gd name="connsiteY0" fmla="*/ 0 h 940148"/>
              <a:gd name="connsiteX1" fmla="*/ 12192000 w 12192000"/>
              <a:gd name="connsiteY1" fmla="*/ 0 h 940148"/>
              <a:gd name="connsiteX2" fmla="*/ 12192000 w 12192000"/>
              <a:gd name="connsiteY2" fmla="*/ 649202 h 940148"/>
              <a:gd name="connsiteX3" fmla="*/ 0 w 12192000"/>
              <a:gd name="connsiteY3" fmla="*/ 940148 h 940148"/>
              <a:gd name="connsiteX4" fmla="*/ 0 w 12192000"/>
              <a:gd name="connsiteY4" fmla="*/ 0 h 940148"/>
              <a:gd name="connsiteX0" fmla="*/ 0 w 12200313"/>
              <a:gd name="connsiteY0" fmla="*/ 0 h 940148"/>
              <a:gd name="connsiteX1" fmla="*/ 12192000 w 12200313"/>
              <a:gd name="connsiteY1" fmla="*/ 0 h 940148"/>
              <a:gd name="connsiteX2" fmla="*/ 12200313 w 12200313"/>
              <a:gd name="connsiteY2" fmla="*/ 724017 h 940148"/>
              <a:gd name="connsiteX3" fmla="*/ 0 w 12200313"/>
              <a:gd name="connsiteY3" fmla="*/ 940148 h 940148"/>
              <a:gd name="connsiteX4" fmla="*/ 0 w 12200313"/>
              <a:gd name="connsiteY4" fmla="*/ 0 h 940148"/>
              <a:gd name="connsiteX0" fmla="*/ 0 w 12192000"/>
              <a:gd name="connsiteY0" fmla="*/ 0 h 940148"/>
              <a:gd name="connsiteX1" fmla="*/ 12192000 w 12192000"/>
              <a:gd name="connsiteY1" fmla="*/ 0 h 940148"/>
              <a:gd name="connsiteX2" fmla="*/ 12192000 w 12192000"/>
              <a:gd name="connsiteY2" fmla="*/ 732329 h 940148"/>
              <a:gd name="connsiteX3" fmla="*/ 0 w 12192000"/>
              <a:gd name="connsiteY3" fmla="*/ 940148 h 940148"/>
              <a:gd name="connsiteX4" fmla="*/ 0 w 12192000"/>
              <a:gd name="connsiteY4" fmla="*/ 0 h 940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940148">
                <a:moveTo>
                  <a:pt x="0" y="0"/>
                </a:moveTo>
                <a:lnTo>
                  <a:pt x="12192000" y="0"/>
                </a:lnTo>
                <a:lnTo>
                  <a:pt x="12192000" y="732329"/>
                </a:lnTo>
                <a:lnTo>
                  <a:pt x="0" y="940148"/>
                </a:lnTo>
                <a:lnTo>
                  <a:pt x="0" y="0"/>
                </a:lnTo>
                <a:close/>
              </a:path>
            </a:pathLst>
          </a:custGeom>
          <a:gradFill>
            <a:gsLst>
              <a:gs pos="0">
                <a:srgbClr val="C62534"/>
              </a:gs>
              <a:gs pos="99000">
                <a:srgbClr val="E8C033"/>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itel 1">
            <a:extLst>
              <a:ext uri="{FF2B5EF4-FFF2-40B4-BE49-F238E27FC236}">
                <a16:creationId xmlns:a16="http://schemas.microsoft.com/office/drawing/2014/main" id="{A16E0CD0-7E23-C446-88F9-FA17827F0EEF}"/>
              </a:ext>
            </a:extLst>
          </p:cNvPr>
          <p:cNvSpPr>
            <a:spLocks noGrp="1"/>
          </p:cNvSpPr>
          <p:nvPr>
            <p:ph type="title" hasCustomPrompt="1"/>
          </p:nvPr>
        </p:nvSpPr>
        <p:spPr>
          <a:xfrm>
            <a:off x="838200" y="1023858"/>
            <a:ext cx="10515600" cy="750435"/>
          </a:xfrm>
          <a:prstGeom prst="rect">
            <a:avLst/>
          </a:prstGeom>
        </p:spPr>
        <p:txBody>
          <a:bodyPr anchor="t" anchorCtr="0">
            <a:noAutofit/>
          </a:bodyPr>
          <a:lstStyle>
            <a:lvl1pPr>
              <a:defRPr sz="3733"/>
            </a:lvl1pPr>
          </a:lstStyle>
          <a:p>
            <a:r>
              <a:rPr lang="de-DE"/>
              <a:t>Standard Slide mit einzeiliger Headline</a:t>
            </a:r>
          </a:p>
        </p:txBody>
      </p:sp>
      <p:sp>
        <p:nvSpPr>
          <p:cNvPr id="10" name="Textplatzhalter 9">
            <a:extLst>
              <a:ext uri="{FF2B5EF4-FFF2-40B4-BE49-F238E27FC236}">
                <a16:creationId xmlns:a16="http://schemas.microsoft.com/office/drawing/2014/main" id="{753430E0-AFB8-9F4F-A14E-5ED22B91C2E3}"/>
              </a:ext>
            </a:extLst>
          </p:cNvPr>
          <p:cNvSpPr>
            <a:spLocks noGrp="1"/>
          </p:cNvSpPr>
          <p:nvPr>
            <p:ph type="body" sz="quarter" idx="10" hasCustomPrompt="1"/>
          </p:nvPr>
        </p:nvSpPr>
        <p:spPr>
          <a:xfrm>
            <a:off x="838200" y="2108977"/>
            <a:ext cx="10515600" cy="3547533"/>
          </a:xfrm>
        </p:spPr>
        <p:txBody>
          <a:bodyPr>
            <a:noAutofit/>
          </a:bodyPr>
          <a:lstStyle>
            <a:lvl1pPr>
              <a:spcBef>
                <a:spcPts val="1800"/>
              </a:spcBef>
              <a:buClr>
                <a:schemeClr val="tx1"/>
              </a:buClr>
              <a:defRPr/>
            </a:lvl1pPr>
          </a:lstStyle>
          <a:p>
            <a:r>
              <a:rPr lang="de-DE" noProof="1"/>
              <a:t>Lorem ipsum dolor sit amet</a:t>
            </a:r>
          </a:p>
          <a:p>
            <a:r>
              <a:rPr lang="de-DE" noProof="1"/>
              <a:t>Nulla sed arcu blandit, sollicitudin augue vitae, faucibus aptent taciti sociosqu ad litora torquent pers conubia nostra</a:t>
            </a:r>
          </a:p>
          <a:p>
            <a:r>
              <a:rPr lang="de-DE" noProof="1"/>
              <a:t>Phasellus at mi eget risus mattis</a:t>
            </a:r>
          </a:p>
        </p:txBody>
      </p:sp>
      <p:pic>
        <p:nvPicPr>
          <p:cNvPr id="15" name="Picture 5">
            <a:extLst>
              <a:ext uri="{FF2B5EF4-FFF2-40B4-BE49-F238E27FC236}">
                <a16:creationId xmlns:a16="http://schemas.microsoft.com/office/drawing/2014/main" id="{455E39D8-9817-BF7C-A606-9EE6C142359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4510" y="317794"/>
            <a:ext cx="897600" cy="174901"/>
          </a:xfrm>
          <a:prstGeom prst="rect">
            <a:avLst/>
          </a:prstGeom>
        </p:spPr>
      </p:pic>
    </p:spTree>
    <p:extLst>
      <p:ext uri="{BB962C8B-B14F-4D97-AF65-F5344CB8AC3E}">
        <p14:creationId xmlns:p14="http://schemas.microsoft.com/office/powerpoint/2010/main" val="669840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Master-Bullets">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F84FCCBB-3658-3F5A-20C2-86972B8F6E96}"/>
              </a:ext>
            </a:extLst>
          </p:cNvPr>
          <p:cNvSpPr/>
          <p:nvPr userDrawn="1"/>
        </p:nvSpPr>
        <p:spPr>
          <a:xfrm>
            <a:off x="0" y="0"/>
            <a:ext cx="12192000" cy="940148"/>
          </a:xfrm>
          <a:custGeom>
            <a:avLst/>
            <a:gdLst>
              <a:gd name="connsiteX0" fmla="*/ 0 w 12192000"/>
              <a:gd name="connsiteY0" fmla="*/ 0 h 940148"/>
              <a:gd name="connsiteX1" fmla="*/ 12192000 w 12192000"/>
              <a:gd name="connsiteY1" fmla="*/ 0 h 940148"/>
              <a:gd name="connsiteX2" fmla="*/ 12192000 w 12192000"/>
              <a:gd name="connsiteY2" fmla="*/ 940148 h 940148"/>
              <a:gd name="connsiteX3" fmla="*/ 0 w 12192000"/>
              <a:gd name="connsiteY3" fmla="*/ 940148 h 940148"/>
              <a:gd name="connsiteX4" fmla="*/ 0 w 12192000"/>
              <a:gd name="connsiteY4" fmla="*/ 0 h 940148"/>
              <a:gd name="connsiteX0" fmla="*/ 0 w 12192000"/>
              <a:gd name="connsiteY0" fmla="*/ 0 h 940148"/>
              <a:gd name="connsiteX1" fmla="*/ 12192000 w 12192000"/>
              <a:gd name="connsiteY1" fmla="*/ 0 h 940148"/>
              <a:gd name="connsiteX2" fmla="*/ 12192000 w 12192000"/>
              <a:gd name="connsiteY2" fmla="*/ 649202 h 940148"/>
              <a:gd name="connsiteX3" fmla="*/ 0 w 12192000"/>
              <a:gd name="connsiteY3" fmla="*/ 940148 h 940148"/>
              <a:gd name="connsiteX4" fmla="*/ 0 w 12192000"/>
              <a:gd name="connsiteY4" fmla="*/ 0 h 940148"/>
              <a:gd name="connsiteX0" fmla="*/ 0 w 12200313"/>
              <a:gd name="connsiteY0" fmla="*/ 0 h 940148"/>
              <a:gd name="connsiteX1" fmla="*/ 12192000 w 12200313"/>
              <a:gd name="connsiteY1" fmla="*/ 0 h 940148"/>
              <a:gd name="connsiteX2" fmla="*/ 12200313 w 12200313"/>
              <a:gd name="connsiteY2" fmla="*/ 724017 h 940148"/>
              <a:gd name="connsiteX3" fmla="*/ 0 w 12200313"/>
              <a:gd name="connsiteY3" fmla="*/ 940148 h 940148"/>
              <a:gd name="connsiteX4" fmla="*/ 0 w 12200313"/>
              <a:gd name="connsiteY4" fmla="*/ 0 h 940148"/>
              <a:gd name="connsiteX0" fmla="*/ 0 w 12192000"/>
              <a:gd name="connsiteY0" fmla="*/ 0 h 940148"/>
              <a:gd name="connsiteX1" fmla="*/ 12192000 w 12192000"/>
              <a:gd name="connsiteY1" fmla="*/ 0 h 940148"/>
              <a:gd name="connsiteX2" fmla="*/ 12192000 w 12192000"/>
              <a:gd name="connsiteY2" fmla="*/ 732329 h 940148"/>
              <a:gd name="connsiteX3" fmla="*/ 0 w 12192000"/>
              <a:gd name="connsiteY3" fmla="*/ 940148 h 940148"/>
              <a:gd name="connsiteX4" fmla="*/ 0 w 12192000"/>
              <a:gd name="connsiteY4" fmla="*/ 0 h 940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940148">
                <a:moveTo>
                  <a:pt x="0" y="0"/>
                </a:moveTo>
                <a:lnTo>
                  <a:pt x="12192000" y="0"/>
                </a:lnTo>
                <a:lnTo>
                  <a:pt x="12192000" y="732329"/>
                </a:lnTo>
                <a:lnTo>
                  <a:pt x="0" y="940148"/>
                </a:lnTo>
                <a:lnTo>
                  <a:pt x="0" y="0"/>
                </a:lnTo>
                <a:close/>
              </a:path>
            </a:pathLst>
          </a:custGeom>
          <a:gradFill>
            <a:gsLst>
              <a:gs pos="0">
                <a:srgbClr val="E5A62D"/>
              </a:gs>
              <a:gs pos="99000">
                <a:srgbClr val="F4E02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sz="2400"/>
          </a:p>
        </p:txBody>
      </p:sp>
      <p:sp>
        <p:nvSpPr>
          <p:cNvPr id="7" name="Titel 1">
            <a:extLst>
              <a:ext uri="{FF2B5EF4-FFF2-40B4-BE49-F238E27FC236}">
                <a16:creationId xmlns:a16="http://schemas.microsoft.com/office/drawing/2014/main" id="{A16E0CD0-7E23-C446-88F9-FA17827F0EEF}"/>
              </a:ext>
            </a:extLst>
          </p:cNvPr>
          <p:cNvSpPr>
            <a:spLocks noGrp="1"/>
          </p:cNvSpPr>
          <p:nvPr>
            <p:ph type="title" hasCustomPrompt="1"/>
          </p:nvPr>
        </p:nvSpPr>
        <p:spPr>
          <a:xfrm>
            <a:off x="838200" y="1674944"/>
            <a:ext cx="10515600" cy="750435"/>
          </a:xfrm>
          <a:prstGeom prst="rect">
            <a:avLst/>
          </a:prstGeom>
        </p:spPr>
        <p:txBody>
          <a:bodyPr anchor="t" anchorCtr="0">
            <a:noAutofit/>
          </a:bodyPr>
          <a:lstStyle>
            <a:lvl1pPr>
              <a:defRPr sz="3733"/>
            </a:lvl1pPr>
          </a:lstStyle>
          <a:p>
            <a:r>
              <a:rPr lang="de-DE"/>
              <a:t>Standard Slide mit einzeiliger Headline</a:t>
            </a:r>
          </a:p>
        </p:txBody>
      </p:sp>
      <p:sp>
        <p:nvSpPr>
          <p:cNvPr id="10" name="Textplatzhalter 9">
            <a:extLst>
              <a:ext uri="{FF2B5EF4-FFF2-40B4-BE49-F238E27FC236}">
                <a16:creationId xmlns:a16="http://schemas.microsoft.com/office/drawing/2014/main" id="{753430E0-AFB8-9F4F-A14E-5ED22B91C2E3}"/>
              </a:ext>
            </a:extLst>
          </p:cNvPr>
          <p:cNvSpPr>
            <a:spLocks noGrp="1"/>
          </p:cNvSpPr>
          <p:nvPr>
            <p:ph type="body" sz="quarter" idx="10" hasCustomPrompt="1"/>
          </p:nvPr>
        </p:nvSpPr>
        <p:spPr>
          <a:xfrm>
            <a:off x="838200" y="2760063"/>
            <a:ext cx="10515600" cy="3547533"/>
          </a:xfrm>
        </p:spPr>
        <p:txBody>
          <a:bodyPr>
            <a:noAutofit/>
          </a:bodyPr>
          <a:lstStyle>
            <a:lvl1pPr>
              <a:spcBef>
                <a:spcPts val="1800"/>
              </a:spcBef>
              <a:buClr>
                <a:schemeClr val="tx1"/>
              </a:buClr>
              <a:defRPr/>
            </a:lvl1pPr>
          </a:lstStyle>
          <a:p>
            <a:r>
              <a:rPr lang="de-DE" noProof="1"/>
              <a:t>Lorem ipsum dolor sit amet</a:t>
            </a:r>
          </a:p>
          <a:p>
            <a:r>
              <a:rPr lang="de-DE" noProof="1"/>
              <a:t>Nulla sed arcu blandit, sollicitudin augue vitae, faucibus aptent taciti sociosqu ad litora torquent pers conubia nostra</a:t>
            </a:r>
          </a:p>
          <a:p>
            <a:r>
              <a:rPr lang="de-DE" noProof="1"/>
              <a:t>Phasellus at mi eget risus mattis</a:t>
            </a:r>
          </a:p>
        </p:txBody>
      </p:sp>
      <p:pic>
        <p:nvPicPr>
          <p:cNvPr id="15" name="Picture 5">
            <a:extLst>
              <a:ext uri="{FF2B5EF4-FFF2-40B4-BE49-F238E27FC236}">
                <a16:creationId xmlns:a16="http://schemas.microsoft.com/office/drawing/2014/main" id="{455E39D8-9817-BF7C-A606-9EE6C142359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4510" y="317794"/>
            <a:ext cx="897600" cy="174901"/>
          </a:xfrm>
          <a:prstGeom prst="rect">
            <a:avLst/>
          </a:prstGeom>
        </p:spPr>
      </p:pic>
    </p:spTree>
    <p:extLst>
      <p:ext uri="{BB962C8B-B14F-4D97-AF65-F5344CB8AC3E}">
        <p14:creationId xmlns:p14="http://schemas.microsoft.com/office/powerpoint/2010/main" val="979078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Master-Bullets">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F84FCCBB-3658-3F5A-20C2-86972B8F6E96}"/>
              </a:ext>
            </a:extLst>
          </p:cNvPr>
          <p:cNvSpPr/>
          <p:nvPr userDrawn="1"/>
        </p:nvSpPr>
        <p:spPr>
          <a:xfrm rot="10800000">
            <a:off x="0" y="5917852"/>
            <a:ext cx="12192000" cy="940148"/>
          </a:xfrm>
          <a:custGeom>
            <a:avLst/>
            <a:gdLst>
              <a:gd name="connsiteX0" fmla="*/ 0 w 12192000"/>
              <a:gd name="connsiteY0" fmla="*/ 0 h 940148"/>
              <a:gd name="connsiteX1" fmla="*/ 12192000 w 12192000"/>
              <a:gd name="connsiteY1" fmla="*/ 0 h 940148"/>
              <a:gd name="connsiteX2" fmla="*/ 12192000 w 12192000"/>
              <a:gd name="connsiteY2" fmla="*/ 940148 h 940148"/>
              <a:gd name="connsiteX3" fmla="*/ 0 w 12192000"/>
              <a:gd name="connsiteY3" fmla="*/ 940148 h 940148"/>
              <a:gd name="connsiteX4" fmla="*/ 0 w 12192000"/>
              <a:gd name="connsiteY4" fmla="*/ 0 h 940148"/>
              <a:gd name="connsiteX0" fmla="*/ 0 w 12192000"/>
              <a:gd name="connsiteY0" fmla="*/ 0 h 940148"/>
              <a:gd name="connsiteX1" fmla="*/ 12192000 w 12192000"/>
              <a:gd name="connsiteY1" fmla="*/ 0 h 940148"/>
              <a:gd name="connsiteX2" fmla="*/ 12192000 w 12192000"/>
              <a:gd name="connsiteY2" fmla="*/ 649202 h 940148"/>
              <a:gd name="connsiteX3" fmla="*/ 0 w 12192000"/>
              <a:gd name="connsiteY3" fmla="*/ 940148 h 940148"/>
              <a:gd name="connsiteX4" fmla="*/ 0 w 12192000"/>
              <a:gd name="connsiteY4" fmla="*/ 0 h 940148"/>
              <a:gd name="connsiteX0" fmla="*/ 0 w 12200313"/>
              <a:gd name="connsiteY0" fmla="*/ 0 h 940148"/>
              <a:gd name="connsiteX1" fmla="*/ 12192000 w 12200313"/>
              <a:gd name="connsiteY1" fmla="*/ 0 h 940148"/>
              <a:gd name="connsiteX2" fmla="*/ 12200313 w 12200313"/>
              <a:gd name="connsiteY2" fmla="*/ 724017 h 940148"/>
              <a:gd name="connsiteX3" fmla="*/ 0 w 12200313"/>
              <a:gd name="connsiteY3" fmla="*/ 940148 h 940148"/>
              <a:gd name="connsiteX4" fmla="*/ 0 w 12200313"/>
              <a:gd name="connsiteY4" fmla="*/ 0 h 940148"/>
              <a:gd name="connsiteX0" fmla="*/ 0 w 12192000"/>
              <a:gd name="connsiteY0" fmla="*/ 0 h 940148"/>
              <a:gd name="connsiteX1" fmla="*/ 12192000 w 12192000"/>
              <a:gd name="connsiteY1" fmla="*/ 0 h 940148"/>
              <a:gd name="connsiteX2" fmla="*/ 12192000 w 12192000"/>
              <a:gd name="connsiteY2" fmla="*/ 732329 h 940148"/>
              <a:gd name="connsiteX3" fmla="*/ 0 w 12192000"/>
              <a:gd name="connsiteY3" fmla="*/ 940148 h 940148"/>
              <a:gd name="connsiteX4" fmla="*/ 0 w 12192000"/>
              <a:gd name="connsiteY4" fmla="*/ 0 h 940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940148">
                <a:moveTo>
                  <a:pt x="0" y="0"/>
                </a:moveTo>
                <a:lnTo>
                  <a:pt x="12192000" y="0"/>
                </a:lnTo>
                <a:lnTo>
                  <a:pt x="12192000" y="732329"/>
                </a:lnTo>
                <a:lnTo>
                  <a:pt x="0" y="940148"/>
                </a:lnTo>
                <a:lnTo>
                  <a:pt x="0" y="0"/>
                </a:lnTo>
                <a:close/>
              </a:path>
            </a:pathLst>
          </a:custGeom>
          <a:gradFill>
            <a:gsLst>
              <a:gs pos="0">
                <a:srgbClr val="E5A62D"/>
              </a:gs>
              <a:gs pos="99000">
                <a:srgbClr val="F4E02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sz="2400"/>
          </a:p>
        </p:txBody>
      </p:sp>
      <p:sp>
        <p:nvSpPr>
          <p:cNvPr id="7" name="Titel 1">
            <a:extLst>
              <a:ext uri="{FF2B5EF4-FFF2-40B4-BE49-F238E27FC236}">
                <a16:creationId xmlns:a16="http://schemas.microsoft.com/office/drawing/2014/main" id="{A16E0CD0-7E23-C446-88F9-FA17827F0EEF}"/>
              </a:ext>
            </a:extLst>
          </p:cNvPr>
          <p:cNvSpPr>
            <a:spLocks noGrp="1"/>
          </p:cNvSpPr>
          <p:nvPr>
            <p:ph type="title" hasCustomPrompt="1"/>
          </p:nvPr>
        </p:nvSpPr>
        <p:spPr>
          <a:xfrm>
            <a:off x="838200" y="1023858"/>
            <a:ext cx="10515600" cy="750435"/>
          </a:xfrm>
          <a:prstGeom prst="rect">
            <a:avLst/>
          </a:prstGeom>
        </p:spPr>
        <p:txBody>
          <a:bodyPr anchor="t" anchorCtr="0">
            <a:noAutofit/>
          </a:bodyPr>
          <a:lstStyle>
            <a:lvl1pPr>
              <a:defRPr sz="3733"/>
            </a:lvl1pPr>
          </a:lstStyle>
          <a:p>
            <a:r>
              <a:rPr lang="de-DE"/>
              <a:t>Standard Slide mit einzeiliger Headline</a:t>
            </a:r>
          </a:p>
        </p:txBody>
      </p:sp>
      <p:sp>
        <p:nvSpPr>
          <p:cNvPr id="10" name="Textplatzhalter 9">
            <a:extLst>
              <a:ext uri="{FF2B5EF4-FFF2-40B4-BE49-F238E27FC236}">
                <a16:creationId xmlns:a16="http://schemas.microsoft.com/office/drawing/2014/main" id="{753430E0-AFB8-9F4F-A14E-5ED22B91C2E3}"/>
              </a:ext>
            </a:extLst>
          </p:cNvPr>
          <p:cNvSpPr>
            <a:spLocks noGrp="1"/>
          </p:cNvSpPr>
          <p:nvPr>
            <p:ph type="body" sz="quarter" idx="10" hasCustomPrompt="1"/>
          </p:nvPr>
        </p:nvSpPr>
        <p:spPr>
          <a:xfrm>
            <a:off x="838200" y="2108977"/>
            <a:ext cx="10515600" cy="3547533"/>
          </a:xfrm>
        </p:spPr>
        <p:txBody>
          <a:bodyPr>
            <a:noAutofit/>
          </a:bodyPr>
          <a:lstStyle>
            <a:lvl1pPr>
              <a:spcBef>
                <a:spcPts val="1800"/>
              </a:spcBef>
              <a:buClr>
                <a:schemeClr val="tx1"/>
              </a:buClr>
              <a:defRPr/>
            </a:lvl1pPr>
          </a:lstStyle>
          <a:p>
            <a:r>
              <a:rPr lang="de-DE" noProof="1"/>
              <a:t>Lorem ipsum dolor sit amet</a:t>
            </a:r>
          </a:p>
          <a:p>
            <a:r>
              <a:rPr lang="de-DE" noProof="1"/>
              <a:t>Nulla sed arcu blandit, sollicitudin augue vitae, faucibus aptent taciti sociosqu ad litora torquent pers conubia nostra</a:t>
            </a:r>
          </a:p>
          <a:p>
            <a:r>
              <a:rPr lang="de-DE" noProof="1"/>
              <a:t>Phasellus at mi eget risus mattis</a:t>
            </a:r>
          </a:p>
        </p:txBody>
      </p:sp>
      <p:pic>
        <p:nvPicPr>
          <p:cNvPr id="15" name="Picture 5">
            <a:extLst>
              <a:ext uri="{FF2B5EF4-FFF2-40B4-BE49-F238E27FC236}">
                <a16:creationId xmlns:a16="http://schemas.microsoft.com/office/drawing/2014/main" id="{455E39D8-9817-BF7C-A606-9EE6C142359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4510" y="317794"/>
            <a:ext cx="897600" cy="174901"/>
          </a:xfrm>
          <a:prstGeom prst="rect">
            <a:avLst/>
          </a:prstGeom>
        </p:spPr>
      </p:pic>
    </p:spTree>
    <p:extLst>
      <p:ext uri="{BB962C8B-B14F-4D97-AF65-F5344CB8AC3E}">
        <p14:creationId xmlns:p14="http://schemas.microsoft.com/office/powerpoint/2010/main" val="1521616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image" Target="../media/image1.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53D816E2-28EF-F79C-CD81-E3B79499D336}"/>
              </a:ext>
            </a:extLst>
          </p:cNvPr>
          <p:cNvSpPr>
            <a:spLocks noGrp="1"/>
          </p:cNvSpPr>
          <p:nvPr>
            <p:ph type="title"/>
          </p:nvPr>
        </p:nvSpPr>
        <p:spPr>
          <a:xfrm>
            <a:off x="838200" y="1285200"/>
            <a:ext cx="10515600" cy="1044485"/>
          </a:xfrm>
          <a:prstGeom prst="rect">
            <a:avLst/>
          </a:prstGeom>
        </p:spPr>
        <p:txBody>
          <a:bodyPr vert="horz" lIns="91440" tIns="45720" rIns="91440" bIns="45720" rtlCol="0" anchor="t">
            <a:normAutofit/>
          </a:bodyPr>
          <a:lstStyle/>
          <a:p>
            <a:r>
              <a:rPr lang="de-DE"/>
              <a:t>Mastertitelformat bearbeiten</a:t>
            </a:r>
            <a:endParaRPr lang="en-US"/>
          </a:p>
        </p:txBody>
      </p:sp>
      <p:sp>
        <p:nvSpPr>
          <p:cNvPr id="9" name="Text Placeholder 2">
            <a:extLst>
              <a:ext uri="{FF2B5EF4-FFF2-40B4-BE49-F238E27FC236}">
                <a16:creationId xmlns:a16="http://schemas.microsoft.com/office/drawing/2014/main" id="{0EB1D5B4-3D1A-F94F-15BB-D7B175C60936}"/>
              </a:ext>
            </a:extLst>
          </p:cNvPr>
          <p:cNvSpPr>
            <a:spLocks noGrp="1"/>
          </p:cNvSpPr>
          <p:nvPr>
            <p:ph type="body" idx="1"/>
          </p:nvPr>
        </p:nvSpPr>
        <p:spPr>
          <a:xfrm>
            <a:off x="838200" y="2432304"/>
            <a:ext cx="10515600" cy="3744660"/>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a:p>
        </p:txBody>
      </p:sp>
      <p:pic>
        <p:nvPicPr>
          <p:cNvPr id="7" name="Picture 5">
            <a:extLst>
              <a:ext uri="{FF2B5EF4-FFF2-40B4-BE49-F238E27FC236}">
                <a16:creationId xmlns:a16="http://schemas.microsoft.com/office/drawing/2014/main" id="{A8F4561D-1E80-4CD8-E778-369341514A84}"/>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304510" y="317794"/>
            <a:ext cx="897600" cy="174901"/>
          </a:xfrm>
          <a:prstGeom prst="rect">
            <a:avLst/>
          </a:prstGeom>
        </p:spPr>
      </p:pic>
    </p:spTree>
    <p:extLst>
      <p:ext uri="{BB962C8B-B14F-4D97-AF65-F5344CB8AC3E}">
        <p14:creationId xmlns:p14="http://schemas.microsoft.com/office/powerpoint/2010/main" val="2016610532"/>
      </p:ext>
    </p:extLst>
  </p:cSld>
  <p:clrMap bg1="lt1" tx1="dk1" bg2="lt2" tx2="dk2" accent1="accent1" accent2="accent2" accent3="accent3" accent4="accent4" accent5="accent5" accent6="accent6" hlink="hlink" folHlink="folHlink"/>
  <p:sldLayoutIdLst>
    <p:sldLayoutId id="2147483649" r:id="rId1"/>
    <p:sldLayoutId id="2147483653" r:id="rId2"/>
    <p:sldLayoutId id="2147483720" r:id="rId3"/>
    <p:sldLayoutId id="2147483718" r:id="rId4"/>
    <p:sldLayoutId id="2147483716" r:id="rId5"/>
    <p:sldLayoutId id="2147483655" r:id="rId6"/>
    <p:sldLayoutId id="2147483666" r:id="rId7"/>
    <p:sldLayoutId id="2147483727" r:id="rId8"/>
    <p:sldLayoutId id="2147483726" r:id="rId9"/>
    <p:sldLayoutId id="2147483729" r:id="rId10"/>
    <p:sldLayoutId id="2147483728" r:id="rId11"/>
    <p:sldLayoutId id="2147483730" r:id="rId12"/>
    <p:sldLayoutId id="2147483731" r:id="rId13"/>
    <p:sldLayoutId id="2147483667" r:id="rId14"/>
    <p:sldLayoutId id="2147483725" r:id="rId15"/>
    <p:sldLayoutId id="2147483717" r:id="rId16"/>
    <p:sldLayoutId id="2147483719" r:id="rId17"/>
    <p:sldLayoutId id="2147483811" r:id="rId18"/>
  </p:sldLayoutIdLst>
  <p:txStyles>
    <p:titleStyle>
      <a:lvl1pPr algn="l" defTabSz="914400" rtl="0" eaLnBrk="1" latinLnBrk="0" hangingPunct="1">
        <a:lnSpc>
          <a:spcPct val="90000"/>
        </a:lnSpc>
        <a:spcBef>
          <a:spcPct val="0"/>
        </a:spcBef>
        <a:buNone/>
        <a:defRPr sz="40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285200"/>
            <a:ext cx="10515600" cy="1044485"/>
          </a:xfrm>
          <a:prstGeom prst="rect">
            <a:avLst/>
          </a:prstGeom>
        </p:spPr>
        <p:txBody>
          <a:bodyPr vert="horz" lIns="91440" tIns="45720" rIns="91440" bIns="45720" rtlCol="0" anchor="t">
            <a:normAutofit/>
          </a:bodyPr>
          <a:lstStyle/>
          <a:p>
            <a:r>
              <a:rPr lang="de-DE"/>
              <a:t>Mastertitelformat bearbeiten</a:t>
            </a:r>
            <a:endParaRPr lang="en-US"/>
          </a:p>
        </p:txBody>
      </p:sp>
      <p:sp>
        <p:nvSpPr>
          <p:cNvPr id="3" name="Text Placeholder 2"/>
          <p:cNvSpPr>
            <a:spLocks noGrp="1"/>
          </p:cNvSpPr>
          <p:nvPr>
            <p:ph type="body" idx="1"/>
          </p:nvPr>
        </p:nvSpPr>
        <p:spPr>
          <a:xfrm>
            <a:off x="838200" y="2432304"/>
            <a:ext cx="10515600" cy="3744660"/>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a:p>
        </p:txBody>
      </p:sp>
      <p:pic>
        <p:nvPicPr>
          <p:cNvPr id="4" name="Picture 5">
            <a:extLst>
              <a:ext uri="{FF2B5EF4-FFF2-40B4-BE49-F238E27FC236}">
                <a16:creationId xmlns:a16="http://schemas.microsoft.com/office/drawing/2014/main" id="{BC20593F-D75C-D444-910C-B0C2B0BDA350}"/>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304510" y="317794"/>
            <a:ext cx="897600" cy="174901"/>
          </a:xfrm>
          <a:prstGeom prst="rect">
            <a:avLst/>
          </a:prstGeom>
        </p:spPr>
      </p:pic>
    </p:spTree>
    <p:extLst>
      <p:ext uri="{BB962C8B-B14F-4D97-AF65-F5344CB8AC3E}">
        <p14:creationId xmlns:p14="http://schemas.microsoft.com/office/powerpoint/2010/main" val="2054530052"/>
      </p:ext>
    </p:extLst>
  </p:cSld>
  <p:clrMap bg1="lt1" tx1="dk1" bg2="lt2" tx2="dk2" accent1="accent1" accent2="accent2" accent3="accent3" accent4="accent4" accent5="accent5" accent6="accent6" hlink="hlink" folHlink="folHlink"/>
  <p:sldLayoutIdLst>
    <p:sldLayoutId id="2147483786" r:id="rId1"/>
    <p:sldLayoutId id="2147483788" r:id="rId2"/>
    <p:sldLayoutId id="2147483735" r:id="rId3"/>
    <p:sldLayoutId id="2147483796" r:id="rId4"/>
    <p:sldLayoutId id="2147483797" r:id="rId5"/>
    <p:sldLayoutId id="2147483737" r:id="rId6"/>
    <p:sldLayoutId id="2147483738" r:id="rId7"/>
    <p:sldLayoutId id="2147483790" r:id="rId8"/>
    <p:sldLayoutId id="2147483791" r:id="rId9"/>
    <p:sldLayoutId id="2147483739" r:id="rId10"/>
    <p:sldLayoutId id="2147483789" r:id="rId11"/>
    <p:sldLayoutId id="2147483757" r:id="rId12"/>
    <p:sldLayoutId id="2147483787" r:id="rId13"/>
    <p:sldLayoutId id="2147483793" r:id="rId14"/>
    <p:sldLayoutId id="2147483798" r:id="rId15"/>
    <p:sldLayoutId id="2147483795" r:id="rId16"/>
    <p:sldLayoutId id="2147483809" r:id="rId17"/>
    <p:sldLayoutId id="2147483810" r:id="rId18"/>
  </p:sldLayoutIdLst>
  <mc:AlternateContent xmlns:mc="http://schemas.openxmlformats.org/markup-compatibility/2006" xmlns:p14="http://schemas.microsoft.com/office/powerpoint/2010/main">
    <mc:Choice Requires="p14">
      <p:transition spd="med" p14:dur="700">
        <p14:reveal/>
      </p:transition>
    </mc:Choice>
    <mc:Fallback xmlns="">
      <p:transition spd="med">
        <p:fade/>
      </p:transition>
    </mc:Fallback>
  </mc:AlternateContent>
  <p:txStyles>
    <p:titleStyle>
      <a:lvl1pPr algn="l" defTabSz="914377" rtl="0" eaLnBrk="1" latinLnBrk="0" hangingPunct="1">
        <a:lnSpc>
          <a:spcPct val="90000"/>
        </a:lnSpc>
        <a:spcBef>
          <a:spcPct val="0"/>
        </a:spcBef>
        <a:buNone/>
        <a:defRPr sz="3733" kern="1200">
          <a:solidFill>
            <a:srgbClr val="00B2A9"/>
          </a:solidFill>
          <a:latin typeface="Century Gothic" panose="020B0502020202020204" pitchFamily="34"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667" kern="1200">
          <a:solidFill>
            <a:schemeClr val="tx1"/>
          </a:solidFill>
          <a:latin typeface="Century Gothic" panose="020B0502020202020204"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733" kern="1200">
          <a:solidFill>
            <a:schemeClr val="tx1"/>
          </a:solidFill>
          <a:latin typeface="Century Gothic" panose="020B0502020202020204"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467" kern="1200">
          <a:solidFill>
            <a:schemeClr val="tx1"/>
          </a:solidFill>
          <a:latin typeface="Century Gothic" panose="020B0502020202020204"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200" kern="1200">
          <a:solidFill>
            <a:schemeClr val="tx1"/>
          </a:solidFill>
          <a:latin typeface="Century Gothic" panose="020B0502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10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6.png"/><Relationship Id="rId1" Type="http://schemas.openxmlformats.org/officeDocument/2006/relationships/slideLayout" Target="../slideLayouts/slideLayout3.xml"/><Relationship Id="rId4" Type="http://schemas.openxmlformats.org/officeDocument/2006/relationships/image" Target="../media/image147.png"/></Relationships>
</file>

<file path=ppt/slides/_rels/slide101.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8.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2.xml"/><Relationship Id="rId4" Type="http://schemas.openxmlformats.org/officeDocument/2006/relationships/image" Target="../media/image155.jpeg"/></Relationships>
</file>

<file path=ppt/slides/_rels/slide108.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7.xml"/><Relationship Id="rId4" Type="http://schemas.openxmlformats.org/officeDocument/2006/relationships/image" Target="../media/image158.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160.emf"/><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57.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57.png"/><Relationship Id="rId1" Type="http://schemas.openxmlformats.org/officeDocument/2006/relationships/slideLayout" Target="../slideLayouts/slideLayout4.xml"/><Relationship Id="rId5" Type="http://schemas.openxmlformats.org/officeDocument/2006/relationships/image" Target="../media/image165.png"/><Relationship Id="rId4" Type="http://schemas.openxmlformats.org/officeDocument/2006/relationships/image" Target="../media/image164.png"/></Relationships>
</file>

<file path=ppt/slides/_rels/slide12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14.xml"/></Relationships>
</file>

<file path=ppt/slides/_rels/slide12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67.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4.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69.emf"/><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svg"/></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9.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 Id="rId4" Type="http://schemas.openxmlformats.org/officeDocument/2006/relationships/image" Target="../media/image40.sv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2008.igem.org/Team:Bologna/Team" TargetMode="External"/><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4.xml"/><Relationship Id="rId5" Type="http://schemas.openxmlformats.org/officeDocument/2006/relationships/image" Target="../media/image47.jpeg"/><Relationship Id="rId4" Type="http://schemas.openxmlformats.org/officeDocument/2006/relationships/image" Target="../media/image46.jpe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4.xml"/><Relationship Id="rId5" Type="http://schemas.openxmlformats.org/officeDocument/2006/relationships/image" Target="../media/image55.png"/><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2.png"/><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png"/><Relationship Id="rId1" Type="http://schemas.openxmlformats.org/officeDocument/2006/relationships/slideLayout" Target="../slideLayouts/slideLayout17.xml"/><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png"/><Relationship Id="rId1" Type="http://schemas.openxmlformats.org/officeDocument/2006/relationships/slideLayout" Target="../slideLayouts/slideLayout17.xml"/><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14.xml"/><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62.png"/><Relationship Id="rId4" Type="http://schemas.openxmlformats.org/officeDocument/2006/relationships/image" Target="../media/image64.jpeg"/></Relationships>
</file>

<file path=ppt/slides/_rels/slide4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4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3.xml"/><Relationship Id="rId5" Type="http://schemas.openxmlformats.org/officeDocument/2006/relationships/image" Target="../media/image62.png"/><Relationship Id="rId4" Type="http://schemas.microsoft.com/office/2007/relationships/hdphoto" Target="../media/hdphoto1.wdp"/></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5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80.png"/><Relationship Id="rId4" Type="http://schemas.openxmlformats.org/officeDocument/2006/relationships/image" Target="../media/image57.png"/></Relationships>
</file>

<file path=ppt/slides/_rels/slide5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83.png"/><Relationship Id="rId4" Type="http://schemas.openxmlformats.org/officeDocument/2006/relationships/image" Target="../media/image82.png"/></Relationships>
</file>

<file path=ppt/slides/_rels/slide5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57.png"/><Relationship Id="rId1" Type="http://schemas.openxmlformats.org/officeDocument/2006/relationships/slideLayout" Target="../slideLayouts/slideLayout17.xml"/><Relationship Id="rId4" Type="http://schemas.openxmlformats.org/officeDocument/2006/relationships/image" Target="../media/image83.png"/></Relationships>
</file>

<file path=ppt/slides/_rels/slide5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57.png"/><Relationship Id="rId1" Type="http://schemas.openxmlformats.org/officeDocument/2006/relationships/slideLayout" Target="../slideLayouts/slideLayout17.xml"/><Relationship Id="rId4" Type="http://schemas.openxmlformats.org/officeDocument/2006/relationships/image" Target="../media/image83.png"/></Relationships>
</file>

<file path=ppt/slides/_rels/slide5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86.png"/></Relationships>
</file>

<file path=ppt/slides/_rels/slide5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7.png"/><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57.png"/><Relationship Id="rId1" Type="http://schemas.openxmlformats.org/officeDocument/2006/relationships/slideLayout" Target="../slideLayouts/slideLayout17.xml"/><Relationship Id="rId4" Type="http://schemas.openxmlformats.org/officeDocument/2006/relationships/image" Target="../media/image83.png"/></Relationships>
</file>

<file path=ppt/slides/_rels/slide6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57.png"/><Relationship Id="rId1" Type="http://schemas.openxmlformats.org/officeDocument/2006/relationships/slideLayout" Target="../slideLayouts/slideLayout17.xml"/><Relationship Id="rId4" Type="http://schemas.openxmlformats.org/officeDocument/2006/relationships/image" Target="../media/image83.png"/></Relationships>
</file>

<file path=ppt/slides/_rels/slide6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1.xml"/><Relationship Id="rId4" Type="http://schemas.openxmlformats.org/officeDocument/2006/relationships/image" Target="../media/image86.png"/></Relationships>
</file>

<file path=ppt/slides/_rels/slide6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90.jpeg"/><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7.xml"/><Relationship Id="rId4" Type="http://schemas.openxmlformats.org/officeDocument/2006/relationships/image" Target="../media/image94.emf"/></Relationships>
</file>

<file path=ppt/slides/_rels/slide6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tiff"/><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5.jpeg"/><Relationship Id="rId1" Type="http://schemas.openxmlformats.org/officeDocument/2006/relationships/slideLayout" Target="../slideLayouts/slideLayout4.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57.png"/></Relationships>
</file>

<file path=ppt/slides/_rels/slide7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57.png"/><Relationship Id="rId1" Type="http://schemas.openxmlformats.org/officeDocument/2006/relationships/slideLayout" Target="../slideLayouts/slideLayout17.xml"/><Relationship Id="rId4" Type="http://schemas.openxmlformats.org/officeDocument/2006/relationships/image" Target="../media/image107.png"/></Relationships>
</file>

<file path=ppt/slides/_rels/slide7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57.png"/><Relationship Id="rId1" Type="http://schemas.openxmlformats.org/officeDocument/2006/relationships/slideLayout" Target="../slideLayouts/slideLayout17.xml"/><Relationship Id="rId4" Type="http://schemas.openxmlformats.org/officeDocument/2006/relationships/image" Target="../media/image107.png"/></Relationships>
</file>

<file path=ppt/slides/_rels/slide7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7.xml"/></Relationships>
</file>

<file path=ppt/slides/_rels/slide7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png"/><Relationship Id="rId1" Type="http://schemas.openxmlformats.org/officeDocument/2006/relationships/slideLayout" Target="../slideLayouts/slideLayout13.xml"/><Relationship Id="rId6" Type="http://schemas.openxmlformats.org/officeDocument/2006/relationships/image" Target="../media/image113.png"/><Relationship Id="rId5" Type="http://schemas.microsoft.com/office/2007/relationships/hdphoto" Target="../media/hdphoto2.wdp"/><Relationship Id="rId4" Type="http://schemas.openxmlformats.org/officeDocument/2006/relationships/image" Target="../media/image112.png"/></Relationships>
</file>

<file path=ppt/slides/_rels/slide7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57.png"/><Relationship Id="rId1" Type="http://schemas.openxmlformats.org/officeDocument/2006/relationships/slideLayout" Target="../slideLayouts/slideLayout17.xml"/><Relationship Id="rId4" Type="http://schemas.openxmlformats.org/officeDocument/2006/relationships/image" Target="../media/image107.png"/></Relationships>
</file>

<file path=ppt/slides/_rels/slide8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png"/><Relationship Id="rId1" Type="http://schemas.openxmlformats.org/officeDocument/2006/relationships/slideLayout" Target="../slideLayouts/slideLayout13.xml"/><Relationship Id="rId4" Type="http://schemas.openxmlformats.org/officeDocument/2006/relationships/image" Target="../media/image118.jpeg"/></Relationships>
</file>

<file path=ppt/slides/_rels/slide8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jpeg"/><Relationship Id="rId1" Type="http://schemas.openxmlformats.org/officeDocument/2006/relationships/slideLayout" Target="../slideLayouts/slideLayout13.xml"/><Relationship Id="rId4" Type="http://schemas.openxmlformats.org/officeDocument/2006/relationships/image" Target="../media/image121.svg"/></Relationships>
</file>

<file path=ppt/slides/_rels/slide83.xml.rels><?xml version="1.0" encoding="UTF-8" standalone="yes"?>
<Relationships xmlns="http://schemas.openxmlformats.org/package/2006/relationships"><Relationship Id="rId3" Type="http://schemas.openxmlformats.org/officeDocument/2006/relationships/image" Target="../media/image123.svg"/><Relationship Id="rId2" Type="http://schemas.openxmlformats.org/officeDocument/2006/relationships/image" Target="../media/image122.png"/><Relationship Id="rId1" Type="http://schemas.openxmlformats.org/officeDocument/2006/relationships/slideLayout" Target="../slideLayouts/slideLayout13.xml"/><Relationship Id="rId4" Type="http://schemas.openxmlformats.org/officeDocument/2006/relationships/image" Target="../media/image124.jpeg"/></Relationships>
</file>

<file path=ppt/slides/_rels/slide8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jpeg"/><Relationship Id="rId1" Type="http://schemas.openxmlformats.org/officeDocument/2006/relationships/slideLayout" Target="../slideLayouts/slideLayout13.xml"/><Relationship Id="rId4" Type="http://schemas.openxmlformats.org/officeDocument/2006/relationships/image" Target="../media/image127.svg"/></Relationships>
</file>

<file path=ppt/slides/_rels/slide85.xml.rels><?xml version="1.0" encoding="UTF-8" standalone="yes"?>
<Relationships xmlns="http://schemas.openxmlformats.org/package/2006/relationships"><Relationship Id="rId3" Type="http://schemas.openxmlformats.org/officeDocument/2006/relationships/image" Target="../media/image129.svg"/><Relationship Id="rId2" Type="http://schemas.openxmlformats.org/officeDocument/2006/relationships/image" Target="../media/image128.pn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38.jpeg"/><Relationship Id="rId1" Type="http://schemas.openxmlformats.org/officeDocument/2006/relationships/slideLayout" Target="../slideLayouts/slideLayout17.xml"/><Relationship Id="rId5" Type="http://schemas.openxmlformats.org/officeDocument/2006/relationships/image" Target="../media/image140.png"/><Relationship Id="rId4" Type="http://schemas.openxmlformats.org/officeDocument/2006/relationships/image" Target="../media/image139.png"/></Relationships>
</file>

<file path=ppt/slides/_rels/slide9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17.xml"/><Relationship Id="rId5" Type="http://schemas.openxmlformats.org/officeDocument/2006/relationships/image" Target="../media/image139.png"/><Relationship Id="rId4" Type="http://schemas.openxmlformats.org/officeDocument/2006/relationships/image" Target="../media/image141.png"/></Relationships>
</file>

<file path=ppt/slides/_rels/slide9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57.png"/><Relationship Id="rId1" Type="http://schemas.openxmlformats.org/officeDocument/2006/relationships/slideLayout" Target="../slideLayouts/slideLayout17.xml"/><Relationship Id="rId4" Type="http://schemas.openxmlformats.org/officeDocument/2006/relationships/image" Target="../media/image139.png"/></Relationships>
</file>

<file path=ppt/slides/_rels/slide9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57.png"/><Relationship Id="rId1" Type="http://schemas.openxmlformats.org/officeDocument/2006/relationships/slideLayout" Target="../slideLayouts/slideLayout17.xml"/><Relationship Id="rId4" Type="http://schemas.openxmlformats.org/officeDocument/2006/relationships/image" Target="../media/image139.png"/></Relationships>
</file>

<file path=ppt/slides/_rels/slide9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jpeg"/><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oleObject" Target="../embeddings/oleObject1.bin"/><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57.png"/><Relationship Id="rId1" Type="http://schemas.openxmlformats.org/officeDocument/2006/relationships/slideLayout" Target="../slideLayouts/slideLayout17.xml"/><Relationship Id="rId5" Type="http://schemas.openxmlformats.org/officeDocument/2006/relationships/image" Target="../media/image145.png"/><Relationship Id="rId4" Type="http://schemas.openxmlformats.org/officeDocument/2006/relationships/image" Target="../media/image139.png"/></Relationships>
</file>

<file path=ppt/slides/_rels/slide9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6.png"/><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Im Haus, Person, posieren, Badeanzug enthält.&#10;&#10;Automatisch generierte Beschreibung">
            <a:extLst>
              <a:ext uri="{FF2B5EF4-FFF2-40B4-BE49-F238E27FC236}">
                <a16:creationId xmlns:a16="http://schemas.microsoft.com/office/drawing/2014/main" id="{9ED5ED2C-8373-7C2B-1A29-EF29A939AF4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7791" t="-15850" r="-13034" b="-15742"/>
          <a:stretch/>
        </p:blipFill>
        <p:spPr>
          <a:xfrm>
            <a:off x="12356" y="-1"/>
            <a:ext cx="12212069" cy="6909541"/>
          </a:xfrm>
          <a:prstGeom prst="rect">
            <a:avLst/>
          </a:prstGeom>
          <a:solidFill>
            <a:srgbClr val="0C0702"/>
          </a:solidFill>
        </p:spPr>
      </p:pic>
      <p:sp>
        <p:nvSpPr>
          <p:cNvPr id="9" name="Titel 4">
            <a:extLst>
              <a:ext uri="{FF2B5EF4-FFF2-40B4-BE49-F238E27FC236}">
                <a16:creationId xmlns:a16="http://schemas.microsoft.com/office/drawing/2014/main" id="{A4C9FCA9-BB48-B729-FCFC-17C5217E7563}"/>
              </a:ext>
            </a:extLst>
          </p:cNvPr>
          <p:cNvSpPr txBox="1">
            <a:spLocks/>
          </p:cNvSpPr>
          <p:nvPr/>
        </p:nvSpPr>
        <p:spPr>
          <a:xfrm>
            <a:off x="469627" y="5127997"/>
            <a:ext cx="11272812" cy="1730003"/>
          </a:xfrm>
          <a:prstGeom prst="rect">
            <a:avLst/>
          </a:prstGeom>
        </p:spPr>
        <p:txBody>
          <a:bodyPr vert="horz" lIns="91440" tIns="45720" rIns="91440" bIns="45720" rtlCol="0" anchor="t">
            <a:noAutofit/>
          </a:bodyPr>
          <a:lstStyle>
            <a:lvl1pPr algn="l" defTabSz="914377"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a:lstStyle>
          <a:p>
            <a:pPr algn="ctr">
              <a:lnSpc>
                <a:spcPct val="100000"/>
              </a:lnSpc>
              <a:spcBef>
                <a:spcPts val="0"/>
              </a:spcBef>
              <a:defRPr/>
            </a:pPr>
            <a:r>
              <a:rPr lang="it-IT" sz="4500" dirty="0">
                <a:solidFill>
                  <a:schemeClr val="bg1"/>
                </a:solidFill>
              </a:rPr>
              <a:t>New Trends in </a:t>
            </a:r>
            <a:r>
              <a:rPr lang="it-IT" sz="4500" dirty="0" err="1">
                <a:solidFill>
                  <a:schemeClr val="bg1"/>
                </a:solidFill>
              </a:rPr>
              <a:t>Aesthetic</a:t>
            </a:r>
            <a:r>
              <a:rPr lang="it-IT" sz="4500">
                <a:solidFill>
                  <a:schemeClr val="bg1"/>
                </a:solidFill>
              </a:rPr>
              <a:t> Medicine: </a:t>
            </a:r>
            <a:br>
              <a:rPr lang="it-IT" sz="4500">
                <a:solidFill>
                  <a:schemeClr val="bg1"/>
                </a:solidFill>
              </a:rPr>
            </a:br>
            <a:br>
              <a:rPr lang="it-IT" sz="600">
                <a:solidFill>
                  <a:schemeClr val="bg1"/>
                </a:solidFill>
              </a:rPr>
            </a:br>
            <a:r>
              <a:rPr lang="it-IT" sz="2800">
                <a:solidFill>
                  <a:schemeClr val="bg1"/>
                </a:solidFill>
              </a:rPr>
              <a:t>for a more </a:t>
            </a:r>
            <a:r>
              <a:rPr lang="it-IT" sz="2800" err="1">
                <a:solidFill>
                  <a:schemeClr val="bg1"/>
                </a:solidFill>
              </a:rPr>
              <a:t>radiant</a:t>
            </a:r>
            <a:r>
              <a:rPr lang="it-IT" sz="2800">
                <a:solidFill>
                  <a:schemeClr val="bg1"/>
                </a:solidFill>
              </a:rPr>
              <a:t> and </a:t>
            </a:r>
            <a:r>
              <a:rPr lang="it-IT" sz="2800" err="1">
                <a:solidFill>
                  <a:schemeClr val="bg1"/>
                </a:solidFill>
              </a:rPr>
              <a:t>rejuvenated</a:t>
            </a:r>
            <a:r>
              <a:rPr lang="it-IT" sz="2800">
                <a:solidFill>
                  <a:schemeClr val="bg1"/>
                </a:solidFill>
              </a:rPr>
              <a:t> </a:t>
            </a:r>
            <a:r>
              <a:rPr lang="it-IT" sz="2800" err="1">
                <a:solidFill>
                  <a:schemeClr val="bg1"/>
                </a:solidFill>
              </a:rPr>
              <a:t>skin</a:t>
            </a:r>
            <a:r>
              <a:rPr lang="it-IT" sz="2800">
                <a:solidFill>
                  <a:schemeClr val="bg1"/>
                </a:solidFill>
              </a:rPr>
              <a:t> </a:t>
            </a:r>
            <a:r>
              <a:rPr lang="de-DE" sz="2800" err="1">
                <a:solidFill>
                  <a:schemeClr val="bg1"/>
                </a:solidFill>
              </a:rPr>
              <a:t>using</a:t>
            </a:r>
            <a:r>
              <a:rPr lang="de-DE" sz="2800">
                <a:solidFill>
                  <a:schemeClr val="bg1"/>
                </a:solidFill>
              </a:rPr>
              <a:t> </a:t>
            </a:r>
            <a:r>
              <a:rPr lang="de-DE" sz="2800" err="1">
                <a:solidFill>
                  <a:schemeClr val="bg1"/>
                </a:solidFill>
              </a:rPr>
              <a:t>PhilArt</a:t>
            </a:r>
            <a:endParaRPr lang="de-DE" sz="2800" baseline="30000">
              <a:solidFill>
                <a:schemeClr val="bg1"/>
              </a:solidFill>
            </a:endParaRPr>
          </a:p>
        </p:txBody>
      </p:sp>
      <p:grpSp>
        <p:nvGrpSpPr>
          <p:cNvPr id="10" name="Gruppieren 9">
            <a:extLst>
              <a:ext uri="{FF2B5EF4-FFF2-40B4-BE49-F238E27FC236}">
                <a16:creationId xmlns:a16="http://schemas.microsoft.com/office/drawing/2014/main" id="{AB43C732-B80B-15C1-F6E6-E42F4C681668}"/>
              </a:ext>
            </a:extLst>
          </p:cNvPr>
          <p:cNvGrpSpPr/>
          <p:nvPr/>
        </p:nvGrpSpPr>
        <p:grpSpPr>
          <a:xfrm>
            <a:off x="656918" y="-1"/>
            <a:ext cx="3511047" cy="1730002"/>
            <a:chOff x="1204576" y="0"/>
            <a:chExt cx="4491825" cy="2213264"/>
          </a:xfrm>
        </p:grpSpPr>
        <p:sp>
          <p:nvSpPr>
            <p:cNvPr id="11" name="Rechteck 10">
              <a:extLst>
                <a:ext uri="{FF2B5EF4-FFF2-40B4-BE49-F238E27FC236}">
                  <a16:creationId xmlns:a16="http://schemas.microsoft.com/office/drawing/2014/main" id="{D57F3DAC-0229-9595-795D-C4D20D7A8C89}"/>
                </a:ext>
              </a:extLst>
            </p:cNvPr>
            <p:cNvSpPr/>
            <p:nvPr/>
          </p:nvSpPr>
          <p:spPr>
            <a:xfrm>
              <a:off x="1204576" y="0"/>
              <a:ext cx="4491825" cy="2213264"/>
            </a:xfrm>
            <a:prstGeom prst="rect">
              <a:avLst/>
            </a:prstGeom>
            <a:solidFill>
              <a:srgbClr val="000000">
                <a:lumMod val="85000"/>
                <a:lumOff val="1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Calibri"/>
                <a:ea typeface="+mn-ea"/>
                <a:cs typeface="+mn-cs"/>
              </a:endParaRPr>
            </a:p>
          </p:txBody>
        </p:sp>
        <p:pic>
          <p:nvPicPr>
            <p:cNvPr id="12" name="Grafik 11" descr="Ein Bild, das Text enthält.&#10;&#10;Automatisch generierte Beschreibung">
              <a:extLst>
                <a:ext uri="{FF2B5EF4-FFF2-40B4-BE49-F238E27FC236}">
                  <a16:creationId xmlns:a16="http://schemas.microsoft.com/office/drawing/2014/main" id="{9C8B22BB-9888-2FEC-B250-8218759D514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22888" y="991543"/>
              <a:ext cx="3296256" cy="812432"/>
            </a:xfrm>
            <a:prstGeom prst="rect">
              <a:avLst/>
            </a:prstGeom>
          </p:spPr>
        </p:pic>
        <p:pic>
          <p:nvPicPr>
            <p:cNvPr id="13" name="Grafik 12" descr="Ein Bild, das Text, ClipArt enthält.&#10;&#10;Automatisch generierte Beschreibung">
              <a:extLst>
                <a:ext uri="{FF2B5EF4-FFF2-40B4-BE49-F238E27FC236}">
                  <a16:creationId xmlns:a16="http://schemas.microsoft.com/office/drawing/2014/main" id="{22DC84FE-DDB5-6CEA-38B5-E531D5FD1EA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22888" y="446237"/>
              <a:ext cx="1331642" cy="258425"/>
            </a:xfrm>
            <a:prstGeom prst="rect">
              <a:avLst/>
            </a:prstGeom>
          </p:spPr>
        </p:pic>
      </p:grpSp>
    </p:spTree>
    <p:extLst>
      <p:ext uri="{BB962C8B-B14F-4D97-AF65-F5344CB8AC3E}">
        <p14:creationId xmlns:p14="http://schemas.microsoft.com/office/powerpoint/2010/main" val="14759215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8EF903-9DB3-A362-4730-766C2D23931D}"/>
              </a:ext>
            </a:extLst>
          </p:cNvPr>
          <p:cNvSpPr txBox="1">
            <a:spLocks/>
          </p:cNvSpPr>
          <p:nvPr/>
        </p:nvSpPr>
        <p:spPr>
          <a:xfrm>
            <a:off x="889224" y="1096000"/>
            <a:ext cx="6983504" cy="1169992"/>
          </a:xfrm>
          <a:prstGeom prst="rect">
            <a:avLst/>
          </a:prstGeom>
        </p:spPr>
        <p:txBody>
          <a:bodyPr lIns="91440" tIns="45720" rIns="91440" bIns="45720" anchor="t"/>
          <a:lstStyle>
            <a:lvl1pPr algn="l" defTabSz="914400" rtl="0" eaLnBrk="1" latinLnBrk="0" hangingPunct="1">
              <a:lnSpc>
                <a:spcPct val="90000"/>
              </a:lnSpc>
              <a:spcBef>
                <a:spcPct val="0"/>
              </a:spcBef>
              <a:buNone/>
              <a:defRPr sz="4000" kern="1200">
                <a:solidFill>
                  <a:schemeClr val="tx1"/>
                </a:solidFill>
                <a:latin typeface="Century Gothic" panose="020B0502020202020204" pitchFamily="34" charset="0"/>
                <a:ea typeface="+mj-ea"/>
                <a:cs typeface="+mj-cs"/>
              </a:defRPr>
            </a:lvl1pPr>
          </a:lstStyle>
          <a:p>
            <a:r>
              <a:rPr lang="de-DE" sz="2000">
                <a:latin typeface="Century Gothic"/>
              </a:rPr>
              <a:t>PN-HPT</a:t>
            </a:r>
            <a:r>
              <a:rPr lang="de-DE" sz="2000" baseline="30000">
                <a:latin typeface="Century Gothic"/>
              </a:rPr>
              <a:t>®</a:t>
            </a:r>
            <a:r>
              <a:rPr lang="de-DE" sz="2000">
                <a:latin typeface="Century Gothic"/>
              </a:rPr>
              <a:t> (Polynucleotides- High </a:t>
            </a:r>
            <a:r>
              <a:rPr lang="de-DE" sz="2000" err="1">
                <a:latin typeface="Century Gothic"/>
              </a:rPr>
              <a:t>Purification</a:t>
            </a:r>
            <a:r>
              <a:rPr lang="de-DE" sz="2000">
                <a:latin typeface="Century Gothic"/>
              </a:rPr>
              <a:t> Technology)</a:t>
            </a:r>
            <a:r>
              <a:rPr lang="de-DE" sz="2000" err="1">
                <a:latin typeface="Century Gothic"/>
              </a:rPr>
              <a:t>activities</a:t>
            </a:r>
            <a:r>
              <a:rPr lang="de-DE" sz="2000">
                <a:latin typeface="Century Gothic"/>
              </a:rPr>
              <a:t>/</a:t>
            </a:r>
            <a:r>
              <a:rPr lang="de-DE" sz="2000" err="1">
                <a:latin typeface="Century Gothic"/>
              </a:rPr>
              <a:t>functions</a:t>
            </a:r>
            <a:endParaRPr lang="de-DE" sz="2000">
              <a:solidFill>
                <a:srgbClr val="000000"/>
              </a:solidFill>
              <a:highlight>
                <a:srgbClr val="FFFF00"/>
              </a:highlight>
            </a:endParaRPr>
          </a:p>
        </p:txBody>
      </p:sp>
      <p:sp>
        <p:nvSpPr>
          <p:cNvPr id="16" name="Freccia a destra 9">
            <a:extLst>
              <a:ext uri="{FF2B5EF4-FFF2-40B4-BE49-F238E27FC236}">
                <a16:creationId xmlns:a16="http://schemas.microsoft.com/office/drawing/2014/main" id="{44B31E01-D2C4-D9CC-21EE-D5C2DCCEEFA1}"/>
              </a:ext>
            </a:extLst>
          </p:cNvPr>
          <p:cNvSpPr/>
          <p:nvPr/>
        </p:nvSpPr>
        <p:spPr>
          <a:xfrm>
            <a:off x="3644726" y="3455898"/>
            <a:ext cx="349038" cy="225148"/>
          </a:xfrm>
          <a:prstGeom prst="rightArrow">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noFill/>
            </a:endParaRPr>
          </a:p>
        </p:txBody>
      </p:sp>
      <p:sp>
        <p:nvSpPr>
          <p:cNvPr id="21" name="Rechteck 20">
            <a:extLst>
              <a:ext uri="{FF2B5EF4-FFF2-40B4-BE49-F238E27FC236}">
                <a16:creationId xmlns:a16="http://schemas.microsoft.com/office/drawing/2014/main" id="{7DAE9BB9-0028-A835-0D74-E50723D61C65}"/>
              </a:ext>
            </a:extLst>
          </p:cNvPr>
          <p:cNvSpPr/>
          <p:nvPr/>
        </p:nvSpPr>
        <p:spPr>
          <a:xfrm>
            <a:off x="1161043" y="3179669"/>
            <a:ext cx="2055903" cy="985118"/>
          </a:xfrm>
          <a:prstGeom prst="rect">
            <a:avLst/>
          </a:prstGeom>
          <a:solidFill>
            <a:schemeClr val="bg1">
              <a:lumMod val="95000"/>
            </a:schemeClr>
          </a:solidFill>
          <a:ln w="101600">
            <a:gradFill flip="none" rotWithShape="1">
              <a:gsLst>
                <a:gs pos="0">
                  <a:srgbClr val="C62534"/>
                </a:gs>
                <a:gs pos="100000">
                  <a:srgbClr val="E8C033"/>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a:solidFill>
                  <a:schemeClr val="tx1"/>
                </a:solidFill>
                <a:latin typeface="Century Gothic" panose="020B0502020202020204" pitchFamily="34" charset="0"/>
              </a:rPr>
              <a:t>PN-HPT</a:t>
            </a:r>
            <a:r>
              <a:rPr lang="de-DE" sz="2000" baseline="30000">
                <a:solidFill>
                  <a:schemeClr val="tx1"/>
                </a:solidFill>
                <a:latin typeface="Century Gothic" panose="020B0502020202020204" pitchFamily="34" charset="0"/>
              </a:rPr>
              <a:t>®</a:t>
            </a:r>
          </a:p>
        </p:txBody>
      </p:sp>
      <p:pic>
        <p:nvPicPr>
          <p:cNvPr id="18" name="Immagine 4">
            <a:extLst>
              <a:ext uri="{FF2B5EF4-FFF2-40B4-BE49-F238E27FC236}">
                <a16:creationId xmlns:a16="http://schemas.microsoft.com/office/drawing/2014/main" id="{D505E02F-799E-98B3-D359-1F43EC8B0F9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49575" y="2116744"/>
            <a:ext cx="4939975" cy="3128604"/>
          </a:xfrm>
          <a:prstGeom prst="rect">
            <a:avLst/>
          </a:prstGeom>
        </p:spPr>
      </p:pic>
      <p:sp>
        <p:nvSpPr>
          <p:cNvPr id="22" name="Oval 21">
            <a:extLst>
              <a:ext uri="{FF2B5EF4-FFF2-40B4-BE49-F238E27FC236}">
                <a16:creationId xmlns:a16="http://schemas.microsoft.com/office/drawing/2014/main" id="{673F2719-A7ED-FFBB-D844-71F9A1C3E9C9}"/>
              </a:ext>
            </a:extLst>
          </p:cNvPr>
          <p:cNvSpPr/>
          <p:nvPr/>
        </p:nvSpPr>
        <p:spPr>
          <a:xfrm>
            <a:off x="10137176" y="3229665"/>
            <a:ext cx="1790700" cy="1689100"/>
          </a:xfrm>
          <a:prstGeom prst="ellipse">
            <a:avLst/>
          </a:prstGeom>
          <a:solidFill>
            <a:srgbClr val="E5A6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3400">
              <a:lnSpc>
                <a:spcPct val="90000"/>
              </a:lnSpc>
              <a:spcBef>
                <a:spcPct val="0"/>
              </a:spcBef>
              <a:spcAft>
                <a:spcPct val="35000"/>
              </a:spcAft>
            </a:pPr>
            <a:r>
              <a:rPr lang="en-GB" sz="1600">
                <a:solidFill>
                  <a:prstClr val="white"/>
                </a:solidFill>
                <a:latin typeface="Century Gothic" panose="020B0502020202020204" pitchFamily="34" charset="0"/>
              </a:rPr>
              <a:t>Increased</a:t>
            </a:r>
            <a:r>
              <a:rPr lang="en-GB" sz="1600" baseline="30000">
                <a:solidFill>
                  <a:prstClr val="white"/>
                </a:solidFill>
                <a:latin typeface="Century Gothic" panose="020B0502020202020204" pitchFamily="34" charset="0"/>
              </a:rPr>
              <a:t>3</a:t>
            </a:r>
            <a:r>
              <a:rPr lang="en-GB" sz="1400" baseline="30000">
                <a:solidFill>
                  <a:prstClr val="white"/>
                </a:solidFill>
                <a:latin typeface="Century Gothic" panose="020B0502020202020204" pitchFamily="34" charset="0"/>
              </a:rPr>
              <a:t> </a:t>
            </a:r>
            <a:r>
              <a:rPr lang="en-GB" sz="1400" b="1">
                <a:solidFill>
                  <a:prstClr val="white"/>
                </a:solidFill>
                <a:latin typeface="Century Gothic" panose="020B0502020202020204" pitchFamily="34" charset="0"/>
              </a:rPr>
              <a:t>COLLAGEN SYNTHESIS</a:t>
            </a:r>
          </a:p>
        </p:txBody>
      </p:sp>
      <p:sp>
        <p:nvSpPr>
          <p:cNvPr id="23" name="Oval 22">
            <a:extLst>
              <a:ext uri="{FF2B5EF4-FFF2-40B4-BE49-F238E27FC236}">
                <a16:creationId xmlns:a16="http://schemas.microsoft.com/office/drawing/2014/main" id="{E18C1AF3-8424-2C1B-ECFB-FB20FFC617B8}"/>
              </a:ext>
            </a:extLst>
          </p:cNvPr>
          <p:cNvSpPr/>
          <p:nvPr/>
        </p:nvSpPr>
        <p:spPr>
          <a:xfrm>
            <a:off x="8885621" y="4635279"/>
            <a:ext cx="1790700" cy="1689100"/>
          </a:xfrm>
          <a:prstGeom prst="ellipse">
            <a:avLst/>
          </a:prstGeom>
          <a:solidFill>
            <a:srgbClr val="5EB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3400">
              <a:lnSpc>
                <a:spcPct val="90000"/>
              </a:lnSpc>
              <a:spcBef>
                <a:spcPct val="0"/>
              </a:spcBef>
              <a:spcAft>
                <a:spcPct val="35000"/>
              </a:spcAft>
            </a:pPr>
            <a:r>
              <a:rPr lang="en-GB" sz="1600">
                <a:solidFill>
                  <a:prstClr val="white"/>
                </a:solidFill>
                <a:latin typeface="Century Gothic" panose="020B0502020202020204" pitchFamily="34" charset="0"/>
              </a:rPr>
              <a:t>Increased</a:t>
            </a:r>
            <a:r>
              <a:rPr lang="en-GB" sz="1600" baseline="30000">
                <a:solidFill>
                  <a:prstClr val="white"/>
                </a:solidFill>
                <a:latin typeface="Century Gothic" panose="020B0502020202020204" pitchFamily="34" charset="0"/>
              </a:rPr>
              <a:t>3</a:t>
            </a:r>
            <a:r>
              <a:rPr lang="en-GB" sz="1400">
                <a:solidFill>
                  <a:prstClr val="white"/>
                </a:solidFill>
                <a:latin typeface="Century Gothic" panose="020B0502020202020204" pitchFamily="34" charset="0"/>
              </a:rPr>
              <a:t> viability and number</a:t>
            </a:r>
            <a:r>
              <a:rPr lang="en-GB" sz="1400" baseline="30000">
                <a:solidFill>
                  <a:prstClr val="white"/>
                </a:solidFill>
                <a:latin typeface="Century Gothic" panose="020B0502020202020204" pitchFamily="34" charset="0"/>
              </a:rPr>
              <a:t> </a:t>
            </a:r>
            <a:r>
              <a:rPr lang="en-GB" sz="1400">
                <a:solidFill>
                  <a:prstClr val="white"/>
                </a:solidFill>
                <a:latin typeface="Century Gothic" panose="020B0502020202020204" pitchFamily="34" charset="0"/>
              </a:rPr>
              <a:t>of</a:t>
            </a:r>
          </a:p>
          <a:p>
            <a:pPr algn="ctr" defTabSz="533400">
              <a:lnSpc>
                <a:spcPct val="90000"/>
              </a:lnSpc>
              <a:spcBef>
                <a:spcPct val="0"/>
              </a:spcBef>
              <a:spcAft>
                <a:spcPct val="35000"/>
              </a:spcAft>
            </a:pPr>
            <a:r>
              <a:rPr lang="en-GB" sz="1400" b="1">
                <a:solidFill>
                  <a:prstClr val="white"/>
                </a:solidFill>
                <a:latin typeface="Century Gothic" panose="020B0502020202020204" pitchFamily="34" charset="0"/>
              </a:rPr>
              <a:t>FIBROBLASTS</a:t>
            </a:r>
          </a:p>
        </p:txBody>
      </p:sp>
      <p:sp>
        <p:nvSpPr>
          <p:cNvPr id="24" name="Oval 23">
            <a:extLst>
              <a:ext uri="{FF2B5EF4-FFF2-40B4-BE49-F238E27FC236}">
                <a16:creationId xmlns:a16="http://schemas.microsoft.com/office/drawing/2014/main" id="{BABF82E9-EF49-F133-32A0-F84347F764FD}"/>
              </a:ext>
            </a:extLst>
          </p:cNvPr>
          <p:cNvSpPr/>
          <p:nvPr/>
        </p:nvSpPr>
        <p:spPr>
          <a:xfrm>
            <a:off x="8268799" y="868268"/>
            <a:ext cx="1790700" cy="1689100"/>
          </a:xfrm>
          <a:prstGeom prst="ellipse">
            <a:avLst/>
          </a:prstGeom>
          <a:solidFill>
            <a:srgbClr val="6E6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3400">
              <a:lnSpc>
                <a:spcPct val="90000"/>
              </a:lnSpc>
              <a:spcBef>
                <a:spcPct val="0"/>
              </a:spcBef>
              <a:spcAft>
                <a:spcPct val="35000"/>
              </a:spcAft>
            </a:pPr>
            <a:r>
              <a:rPr lang="en-GB" sz="1600">
                <a:solidFill>
                  <a:prstClr val="white"/>
                </a:solidFill>
                <a:latin typeface="Century Gothic" panose="020B0502020202020204" pitchFamily="34" charset="0"/>
              </a:rPr>
              <a:t>Promotes</a:t>
            </a:r>
            <a:r>
              <a:rPr lang="en-GB" sz="1600" baseline="30000">
                <a:solidFill>
                  <a:prstClr val="white"/>
                </a:solidFill>
                <a:latin typeface="Century Gothic" panose="020B0502020202020204" pitchFamily="34" charset="0"/>
              </a:rPr>
              <a:t>1</a:t>
            </a:r>
            <a:r>
              <a:rPr lang="en-GB" sz="1400" baseline="30000">
                <a:solidFill>
                  <a:prstClr val="white"/>
                </a:solidFill>
                <a:latin typeface="Century Gothic" panose="020B0502020202020204" pitchFamily="34" charset="0"/>
              </a:rPr>
              <a:t> </a:t>
            </a:r>
            <a:r>
              <a:rPr lang="en-GB" sz="1400" b="1">
                <a:solidFill>
                  <a:prstClr val="white"/>
                </a:solidFill>
                <a:latin typeface="Century Gothic" panose="020B0502020202020204" pitchFamily="34" charset="0"/>
              </a:rPr>
              <a:t>HYDRATION</a:t>
            </a:r>
          </a:p>
        </p:txBody>
      </p:sp>
      <p:sp>
        <p:nvSpPr>
          <p:cNvPr id="33" name="Oval 32">
            <a:extLst>
              <a:ext uri="{FF2B5EF4-FFF2-40B4-BE49-F238E27FC236}">
                <a16:creationId xmlns:a16="http://schemas.microsoft.com/office/drawing/2014/main" id="{E98FBAB2-9E1E-E7CB-4EC8-0CC774559849}"/>
              </a:ext>
            </a:extLst>
          </p:cNvPr>
          <p:cNvSpPr/>
          <p:nvPr/>
        </p:nvSpPr>
        <p:spPr>
          <a:xfrm>
            <a:off x="10096855" y="1472640"/>
            <a:ext cx="1790700" cy="1689100"/>
          </a:xfrm>
          <a:prstGeom prst="ellipse">
            <a:avLst/>
          </a:prstGeom>
          <a:solidFill>
            <a:srgbClr val="E89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3400">
              <a:lnSpc>
                <a:spcPct val="90000"/>
              </a:lnSpc>
              <a:spcBef>
                <a:spcPct val="0"/>
              </a:spcBef>
              <a:spcAft>
                <a:spcPct val="35000"/>
              </a:spcAft>
            </a:pPr>
            <a:r>
              <a:rPr lang="en-GB" sz="1600">
                <a:solidFill>
                  <a:schemeClr val="tx1"/>
                </a:solidFill>
                <a:latin typeface="Century Gothic" panose="020B0502020202020204" pitchFamily="34" charset="0"/>
              </a:rPr>
              <a:t>Promotes</a:t>
            </a:r>
            <a:r>
              <a:rPr lang="en-GB" sz="1600" baseline="30000">
                <a:solidFill>
                  <a:schemeClr val="tx1"/>
                </a:solidFill>
                <a:latin typeface="Century Gothic" panose="020B0502020202020204" pitchFamily="34" charset="0"/>
              </a:rPr>
              <a:t>2</a:t>
            </a:r>
            <a:r>
              <a:rPr lang="en-GB" sz="1200" baseline="30000">
                <a:solidFill>
                  <a:schemeClr val="tx1"/>
                </a:solidFill>
                <a:latin typeface="Century Gothic" panose="020B0502020202020204" pitchFamily="34" charset="0"/>
              </a:rPr>
              <a:t> </a:t>
            </a:r>
            <a:r>
              <a:rPr lang="en-GB" sz="1200" b="1">
                <a:solidFill>
                  <a:schemeClr val="tx1"/>
                </a:solidFill>
                <a:latin typeface="Century Gothic" panose="020B0502020202020204" pitchFamily="34" charset="0"/>
              </a:rPr>
              <a:t>SCAVENGING</a:t>
            </a:r>
          </a:p>
        </p:txBody>
      </p:sp>
      <p:cxnSp>
        <p:nvCxnSpPr>
          <p:cNvPr id="34" name="Straight Arrow Connector 33">
            <a:extLst>
              <a:ext uri="{FF2B5EF4-FFF2-40B4-BE49-F238E27FC236}">
                <a16:creationId xmlns:a16="http://schemas.microsoft.com/office/drawing/2014/main" id="{D95B3531-0CE3-1158-C978-A83006B94056}"/>
              </a:ext>
            </a:extLst>
          </p:cNvPr>
          <p:cNvCxnSpPr>
            <a:cxnSpLocks/>
          </p:cNvCxnSpPr>
          <p:nvPr/>
        </p:nvCxnSpPr>
        <p:spPr>
          <a:xfrm>
            <a:off x="8602423" y="3613795"/>
            <a:ext cx="1281731" cy="125911"/>
          </a:xfrm>
          <a:prstGeom prst="straightConnector1">
            <a:avLst/>
          </a:prstGeom>
          <a:ln w="38100">
            <a:solidFill>
              <a:srgbClr val="E5A62D"/>
            </a:solidFill>
            <a:tailEnd type="triangle"/>
          </a:ln>
        </p:spPr>
        <p:style>
          <a:lnRef idx="1">
            <a:schemeClr val="accent2"/>
          </a:lnRef>
          <a:fillRef idx="0">
            <a:schemeClr val="accent2"/>
          </a:fillRef>
          <a:effectRef idx="0">
            <a:schemeClr val="accent2"/>
          </a:effectRef>
          <a:fontRef idx="minor">
            <a:schemeClr val="tx1"/>
          </a:fontRef>
        </p:style>
      </p:cxnSp>
      <p:cxnSp>
        <p:nvCxnSpPr>
          <p:cNvPr id="35" name="Straight Arrow Connector 34">
            <a:extLst>
              <a:ext uri="{FF2B5EF4-FFF2-40B4-BE49-F238E27FC236}">
                <a16:creationId xmlns:a16="http://schemas.microsoft.com/office/drawing/2014/main" id="{27090531-FF21-91B1-CB4C-DE73BE280D20}"/>
              </a:ext>
            </a:extLst>
          </p:cNvPr>
          <p:cNvCxnSpPr>
            <a:cxnSpLocks/>
          </p:cNvCxnSpPr>
          <p:nvPr/>
        </p:nvCxnSpPr>
        <p:spPr>
          <a:xfrm>
            <a:off x="8268799" y="3978841"/>
            <a:ext cx="929429" cy="565795"/>
          </a:xfrm>
          <a:prstGeom prst="straightConnector1">
            <a:avLst/>
          </a:prstGeom>
          <a:ln w="38100">
            <a:solidFill>
              <a:srgbClr val="5EB245"/>
            </a:solidFill>
            <a:tailEnd type="triangle"/>
          </a:ln>
        </p:spPr>
        <p:style>
          <a:lnRef idx="1">
            <a:schemeClr val="accent2"/>
          </a:lnRef>
          <a:fillRef idx="0">
            <a:schemeClr val="accent2"/>
          </a:fillRef>
          <a:effectRef idx="0">
            <a:schemeClr val="accent2"/>
          </a:effectRef>
          <a:fontRef idx="minor">
            <a:schemeClr val="tx1"/>
          </a:fontRef>
        </p:style>
      </p:cxnSp>
      <p:cxnSp>
        <p:nvCxnSpPr>
          <p:cNvPr id="36" name="Straight Arrow Connector 35">
            <a:extLst>
              <a:ext uri="{FF2B5EF4-FFF2-40B4-BE49-F238E27FC236}">
                <a16:creationId xmlns:a16="http://schemas.microsoft.com/office/drawing/2014/main" id="{4DB1110F-2EEA-5740-9D1F-AC4663B79815}"/>
              </a:ext>
            </a:extLst>
          </p:cNvPr>
          <p:cNvCxnSpPr>
            <a:cxnSpLocks/>
          </p:cNvCxnSpPr>
          <p:nvPr/>
        </p:nvCxnSpPr>
        <p:spPr>
          <a:xfrm flipV="1">
            <a:off x="8147270" y="2535111"/>
            <a:ext cx="519720" cy="393445"/>
          </a:xfrm>
          <a:prstGeom prst="straightConnector1">
            <a:avLst/>
          </a:prstGeom>
          <a:ln w="38100">
            <a:solidFill>
              <a:srgbClr val="6E619B"/>
            </a:solidFill>
            <a:tailEnd type="triangle"/>
          </a:ln>
        </p:spPr>
        <p:style>
          <a:lnRef idx="1">
            <a:schemeClr val="accent2"/>
          </a:lnRef>
          <a:fillRef idx="0">
            <a:schemeClr val="accent2"/>
          </a:fillRef>
          <a:effectRef idx="0">
            <a:schemeClr val="accent2"/>
          </a:effectRef>
          <a:fontRef idx="minor">
            <a:schemeClr val="tx1"/>
          </a:fontRef>
        </p:style>
      </p:cxnSp>
      <p:cxnSp>
        <p:nvCxnSpPr>
          <p:cNvPr id="37" name="Straight Arrow Connector 36">
            <a:extLst>
              <a:ext uri="{FF2B5EF4-FFF2-40B4-BE49-F238E27FC236}">
                <a16:creationId xmlns:a16="http://schemas.microsoft.com/office/drawing/2014/main" id="{D989CC78-B842-6A3F-D863-CAD1D9FA0260}"/>
              </a:ext>
            </a:extLst>
          </p:cNvPr>
          <p:cNvCxnSpPr>
            <a:cxnSpLocks/>
          </p:cNvCxnSpPr>
          <p:nvPr/>
        </p:nvCxnSpPr>
        <p:spPr>
          <a:xfrm flipV="1">
            <a:off x="8570070" y="2928556"/>
            <a:ext cx="1314084" cy="308967"/>
          </a:xfrm>
          <a:prstGeom prst="straightConnector1">
            <a:avLst/>
          </a:prstGeom>
          <a:ln w="38100">
            <a:solidFill>
              <a:srgbClr val="E893B5"/>
            </a:solidFill>
            <a:tailEnd type="triangle"/>
          </a:ln>
        </p:spPr>
        <p:style>
          <a:lnRef idx="1">
            <a:schemeClr val="accent2"/>
          </a:lnRef>
          <a:fillRef idx="0">
            <a:schemeClr val="accent2"/>
          </a:fillRef>
          <a:effectRef idx="0">
            <a:schemeClr val="accent2"/>
          </a:effectRef>
          <a:fontRef idx="minor">
            <a:schemeClr val="tx1"/>
          </a:fontRef>
        </p:style>
      </p:cxnSp>
      <p:sp>
        <p:nvSpPr>
          <p:cNvPr id="17" name="TextBox 16">
            <a:extLst>
              <a:ext uri="{FF2B5EF4-FFF2-40B4-BE49-F238E27FC236}">
                <a16:creationId xmlns:a16="http://schemas.microsoft.com/office/drawing/2014/main" id="{77762DDC-BDF2-46AA-8249-648B4BF4F43B}"/>
              </a:ext>
            </a:extLst>
          </p:cNvPr>
          <p:cNvSpPr txBox="1"/>
          <p:nvPr/>
        </p:nvSpPr>
        <p:spPr>
          <a:xfrm>
            <a:off x="889224" y="5907933"/>
            <a:ext cx="8225122" cy="830997"/>
          </a:xfrm>
          <a:prstGeom prst="rect">
            <a:avLst/>
          </a:prstGeom>
          <a:noFill/>
        </p:spPr>
        <p:txBody>
          <a:bodyPr wrap="square">
            <a:spAutoFit/>
          </a:bodyPr>
          <a:lstStyle/>
          <a:p>
            <a:r>
              <a:rPr lang="en-GB" sz="800" baseline="30000">
                <a:latin typeface="+mj-lt"/>
              </a:rPr>
              <a:t>1</a:t>
            </a:r>
            <a:r>
              <a:rPr lang="en-GB" sz="800">
                <a:latin typeface="+mj-lt"/>
              </a:rPr>
              <a:t> Bartoletti E, Cavallini M, </a:t>
            </a:r>
            <a:r>
              <a:rPr lang="en-GB" sz="800" err="1">
                <a:latin typeface="+mj-lt"/>
              </a:rPr>
              <a:t>Maioli</a:t>
            </a:r>
            <a:r>
              <a:rPr lang="en-GB" sz="800">
                <a:latin typeface="+mj-lt"/>
              </a:rPr>
              <a:t> L, </a:t>
            </a:r>
            <a:r>
              <a:rPr lang="en-GB" sz="800" err="1">
                <a:latin typeface="+mj-lt"/>
              </a:rPr>
              <a:t>Massirone</a:t>
            </a:r>
            <a:r>
              <a:rPr lang="en-GB" sz="800">
                <a:latin typeface="+mj-lt"/>
              </a:rPr>
              <a:t> A, P</a:t>
            </a:r>
            <a:r>
              <a:rPr lang="en-US" sz="800" err="1">
                <a:latin typeface="+mj-lt"/>
              </a:rPr>
              <a:t>almieri</a:t>
            </a:r>
            <a:r>
              <a:rPr lang="en-US" sz="800">
                <a:latin typeface="+mj-lt"/>
              </a:rPr>
              <a:t> IP, </a:t>
            </a:r>
            <a:r>
              <a:rPr lang="en-US" sz="800" err="1">
                <a:latin typeface="+mj-lt"/>
              </a:rPr>
              <a:t>Papagni</a:t>
            </a:r>
            <a:r>
              <a:rPr lang="en-US" sz="800">
                <a:latin typeface="+mj-lt"/>
              </a:rPr>
              <a:t> M et al. </a:t>
            </a:r>
            <a:r>
              <a:rPr lang="en-GB" sz="800">
                <a:latin typeface="+mj-lt"/>
              </a:rPr>
              <a:t> Introduction to Polynucleotides Highly Purified Technology. Aesthetic Medicine.2020 Oct-Dec;Vol.7(1):43-47.</a:t>
            </a:r>
          </a:p>
          <a:p>
            <a:r>
              <a:rPr lang="en-GB" sz="800" baseline="30000">
                <a:latin typeface="+mj-lt"/>
              </a:rPr>
              <a:t>2</a:t>
            </a:r>
            <a:r>
              <a:rPr lang="en-GB" sz="800">
                <a:latin typeface="+mj-lt"/>
              </a:rPr>
              <a:t> Data on file</a:t>
            </a:r>
          </a:p>
          <a:p>
            <a:r>
              <a:rPr lang="en-GB" sz="800" baseline="30000">
                <a:latin typeface="+mj-lt"/>
              </a:rPr>
              <a:t>3</a:t>
            </a:r>
            <a:r>
              <a:rPr lang="en-GB" sz="800">
                <a:latin typeface="+mj-lt"/>
              </a:rPr>
              <a:t> </a:t>
            </a:r>
            <a:r>
              <a:rPr lang="en-US" sz="800" err="1">
                <a:latin typeface="+mj-lt"/>
              </a:rPr>
              <a:t>Collangelo</a:t>
            </a:r>
            <a:r>
              <a:rPr lang="en-US" sz="800">
                <a:latin typeface="+mj-lt"/>
              </a:rPr>
              <a:t> MT. </a:t>
            </a:r>
            <a:r>
              <a:rPr lang="en-US" sz="800" err="1">
                <a:latin typeface="+mj-lt"/>
              </a:rPr>
              <a:t>Govoni</a:t>
            </a:r>
            <a:r>
              <a:rPr lang="en-US" sz="800">
                <a:latin typeface="+mj-lt"/>
              </a:rPr>
              <a:t> P, </a:t>
            </a:r>
            <a:r>
              <a:rPr lang="en-US" sz="800" err="1">
                <a:latin typeface="+mj-lt"/>
              </a:rPr>
              <a:t>Beletti</a:t>
            </a:r>
            <a:r>
              <a:rPr lang="en-US" sz="800">
                <a:latin typeface="+mj-lt"/>
              </a:rPr>
              <a:t> s, </a:t>
            </a:r>
            <a:r>
              <a:rPr lang="en-US" sz="800" err="1">
                <a:latin typeface="+mj-lt"/>
              </a:rPr>
              <a:t>Squadrito</a:t>
            </a:r>
            <a:r>
              <a:rPr lang="en-US" sz="800">
                <a:latin typeface="+mj-lt"/>
              </a:rPr>
              <a:t> F, </a:t>
            </a:r>
            <a:r>
              <a:rPr lang="en-US" sz="800" err="1">
                <a:latin typeface="+mj-lt"/>
              </a:rPr>
              <a:t>Guizzardi</a:t>
            </a:r>
            <a:r>
              <a:rPr lang="en-US" sz="800">
                <a:latin typeface="+mj-lt"/>
              </a:rPr>
              <a:t> S, Galli C. Polynucleotide </a:t>
            </a:r>
            <a:r>
              <a:rPr lang="en-US" sz="800" err="1">
                <a:latin typeface="+mj-lt"/>
              </a:rPr>
              <a:t>biogel</a:t>
            </a:r>
            <a:r>
              <a:rPr lang="en-US" sz="800">
                <a:latin typeface="+mj-lt"/>
              </a:rPr>
              <a:t> </a:t>
            </a:r>
            <a:r>
              <a:rPr lang="en-US" sz="800" err="1">
                <a:latin typeface="+mj-lt"/>
              </a:rPr>
              <a:t>enchances</a:t>
            </a:r>
            <a:r>
              <a:rPr lang="en-US" sz="800">
                <a:latin typeface="+mj-lt"/>
              </a:rPr>
              <a:t> tissue repair, matrix </a:t>
            </a:r>
            <a:r>
              <a:rPr lang="en-US" sz="800" err="1">
                <a:latin typeface="+mj-lt"/>
              </a:rPr>
              <a:t>desposition</a:t>
            </a:r>
            <a:r>
              <a:rPr lang="en-US" sz="800">
                <a:latin typeface="+mj-lt"/>
              </a:rPr>
              <a:t> and organization. J. of Biological Regulators &amp;Homeostatic Agents. 2021;Vol35(1):355-362.</a:t>
            </a:r>
          </a:p>
          <a:p>
            <a:endParaRPr lang="en-US" sz="800">
              <a:latin typeface="+mj-lt"/>
            </a:endParaRPr>
          </a:p>
        </p:txBody>
      </p:sp>
      <p:sp>
        <p:nvSpPr>
          <p:cNvPr id="3" name="TextBox 2">
            <a:extLst>
              <a:ext uri="{FF2B5EF4-FFF2-40B4-BE49-F238E27FC236}">
                <a16:creationId xmlns:a16="http://schemas.microsoft.com/office/drawing/2014/main" id="{B2D693A4-9605-21AC-57FC-44726A137E76}"/>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182873839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hteck 23">
            <a:extLst>
              <a:ext uri="{FF2B5EF4-FFF2-40B4-BE49-F238E27FC236}">
                <a16:creationId xmlns:a16="http://schemas.microsoft.com/office/drawing/2014/main" id="{FCC1EF10-88AF-FBD0-365C-3CD0E499EDAF}"/>
              </a:ext>
            </a:extLst>
          </p:cNvPr>
          <p:cNvSpPr/>
          <p:nvPr/>
        </p:nvSpPr>
        <p:spPr>
          <a:xfrm>
            <a:off x="7719722" y="0"/>
            <a:ext cx="4472278" cy="6870358"/>
          </a:xfrm>
          <a:prstGeom prst="rect">
            <a:avLst/>
          </a:prstGeom>
          <a:gradFill>
            <a:gsLst>
              <a:gs pos="0">
                <a:srgbClr val="E5A62D"/>
              </a:gs>
              <a:gs pos="99000">
                <a:srgbClr val="F4E02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9" name="Textfeld 8">
            <a:extLst>
              <a:ext uri="{FF2B5EF4-FFF2-40B4-BE49-F238E27FC236}">
                <a16:creationId xmlns:a16="http://schemas.microsoft.com/office/drawing/2014/main" id="{D6A0C07F-96AE-AE6E-8C8C-6F71F58DCDFE}"/>
              </a:ext>
            </a:extLst>
          </p:cNvPr>
          <p:cNvSpPr txBox="1"/>
          <p:nvPr/>
        </p:nvSpPr>
        <p:spPr>
          <a:xfrm>
            <a:off x="4171781" y="442997"/>
            <a:ext cx="3532850" cy="369332"/>
          </a:xfrm>
          <a:prstGeom prst="rect">
            <a:avLst/>
          </a:prstGeom>
          <a:noFill/>
        </p:spPr>
        <p:txBody>
          <a:bodyPr wrap="square">
            <a:spAutoFit/>
          </a:bodyPr>
          <a:lstStyle/>
          <a:p>
            <a:pPr algn="ctr"/>
            <a:r>
              <a:rPr lang="de-DE" sz="1800">
                <a:solidFill>
                  <a:schemeClr val="bg1"/>
                </a:solidFill>
              </a:rPr>
              <a:t>BEFORE</a:t>
            </a:r>
            <a:endParaRPr lang="de-DE">
              <a:solidFill>
                <a:schemeClr val="bg1"/>
              </a:solidFill>
            </a:endParaRPr>
          </a:p>
        </p:txBody>
      </p:sp>
      <p:sp>
        <p:nvSpPr>
          <p:cNvPr id="26" name="Textfeld 25">
            <a:extLst>
              <a:ext uri="{FF2B5EF4-FFF2-40B4-BE49-F238E27FC236}">
                <a16:creationId xmlns:a16="http://schemas.microsoft.com/office/drawing/2014/main" id="{4653CA13-8724-2A28-6F66-A891784D69A4}"/>
              </a:ext>
            </a:extLst>
          </p:cNvPr>
          <p:cNvSpPr txBox="1"/>
          <p:nvPr/>
        </p:nvSpPr>
        <p:spPr>
          <a:xfrm>
            <a:off x="8298574" y="1214433"/>
            <a:ext cx="3619183" cy="369332"/>
          </a:xfrm>
          <a:prstGeom prst="rect">
            <a:avLst/>
          </a:prstGeom>
          <a:noFill/>
        </p:spPr>
        <p:txBody>
          <a:bodyPr wrap="square">
            <a:spAutoFit/>
          </a:bodyPr>
          <a:lstStyle/>
          <a:p>
            <a:pPr algn="ctr"/>
            <a:r>
              <a:rPr lang="de-DE" sz="1800">
                <a:solidFill>
                  <a:schemeClr val="bg1"/>
                </a:solidFill>
              </a:rPr>
              <a:t>AFTER</a:t>
            </a:r>
            <a:endParaRPr lang="de-DE">
              <a:solidFill>
                <a:schemeClr val="bg1"/>
              </a:solidFill>
            </a:endParaRPr>
          </a:p>
        </p:txBody>
      </p:sp>
      <p:sp>
        <p:nvSpPr>
          <p:cNvPr id="3" name="Textfeld 2">
            <a:extLst>
              <a:ext uri="{FF2B5EF4-FFF2-40B4-BE49-F238E27FC236}">
                <a16:creationId xmlns:a16="http://schemas.microsoft.com/office/drawing/2014/main" id="{93F3D3A4-43C8-AA64-BB08-5C60CB213A00}"/>
              </a:ext>
            </a:extLst>
          </p:cNvPr>
          <p:cNvSpPr txBox="1"/>
          <p:nvPr/>
        </p:nvSpPr>
        <p:spPr>
          <a:xfrm>
            <a:off x="444164" y="1872879"/>
            <a:ext cx="2993722" cy="369332"/>
          </a:xfrm>
          <a:prstGeom prst="rect">
            <a:avLst/>
          </a:prstGeom>
          <a:noFill/>
        </p:spPr>
        <p:txBody>
          <a:bodyPr wrap="square">
            <a:spAutoFit/>
          </a:bodyPr>
          <a:lstStyle/>
          <a:p>
            <a:r>
              <a:rPr lang="de-DE" sz="1800" dirty="0">
                <a:solidFill>
                  <a:srgbClr val="1F3F64"/>
                </a:solidFill>
              </a:rPr>
              <a:t>CASE STUDY</a:t>
            </a:r>
            <a:endParaRPr lang="de-DE" dirty="0">
              <a:solidFill>
                <a:srgbClr val="1F3F64"/>
              </a:solidFill>
            </a:endParaRPr>
          </a:p>
        </p:txBody>
      </p:sp>
      <p:sp>
        <p:nvSpPr>
          <p:cNvPr id="16" name="Titel 1">
            <a:extLst>
              <a:ext uri="{FF2B5EF4-FFF2-40B4-BE49-F238E27FC236}">
                <a16:creationId xmlns:a16="http://schemas.microsoft.com/office/drawing/2014/main" id="{C6BCB0FD-7FFE-4E5B-A63E-18BCF109BA6F}"/>
              </a:ext>
            </a:extLst>
          </p:cNvPr>
          <p:cNvSpPr>
            <a:spLocks noGrp="1"/>
          </p:cNvSpPr>
          <p:nvPr>
            <p:ph type="ctrTitle"/>
          </p:nvPr>
        </p:nvSpPr>
        <p:spPr>
          <a:xfrm>
            <a:off x="460221" y="2624244"/>
            <a:ext cx="3244052" cy="616353"/>
          </a:xfrm>
        </p:spPr>
        <p:txBody>
          <a:bodyPr/>
          <a:lstStyle/>
          <a:p>
            <a:pPr>
              <a:lnSpc>
                <a:spcPct val="120000"/>
              </a:lnSpc>
            </a:pPr>
            <a:r>
              <a:rPr lang="en-GB" sz="2200" dirty="0">
                <a:latin typeface="+mn-lt"/>
              </a:rPr>
              <a:t>Results with </a:t>
            </a:r>
            <a:br>
              <a:rPr lang="en-GB" sz="2200" dirty="0">
                <a:latin typeface="+mn-lt"/>
              </a:rPr>
            </a:br>
            <a:r>
              <a:rPr lang="en-GB" sz="2200" dirty="0">
                <a:latin typeface="+mn-lt"/>
              </a:rPr>
              <a:t>PN-HPT</a:t>
            </a:r>
            <a:r>
              <a:rPr lang="en-GB" sz="2200" baseline="30000" dirty="0">
                <a:latin typeface="+mn-lt"/>
              </a:rPr>
              <a:t>® </a:t>
            </a:r>
            <a:r>
              <a:rPr lang="en-GB" sz="2200" dirty="0">
                <a:latin typeface="+mn-lt"/>
              </a:rPr>
              <a:t>+ HA </a:t>
            </a:r>
            <a:endParaRPr lang="de-DE" sz="2200" baseline="30000" dirty="0"/>
          </a:p>
        </p:txBody>
      </p:sp>
      <p:sp>
        <p:nvSpPr>
          <p:cNvPr id="5" name="Rechteck 4">
            <a:extLst>
              <a:ext uri="{FF2B5EF4-FFF2-40B4-BE49-F238E27FC236}">
                <a16:creationId xmlns:a16="http://schemas.microsoft.com/office/drawing/2014/main" id="{579B88DF-B9B6-C38F-E1D1-8DF0A67D493D}"/>
              </a:ext>
            </a:extLst>
          </p:cNvPr>
          <p:cNvSpPr/>
          <p:nvPr/>
        </p:nvSpPr>
        <p:spPr>
          <a:xfrm>
            <a:off x="3247444" y="0"/>
            <a:ext cx="4472278" cy="6870358"/>
          </a:xfrm>
          <a:prstGeom prst="rect">
            <a:avLst/>
          </a:prstGeom>
          <a:gradFill>
            <a:gsLst>
              <a:gs pos="0">
                <a:schemeClr val="bg1">
                  <a:lumMod val="85000"/>
                </a:schemeClr>
              </a:gs>
              <a:gs pos="99000">
                <a:schemeClr val="bg1">
                  <a:lumMod val="6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a:extLst>
              <a:ext uri="{FF2B5EF4-FFF2-40B4-BE49-F238E27FC236}">
                <a16:creationId xmlns:a16="http://schemas.microsoft.com/office/drawing/2014/main" id="{E740F87E-3049-67B1-D6B5-532908F42CCA}"/>
              </a:ext>
            </a:extLst>
          </p:cNvPr>
          <p:cNvSpPr txBox="1"/>
          <p:nvPr/>
        </p:nvSpPr>
        <p:spPr>
          <a:xfrm>
            <a:off x="3325135" y="1214433"/>
            <a:ext cx="4316897" cy="369332"/>
          </a:xfrm>
          <a:prstGeom prst="rect">
            <a:avLst/>
          </a:prstGeom>
          <a:noFill/>
        </p:spPr>
        <p:txBody>
          <a:bodyPr wrap="square">
            <a:spAutoFit/>
          </a:bodyPr>
          <a:lstStyle/>
          <a:p>
            <a:pPr algn="ctr"/>
            <a:r>
              <a:rPr lang="de-DE" sz="1800">
                <a:solidFill>
                  <a:schemeClr val="bg1"/>
                </a:solidFill>
              </a:rPr>
              <a:t>BEFORE</a:t>
            </a:r>
            <a:endParaRPr lang="de-DE">
              <a:solidFill>
                <a:schemeClr val="bg1"/>
              </a:solidFill>
            </a:endParaRPr>
          </a:p>
        </p:txBody>
      </p:sp>
      <p:pic>
        <p:nvPicPr>
          <p:cNvPr id="12" name="Immagine 3">
            <a:extLst>
              <a:ext uri="{FF2B5EF4-FFF2-40B4-BE49-F238E27FC236}">
                <a16:creationId xmlns:a16="http://schemas.microsoft.com/office/drawing/2014/main" id="{B0A61ACC-65E5-0A97-E005-1154262EEEDB}"/>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14000"/>
                    </a14:imgEffect>
                  </a14:imgLayer>
                </a14:imgProps>
              </a:ext>
              <a:ext uri="{28A0092B-C50C-407E-A947-70E740481C1C}">
                <a14:useLocalDpi xmlns:a14="http://schemas.microsoft.com/office/drawing/2010/main"/>
              </a:ext>
            </a:extLst>
          </a:blip>
          <a:srcRect/>
          <a:stretch/>
        </p:blipFill>
        <p:spPr>
          <a:xfrm>
            <a:off x="3636942" y="1931080"/>
            <a:ext cx="3693282" cy="2704786"/>
          </a:xfrm>
          <a:prstGeom prst="rect">
            <a:avLst/>
          </a:prstGeom>
        </p:spPr>
      </p:pic>
      <p:sp>
        <p:nvSpPr>
          <p:cNvPr id="14" name="CasellaDiTesto 8">
            <a:extLst>
              <a:ext uri="{FF2B5EF4-FFF2-40B4-BE49-F238E27FC236}">
                <a16:creationId xmlns:a16="http://schemas.microsoft.com/office/drawing/2014/main" id="{701CE0BA-BA79-743F-E81F-6A2297D24DFA}"/>
              </a:ext>
            </a:extLst>
          </p:cNvPr>
          <p:cNvSpPr txBox="1"/>
          <p:nvPr/>
        </p:nvSpPr>
        <p:spPr>
          <a:xfrm>
            <a:off x="3636942" y="4696167"/>
            <a:ext cx="2948940" cy="261610"/>
          </a:xfrm>
          <a:prstGeom prst="rect">
            <a:avLst/>
          </a:prstGeom>
          <a:noFill/>
        </p:spPr>
        <p:txBody>
          <a:bodyPr wrap="square" rtlCol="0">
            <a:spAutoFit/>
          </a:bodyPr>
          <a:lstStyle/>
          <a:p>
            <a:r>
              <a:rPr lang="it-IT" sz="1100">
                <a:solidFill>
                  <a:schemeClr val="bg1"/>
                </a:solidFill>
              </a:rPr>
              <a:t>Image </a:t>
            </a:r>
            <a:r>
              <a:rPr lang="it-IT" sz="1100" err="1">
                <a:solidFill>
                  <a:schemeClr val="bg1"/>
                </a:solidFill>
              </a:rPr>
              <a:t>courtesy</a:t>
            </a:r>
            <a:endParaRPr lang="it-IT" sz="1100">
              <a:solidFill>
                <a:schemeClr val="bg1"/>
              </a:solidFill>
            </a:endParaRPr>
          </a:p>
        </p:txBody>
      </p:sp>
      <p:pic>
        <p:nvPicPr>
          <p:cNvPr id="15" name="Immagine 3">
            <a:extLst>
              <a:ext uri="{FF2B5EF4-FFF2-40B4-BE49-F238E27FC236}">
                <a16:creationId xmlns:a16="http://schemas.microsoft.com/office/drawing/2014/main" id="{86D9E461-F0C2-71EA-0827-45DC673BDD7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153336" y="1931080"/>
            <a:ext cx="3728731" cy="2704786"/>
          </a:xfrm>
          <a:prstGeom prst="rect">
            <a:avLst/>
          </a:prstGeom>
        </p:spPr>
      </p:pic>
      <p:sp>
        <p:nvSpPr>
          <p:cNvPr id="20" name="Textfeld 19">
            <a:extLst>
              <a:ext uri="{FF2B5EF4-FFF2-40B4-BE49-F238E27FC236}">
                <a16:creationId xmlns:a16="http://schemas.microsoft.com/office/drawing/2014/main" id="{34523BDE-A7FB-EDD6-17F2-AEEEF9BBF136}"/>
              </a:ext>
            </a:extLst>
          </p:cNvPr>
          <p:cNvSpPr txBox="1"/>
          <p:nvPr/>
        </p:nvSpPr>
        <p:spPr>
          <a:xfrm>
            <a:off x="8492649" y="5290697"/>
            <a:ext cx="3244052" cy="646331"/>
          </a:xfrm>
          <a:prstGeom prst="rect">
            <a:avLst/>
          </a:prstGeom>
          <a:noFill/>
        </p:spPr>
        <p:txBody>
          <a:bodyPr wrap="square">
            <a:spAutoFit/>
          </a:bodyPr>
          <a:lstStyle/>
          <a:p>
            <a:pPr algn="ctr"/>
            <a:r>
              <a:rPr lang="en-GB" sz="1800" b="1"/>
              <a:t>6-8 weeks </a:t>
            </a:r>
            <a:r>
              <a:rPr lang="en-GB" sz="1800"/>
              <a:t>after last treatment session</a:t>
            </a:r>
          </a:p>
        </p:txBody>
      </p:sp>
      <p:sp>
        <p:nvSpPr>
          <p:cNvPr id="21" name="CasellaDiTesto 8">
            <a:extLst>
              <a:ext uri="{FF2B5EF4-FFF2-40B4-BE49-F238E27FC236}">
                <a16:creationId xmlns:a16="http://schemas.microsoft.com/office/drawing/2014/main" id="{9F44A2ED-271F-71D4-42CE-D71C5C2D56EF}"/>
              </a:ext>
            </a:extLst>
          </p:cNvPr>
          <p:cNvSpPr txBox="1"/>
          <p:nvPr/>
        </p:nvSpPr>
        <p:spPr>
          <a:xfrm>
            <a:off x="8078641" y="4696167"/>
            <a:ext cx="2948940" cy="261610"/>
          </a:xfrm>
          <a:prstGeom prst="rect">
            <a:avLst/>
          </a:prstGeom>
          <a:noFill/>
        </p:spPr>
        <p:txBody>
          <a:bodyPr wrap="square" rtlCol="0">
            <a:spAutoFit/>
          </a:bodyPr>
          <a:lstStyle/>
          <a:p>
            <a:r>
              <a:rPr lang="it-IT" sz="1100">
                <a:solidFill>
                  <a:schemeClr val="bg1"/>
                </a:solidFill>
              </a:rPr>
              <a:t>Image </a:t>
            </a:r>
            <a:r>
              <a:rPr lang="it-IT" sz="1100" err="1">
                <a:solidFill>
                  <a:schemeClr val="bg1"/>
                </a:solidFill>
              </a:rPr>
              <a:t>courtesy</a:t>
            </a:r>
            <a:endParaRPr lang="it-IT" sz="1100">
              <a:solidFill>
                <a:schemeClr val="bg1"/>
              </a:solidFill>
            </a:endParaRPr>
          </a:p>
        </p:txBody>
      </p:sp>
      <p:sp>
        <p:nvSpPr>
          <p:cNvPr id="17" name="TextBox 3">
            <a:extLst>
              <a:ext uri="{FF2B5EF4-FFF2-40B4-BE49-F238E27FC236}">
                <a16:creationId xmlns:a16="http://schemas.microsoft.com/office/drawing/2014/main" id="{DD27FE05-85A8-4024-87A6-94C5E21B5063}"/>
              </a:ext>
            </a:extLst>
          </p:cNvPr>
          <p:cNvSpPr txBox="1"/>
          <p:nvPr/>
        </p:nvSpPr>
        <p:spPr>
          <a:xfrm>
            <a:off x="464932" y="6355750"/>
            <a:ext cx="7177100" cy="338554"/>
          </a:xfrm>
          <a:prstGeom prst="rect">
            <a:avLst/>
          </a:prstGeom>
          <a:noFill/>
        </p:spPr>
        <p:txBody>
          <a:bodyPr wrap="square" rtlCol="0">
            <a:spAutoFit/>
          </a:bodyPr>
          <a:lstStyle/>
          <a:p>
            <a:r>
              <a:rPr lang="en-GB" sz="800" dirty="0" err="1"/>
              <a:t>Cavallini</a:t>
            </a:r>
            <a:r>
              <a:rPr lang="en-GB" sz="800" dirty="0"/>
              <a:t> M, De Luca C, Prussia G, </a:t>
            </a:r>
            <a:r>
              <a:rPr lang="en-GB" sz="800" dirty="0" err="1"/>
              <a:t>Raichi</a:t>
            </a:r>
            <a:r>
              <a:rPr lang="en-GB" sz="800" dirty="0"/>
              <a:t> M. PN-HPT® (Polynucleotides Highly Purified Technology) in facial middle third rejuvenation. Exploring the potential. J </a:t>
            </a:r>
            <a:r>
              <a:rPr lang="en-GB" sz="800" dirty="0" err="1"/>
              <a:t>Cosmet</a:t>
            </a:r>
            <a:r>
              <a:rPr lang="en-GB" sz="800" dirty="0"/>
              <a:t> Dermatol. 2022 Feb;21(2):615-624. </a:t>
            </a:r>
            <a:r>
              <a:rPr lang="en-GB" sz="800" dirty="0" err="1"/>
              <a:t>doi</a:t>
            </a:r>
            <a:r>
              <a:rPr lang="en-GB" sz="800" dirty="0"/>
              <a:t>: 10.1111/jocd.14578. </a:t>
            </a:r>
            <a:r>
              <a:rPr lang="en-GB" sz="800" dirty="0" err="1"/>
              <a:t>Epub</a:t>
            </a:r>
            <a:r>
              <a:rPr lang="en-GB" sz="800" dirty="0"/>
              <a:t> 2021 Nov 17. PMID: 34791770; PMCID: PMC9299481.</a:t>
            </a:r>
          </a:p>
        </p:txBody>
      </p:sp>
      <p:sp>
        <p:nvSpPr>
          <p:cNvPr id="4" name="TextBox 3">
            <a:extLst>
              <a:ext uri="{FF2B5EF4-FFF2-40B4-BE49-F238E27FC236}">
                <a16:creationId xmlns:a16="http://schemas.microsoft.com/office/drawing/2014/main" id="{A5147B55-0695-74CB-9927-6A98FB2922A0}"/>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274002803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CAC08B-3EAB-A658-1CDC-F6DF6178B9C0}"/>
              </a:ext>
            </a:extLst>
          </p:cNvPr>
          <p:cNvSpPr>
            <a:spLocks noGrp="1"/>
          </p:cNvSpPr>
          <p:nvPr>
            <p:ph type="title"/>
          </p:nvPr>
        </p:nvSpPr>
        <p:spPr>
          <a:xfrm>
            <a:off x="670035" y="923093"/>
            <a:ext cx="10515600" cy="750435"/>
          </a:xfrm>
        </p:spPr>
        <p:txBody>
          <a:bodyPr/>
          <a:lstStyle/>
          <a:p>
            <a:pPr algn="ctr"/>
            <a:r>
              <a:rPr lang="de-DE" sz="3200" dirty="0"/>
              <a:t>Patient </a:t>
            </a:r>
            <a:r>
              <a:rPr lang="de-DE" sz="3200" dirty="0" err="1"/>
              <a:t>treated</a:t>
            </a:r>
            <a:r>
              <a:rPr lang="de-DE" sz="3200" dirty="0"/>
              <a:t> </a:t>
            </a:r>
            <a:r>
              <a:rPr lang="de-DE" sz="3200" dirty="0" err="1"/>
              <a:t>by</a:t>
            </a:r>
            <a:r>
              <a:rPr lang="de-DE" sz="3200" dirty="0"/>
              <a:t> Dr. Carmen De Luca</a:t>
            </a:r>
            <a:br>
              <a:rPr lang="de-DE" sz="3200" dirty="0"/>
            </a:br>
            <a:endParaRPr lang="de-DE" sz="3200" dirty="0"/>
          </a:p>
        </p:txBody>
      </p:sp>
      <p:grpSp>
        <p:nvGrpSpPr>
          <p:cNvPr id="9" name="Groep 8">
            <a:extLst>
              <a:ext uri="{FF2B5EF4-FFF2-40B4-BE49-F238E27FC236}">
                <a16:creationId xmlns:a16="http://schemas.microsoft.com/office/drawing/2014/main" id="{6FE2E29B-7696-B187-FA21-4FE8C907B159}"/>
              </a:ext>
            </a:extLst>
          </p:cNvPr>
          <p:cNvGrpSpPr/>
          <p:nvPr/>
        </p:nvGrpSpPr>
        <p:grpSpPr>
          <a:xfrm>
            <a:off x="901391" y="1887355"/>
            <a:ext cx="10389217" cy="3539504"/>
            <a:chOff x="1902159" y="2146593"/>
            <a:chExt cx="8575314" cy="2921525"/>
          </a:xfrm>
        </p:grpSpPr>
        <p:pic>
          <p:nvPicPr>
            <p:cNvPr id="4" name="Immagine 2">
              <a:extLst>
                <a:ext uri="{FF2B5EF4-FFF2-40B4-BE49-F238E27FC236}">
                  <a16:creationId xmlns:a16="http://schemas.microsoft.com/office/drawing/2014/main" id="{11118EF4-F1AE-F1E2-9A4B-BC2474F98E6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02159" y="2579943"/>
              <a:ext cx="8575314" cy="2488175"/>
            </a:xfrm>
            <a:prstGeom prst="rect">
              <a:avLst/>
            </a:prstGeom>
          </p:spPr>
        </p:pic>
        <p:sp>
          <p:nvSpPr>
            <p:cNvPr id="5" name="CasellaDiTesto 15">
              <a:extLst>
                <a:ext uri="{FF2B5EF4-FFF2-40B4-BE49-F238E27FC236}">
                  <a16:creationId xmlns:a16="http://schemas.microsoft.com/office/drawing/2014/main" id="{D1A26BD6-E67C-E3E4-B84E-BB4DCBADC4A7}"/>
                </a:ext>
              </a:extLst>
            </p:cNvPr>
            <p:cNvSpPr txBox="1"/>
            <p:nvPr/>
          </p:nvSpPr>
          <p:spPr>
            <a:xfrm>
              <a:off x="5619385" y="2146593"/>
              <a:ext cx="1140862" cy="307777"/>
            </a:xfrm>
            <a:prstGeom prst="rect">
              <a:avLst/>
            </a:prstGeom>
            <a:noFill/>
          </p:spPr>
          <p:txBody>
            <a:bodyPr wrap="square" rtlCol="0">
              <a:spAutoFit/>
            </a:bodyPr>
            <a:lstStyle/>
            <a:p>
              <a:pPr algn="ctr"/>
              <a:r>
                <a:rPr lang="it-IT" sz="1400"/>
                <a:t>After</a:t>
              </a:r>
            </a:p>
          </p:txBody>
        </p:sp>
        <p:sp>
          <p:nvSpPr>
            <p:cNvPr id="6" name="CasellaDiTesto 18">
              <a:extLst>
                <a:ext uri="{FF2B5EF4-FFF2-40B4-BE49-F238E27FC236}">
                  <a16:creationId xmlns:a16="http://schemas.microsoft.com/office/drawing/2014/main" id="{06A8F5C4-E510-86EE-4AF7-567259C7A6B1}"/>
                </a:ext>
              </a:extLst>
            </p:cNvPr>
            <p:cNvSpPr txBox="1"/>
            <p:nvPr/>
          </p:nvSpPr>
          <p:spPr>
            <a:xfrm>
              <a:off x="8492486" y="2146593"/>
              <a:ext cx="1140862" cy="307777"/>
            </a:xfrm>
            <a:prstGeom prst="rect">
              <a:avLst/>
            </a:prstGeom>
            <a:noFill/>
          </p:spPr>
          <p:txBody>
            <a:bodyPr wrap="square" rtlCol="0">
              <a:spAutoFit/>
            </a:bodyPr>
            <a:lstStyle/>
            <a:p>
              <a:pPr algn="ctr"/>
              <a:r>
                <a:rPr lang="it-IT" sz="1400"/>
                <a:t>After</a:t>
              </a:r>
            </a:p>
          </p:txBody>
        </p:sp>
        <p:sp>
          <p:nvSpPr>
            <p:cNvPr id="7" name="CasellaDiTesto 19">
              <a:extLst>
                <a:ext uri="{FF2B5EF4-FFF2-40B4-BE49-F238E27FC236}">
                  <a16:creationId xmlns:a16="http://schemas.microsoft.com/office/drawing/2014/main" id="{441290A4-CC2C-F794-07A8-EEADA1111670}"/>
                </a:ext>
              </a:extLst>
            </p:cNvPr>
            <p:cNvSpPr txBox="1"/>
            <p:nvPr/>
          </p:nvSpPr>
          <p:spPr>
            <a:xfrm>
              <a:off x="2746284" y="2152146"/>
              <a:ext cx="1140862" cy="307777"/>
            </a:xfrm>
            <a:prstGeom prst="rect">
              <a:avLst/>
            </a:prstGeom>
            <a:noFill/>
          </p:spPr>
          <p:txBody>
            <a:bodyPr wrap="square" rtlCol="0">
              <a:spAutoFit/>
            </a:bodyPr>
            <a:lstStyle/>
            <a:p>
              <a:pPr algn="ctr"/>
              <a:r>
                <a:rPr lang="it-IT" sz="1400" err="1"/>
                <a:t>Before</a:t>
              </a:r>
              <a:endParaRPr lang="it-IT" sz="1400"/>
            </a:p>
          </p:txBody>
        </p:sp>
        <p:sp>
          <p:nvSpPr>
            <p:cNvPr id="8" name="Rettangolo 1">
              <a:extLst>
                <a:ext uri="{FF2B5EF4-FFF2-40B4-BE49-F238E27FC236}">
                  <a16:creationId xmlns:a16="http://schemas.microsoft.com/office/drawing/2014/main" id="{F0639CDB-6B78-2C6C-D300-F78772BBD9CF}"/>
                </a:ext>
              </a:extLst>
            </p:cNvPr>
            <p:cNvSpPr/>
            <p:nvPr/>
          </p:nvSpPr>
          <p:spPr>
            <a:xfrm>
              <a:off x="3722765" y="2622475"/>
              <a:ext cx="705903" cy="509631"/>
            </a:xfrm>
            <a:prstGeom prst="ellipse">
              <a:avLst/>
            </a:prstGeom>
            <a:solidFill>
              <a:srgbClr val="1F3F64"/>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1">
              <a:extLst>
                <a:ext uri="{FF2B5EF4-FFF2-40B4-BE49-F238E27FC236}">
                  <a16:creationId xmlns:a16="http://schemas.microsoft.com/office/drawing/2014/main" id="{78713FEC-6D85-726E-032B-2DEA082E6B1A}"/>
                </a:ext>
              </a:extLst>
            </p:cNvPr>
            <p:cNvSpPr/>
            <p:nvPr/>
          </p:nvSpPr>
          <p:spPr>
            <a:xfrm>
              <a:off x="9411669" y="2744756"/>
              <a:ext cx="705903" cy="509631"/>
            </a:xfrm>
            <a:prstGeom prst="ellipse">
              <a:avLst/>
            </a:prstGeom>
            <a:solidFill>
              <a:srgbClr val="1F3F64"/>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8">
              <a:extLst>
                <a:ext uri="{FF2B5EF4-FFF2-40B4-BE49-F238E27FC236}">
                  <a16:creationId xmlns:a16="http://schemas.microsoft.com/office/drawing/2014/main" id="{3BC935D0-AE60-8BF9-8120-FD8BD8F50161}"/>
                </a:ext>
              </a:extLst>
            </p:cNvPr>
            <p:cNvSpPr txBox="1"/>
            <p:nvPr/>
          </p:nvSpPr>
          <p:spPr>
            <a:xfrm>
              <a:off x="1978332" y="4716325"/>
              <a:ext cx="2948940" cy="215444"/>
            </a:xfrm>
            <a:prstGeom prst="rect">
              <a:avLst/>
            </a:prstGeom>
            <a:noFill/>
          </p:spPr>
          <p:txBody>
            <a:bodyPr wrap="square" rtlCol="0">
              <a:spAutoFit/>
            </a:bodyPr>
            <a:lstStyle/>
            <a:p>
              <a:r>
                <a:rPr lang="it-IT" sz="800">
                  <a:solidFill>
                    <a:schemeClr val="bg1"/>
                  </a:solidFill>
                </a:rPr>
                <a:t>Image </a:t>
              </a:r>
              <a:r>
                <a:rPr lang="it-IT" sz="800" err="1">
                  <a:solidFill>
                    <a:schemeClr val="bg1"/>
                  </a:solidFill>
                </a:rPr>
                <a:t>courtesy</a:t>
              </a:r>
              <a:endParaRPr lang="it-IT" sz="800">
                <a:solidFill>
                  <a:schemeClr val="bg1"/>
                </a:solidFill>
              </a:endParaRPr>
            </a:p>
          </p:txBody>
        </p:sp>
      </p:grpSp>
      <p:sp>
        <p:nvSpPr>
          <p:cNvPr id="14" name="TextBox 3">
            <a:extLst>
              <a:ext uri="{FF2B5EF4-FFF2-40B4-BE49-F238E27FC236}">
                <a16:creationId xmlns:a16="http://schemas.microsoft.com/office/drawing/2014/main" id="{BCF4ADF9-DDF8-422C-919D-E544C234EF09}"/>
              </a:ext>
            </a:extLst>
          </p:cNvPr>
          <p:cNvSpPr txBox="1"/>
          <p:nvPr/>
        </p:nvSpPr>
        <p:spPr>
          <a:xfrm>
            <a:off x="955504" y="6295338"/>
            <a:ext cx="7400705" cy="338554"/>
          </a:xfrm>
          <a:prstGeom prst="rect">
            <a:avLst/>
          </a:prstGeom>
          <a:noFill/>
        </p:spPr>
        <p:txBody>
          <a:bodyPr wrap="square" rtlCol="0">
            <a:spAutoFit/>
          </a:bodyPr>
          <a:lstStyle/>
          <a:p>
            <a:r>
              <a:rPr lang="en-GB" sz="800" dirty="0" err="1"/>
              <a:t>Cavallini</a:t>
            </a:r>
            <a:r>
              <a:rPr lang="en-GB" sz="800" dirty="0"/>
              <a:t> M, De Luca C, Prussia G, </a:t>
            </a:r>
            <a:r>
              <a:rPr lang="en-GB" sz="800" dirty="0" err="1"/>
              <a:t>Raichi</a:t>
            </a:r>
            <a:r>
              <a:rPr lang="en-GB" sz="800" dirty="0"/>
              <a:t> M. PN-HPT® (Polynucleotides Highly Purified Technology) in facial middle third rejuvenation. Exploring the potential. J </a:t>
            </a:r>
            <a:r>
              <a:rPr lang="en-GB" sz="800" dirty="0" err="1"/>
              <a:t>Cosmet</a:t>
            </a:r>
            <a:r>
              <a:rPr lang="en-GB" sz="800" dirty="0"/>
              <a:t> Dermatol. 2022 Feb;21(2):615-624. </a:t>
            </a:r>
            <a:r>
              <a:rPr lang="en-GB" sz="800" dirty="0" err="1"/>
              <a:t>doi</a:t>
            </a:r>
            <a:r>
              <a:rPr lang="en-GB" sz="800" dirty="0"/>
              <a:t>: 10.1111/jocd.14578. </a:t>
            </a:r>
            <a:r>
              <a:rPr lang="en-GB" sz="800" dirty="0" err="1"/>
              <a:t>Epub</a:t>
            </a:r>
            <a:r>
              <a:rPr lang="en-GB" sz="800" dirty="0"/>
              <a:t> 2021 Nov 17. PMID: 34791770; PMCID: PMC9299481.</a:t>
            </a:r>
          </a:p>
        </p:txBody>
      </p:sp>
      <p:sp>
        <p:nvSpPr>
          <p:cNvPr id="11" name="TextBox 10">
            <a:extLst>
              <a:ext uri="{FF2B5EF4-FFF2-40B4-BE49-F238E27FC236}">
                <a16:creationId xmlns:a16="http://schemas.microsoft.com/office/drawing/2014/main" id="{EA9C673B-2357-4090-0851-AF7B3FC1B5B6}"/>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122548327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tekst, schermopname, grafische vormgeving, logo&#10;&#10;Automatisch gegenereerde beschrijving">
            <a:extLst>
              <a:ext uri="{FF2B5EF4-FFF2-40B4-BE49-F238E27FC236}">
                <a16:creationId xmlns:a16="http://schemas.microsoft.com/office/drawing/2014/main" id="{5409BD21-3551-8D77-7DFD-513EBD15D20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17956" y="2159000"/>
            <a:ext cx="4561343" cy="3687894"/>
          </a:xfrm>
          <a:prstGeom prst="rect">
            <a:avLst/>
          </a:prstGeom>
        </p:spPr>
      </p:pic>
      <p:sp>
        <p:nvSpPr>
          <p:cNvPr id="2" name="Titel 1">
            <a:extLst>
              <a:ext uri="{FF2B5EF4-FFF2-40B4-BE49-F238E27FC236}">
                <a16:creationId xmlns:a16="http://schemas.microsoft.com/office/drawing/2014/main" id="{6818A02B-0FB3-CDA3-58FF-65502F39B707}"/>
              </a:ext>
            </a:extLst>
          </p:cNvPr>
          <p:cNvSpPr>
            <a:spLocks noGrp="1"/>
          </p:cNvSpPr>
          <p:nvPr>
            <p:ph type="title"/>
          </p:nvPr>
        </p:nvSpPr>
        <p:spPr>
          <a:xfrm>
            <a:off x="838200" y="1515287"/>
            <a:ext cx="10515600" cy="750435"/>
          </a:xfrm>
        </p:spPr>
        <p:txBody>
          <a:bodyPr/>
          <a:lstStyle/>
          <a:p>
            <a:r>
              <a:rPr lang="de-DE" err="1"/>
              <a:t>Conclusions</a:t>
            </a:r>
            <a:endParaRPr lang="de-DE"/>
          </a:p>
        </p:txBody>
      </p:sp>
      <p:sp>
        <p:nvSpPr>
          <p:cNvPr id="5" name="CasellaDiTesto 2">
            <a:extLst>
              <a:ext uri="{FF2B5EF4-FFF2-40B4-BE49-F238E27FC236}">
                <a16:creationId xmlns:a16="http://schemas.microsoft.com/office/drawing/2014/main" id="{3D4502DE-16DA-CE9B-3C94-3CCF6E59B7DE}"/>
              </a:ext>
            </a:extLst>
          </p:cNvPr>
          <p:cNvSpPr txBox="1">
            <a:spLocks noGrp="1"/>
          </p:cNvSpPr>
          <p:nvPr>
            <p:ph type="body" sz="quarter" idx="10"/>
          </p:nvPr>
        </p:nvSpPr>
        <p:spPr>
          <a:xfrm>
            <a:off x="838200" y="2379064"/>
            <a:ext cx="6870700" cy="2215991"/>
          </a:xfrm>
          <a:prstGeom prst="rect">
            <a:avLst/>
          </a:prstGeom>
          <a:noFill/>
        </p:spPr>
        <p:txBody>
          <a:bodyPr wrap="square" rtlCol="0">
            <a:spAutoFit/>
          </a:bodyPr>
          <a:lstStyle/>
          <a:p>
            <a:r>
              <a:rPr lang="it-IT" sz="2000" dirty="0" err="1"/>
              <a:t>Significant</a:t>
            </a:r>
            <a:r>
              <a:rPr lang="it-IT" sz="2000" dirty="0"/>
              <a:t> </a:t>
            </a:r>
            <a:r>
              <a:rPr lang="it-IT" sz="2000" b="1" dirty="0" err="1"/>
              <a:t>improvement</a:t>
            </a:r>
            <a:r>
              <a:rPr lang="it-IT" sz="2000" b="1" dirty="0"/>
              <a:t> of overall </a:t>
            </a:r>
            <a:r>
              <a:rPr lang="it-IT" sz="2000" b="1" dirty="0" err="1"/>
              <a:t>skin</a:t>
            </a:r>
            <a:r>
              <a:rPr lang="it-IT" sz="2000" b="1" dirty="0"/>
              <a:t> </a:t>
            </a:r>
            <a:r>
              <a:rPr lang="it-IT" sz="2000" b="1" dirty="0" err="1"/>
              <a:t>quality</a:t>
            </a:r>
            <a:r>
              <a:rPr lang="it-IT" sz="2000" b="1" dirty="0"/>
              <a:t> </a:t>
            </a:r>
            <a:r>
              <a:rPr lang="it-IT" sz="2000" dirty="0"/>
              <a:t>and texture.</a:t>
            </a:r>
          </a:p>
          <a:p>
            <a:r>
              <a:rPr lang="it-IT" sz="2000" dirty="0" err="1"/>
              <a:t>Significant</a:t>
            </a:r>
            <a:r>
              <a:rPr lang="it-IT" sz="2000" dirty="0"/>
              <a:t> </a:t>
            </a:r>
            <a:r>
              <a:rPr lang="it-IT" sz="2000" b="1" dirty="0" err="1"/>
              <a:t>improvement</a:t>
            </a:r>
            <a:r>
              <a:rPr lang="it-IT" sz="2000" b="1" dirty="0"/>
              <a:t> of </a:t>
            </a:r>
            <a:r>
              <a:rPr lang="it-IT" sz="2000" b="1" dirty="0" err="1"/>
              <a:t>wrinkles</a:t>
            </a:r>
            <a:r>
              <a:rPr lang="it-IT" sz="2000" b="1" dirty="0"/>
              <a:t> </a:t>
            </a:r>
            <a:r>
              <a:rPr lang="it-IT" sz="2000" dirty="0"/>
              <a:t>and </a:t>
            </a:r>
            <a:r>
              <a:rPr lang="it-IT" sz="2000" dirty="0" err="1"/>
              <a:t>skin</a:t>
            </a:r>
            <a:r>
              <a:rPr lang="it-IT" sz="2000" dirty="0"/>
              <a:t> </a:t>
            </a:r>
            <a:r>
              <a:rPr lang="it-IT" sz="2000" dirty="0" err="1"/>
              <a:t>roughness</a:t>
            </a:r>
            <a:r>
              <a:rPr lang="it-IT" sz="2000" dirty="0"/>
              <a:t>, </a:t>
            </a:r>
            <a:r>
              <a:rPr lang="it-IT" sz="2000" b="1" dirty="0" err="1"/>
              <a:t>elasticity</a:t>
            </a:r>
            <a:r>
              <a:rPr lang="it-IT" sz="2000" b="1" dirty="0"/>
              <a:t> and </a:t>
            </a:r>
            <a:r>
              <a:rPr lang="it-IT" sz="2000" b="1" dirty="0" err="1"/>
              <a:t>pigmentation</a:t>
            </a:r>
            <a:r>
              <a:rPr lang="it-IT" sz="2000" dirty="0"/>
              <a:t>.</a:t>
            </a:r>
          </a:p>
          <a:p>
            <a:r>
              <a:rPr lang="it-IT" sz="2000" dirty="0" err="1"/>
              <a:t>Excellent</a:t>
            </a:r>
            <a:r>
              <a:rPr lang="it-IT" sz="2000" dirty="0"/>
              <a:t> </a:t>
            </a:r>
            <a:r>
              <a:rPr lang="it-IT" sz="2000" dirty="0" err="1"/>
              <a:t>results</a:t>
            </a:r>
            <a:r>
              <a:rPr lang="it-IT" sz="2000" dirty="0"/>
              <a:t> in </a:t>
            </a:r>
            <a:r>
              <a:rPr lang="it-IT" sz="2000" b="1" dirty="0" err="1"/>
              <a:t>individual</a:t>
            </a:r>
            <a:r>
              <a:rPr lang="it-IT" sz="2000" b="1" dirty="0"/>
              <a:t> </a:t>
            </a:r>
            <a:r>
              <a:rPr lang="it-IT" sz="2000" b="1" dirty="0" err="1"/>
              <a:t>satisfaction</a:t>
            </a:r>
            <a:r>
              <a:rPr lang="it-IT" sz="2000" b="1" dirty="0"/>
              <a:t> </a:t>
            </a:r>
            <a:r>
              <a:rPr lang="it-IT" sz="2000" dirty="0"/>
              <a:t>score </a:t>
            </a:r>
            <a:r>
              <a:rPr lang="it-IT" sz="2000" dirty="0" err="1"/>
              <a:t>at</a:t>
            </a:r>
            <a:r>
              <a:rPr lang="it-IT" sz="2000" dirty="0"/>
              <a:t> the end of treatment.</a:t>
            </a:r>
          </a:p>
        </p:txBody>
      </p:sp>
      <p:sp>
        <p:nvSpPr>
          <p:cNvPr id="7" name="Rechteck 6">
            <a:extLst>
              <a:ext uri="{FF2B5EF4-FFF2-40B4-BE49-F238E27FC236}">
                <a16:creationId xmlns:a16="http://schemas.microsoft.com/office/drawing/2014/main" id="{DFBB9BF8-4422-B7C3-7D79-732F471284B1}"/>
              </a:ext>
            </a:extLst>
          </p:cNvPr>
          <p:cNvSpPr/>
          <p:nvPr/>
        </p:nvSpPr>
        <p:spPr>
          <a:xfrm>
            <a:off x="992861" y="4886197"/>
            <a:ext cx="6394911" cy="1162633"/>
          </a:xfrm>
          <a:prstGeom prst="rect">
            <a:avLst/>
          </a:prstGeom>
          <a:solidFill>
            <a:schemeClr val="bg1">
              <a:lumMod val="95000"/>
            </a:schemeClr>
          </a:solidFill>
          <a:ln w="101600">
            <a:gradFill>
              <a:gsLst>
                <a:gs pos="99000">
                  <a:srgbClr val="E5A62D"/>
                </a:gs>
                <a:gs pos="0">
                  <a:srgbClr val="F4E02F"/>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800" b="1">
                <a:solidFill>
                  <a:schemeClr val="tx1"/>
                </a:solidFill>
                <a:ea typeface="+mj-ea"/>
                <a:cs typeface="+mj-cs"/>
              </a:rPr>
              <a:t>PN-HPT</a:t>
            </a:r>
            <a:r>
              <a:rPr lang="it-IT" sz="1800" b="1" baseline="30000">
                <a:solidFill>
                  <a:schemeClr val="tx1"/>
                </a:solidFill>
                <a:ea typeface="+mj-ea"/>
                <a:cs typeface="+mj-cs"/>
              </a:rPr>
              <a:t>®</a:t>
            </a:r>
            <a:r>
              <a:rPr lang="it-IT" sz="1800" b="1">
                <a:solidFill>
                  <a:schemeClr val="tx1"/>
                </a:solidFill>
                <a:ea typeface="+mj-ea"/>
                <a:cs typeface="+mj-cs"/>
              </a:rPr>
              <a:t> &amp; PN-HPT</a:t>
            </a:r>
            <a:r>
              <a:rPr lang="it-IT" sz="1800" b="1" baseline="30000">
                <a:solidFill>
                  <a:schemeClr val="tx1"/>
                </a:solidFill>
                <a:ea typeface="+mj-ea"/>
                <a:cs typeface="+mj-cs"/>
              </a:rPr>
              <a:t>®</a:t>
            </a:r>
            <a:r>
              <a:rPr lang="it-IT" sz="1800" b="1">
                <a:solidFill>
                  <a:schemeClr val="tx1"/>
                </a:solidFill>
                <a:ea typeface="+mj-ea"/>
                <a:cs typeface="+mj-cs"/>
              </a:rPr>
              <a:t> + HA candidate </a:t>
            </a:r>
            <a:r>
              <a:rPr lang="it-IT" sz="1800" b="1" err="1">
                <a:solidFill>
                  <a:schemeClr val="tx1"/>
                </a:solidFill>
                <a:ea typeface="+mj-ea"/>
                <a:cs typeface="+mj-cs"/>
              </a:rPr>
              <a:t>as</a:t>
            </a:r>
            <a:r>
              <a:rPr lang="it-IT" sz="1800" b="1">
                <a:solidFill>
                  <a:schemeClr val="tx1"/>
                </a:solidFill>
                <a:ea typeface="+mj-ea"/>
                <a:cs typeface="+mj-cs"/>
              </a:rPr>
              <a:t> a </a:t>
            </a:r>
            <a:r>
              <a:rPr lang="it-IT" sz="1800" b="1" err="1">
                <a:solidFill>
                  <a:schemeClr val="tx1"/>
                </a:solidFill>
                <a:ea typeface="+mj-ea"/>
                <a:cs typeface="+mj-cs"/>
              </a:rPr>
              <a:t>valuable</a:t>
            </a:r>
            <a:r>
              <a:rPr lang="it-IT" sz="1800" b="1">
                <a:solidFill>
                  <a:schemeClr val="tx1"/>
                </a:solidFill>
                <a:ea typeface="+mj-ea"/>
                <a:cs typeface="+mj-cs"/>
              </a:rPr>
              <a:t> option for </a:t>
            </a:r>
            <a:r>
              <a:rPr lang="it-IT" sz="1800" b="1" err="1">
                <a:solidFill>
                  <a:schemeClr val="tx1"/>
                </a:solidFill>
                <a:ea typeface="+mj-ea"/>
                <a:cs typeface="+mj-cs"/>
              </a:rPr>
              <a:t>facial</a:t>
            </a:r>
            <a:r>
              <a:rPr lang="it-IT" sz="1800" b="1">
                <a:solidFill>
                  <a:schemeClr val="tx1"/>
                </a:solidFill>
                <a:ea typeface="+mj-ea"/>
                <a:cs typeface="+mj-cs"/>
              </a:rPr>
              <a:t> middle </a:t>
            </a:r>
            <a:r>
              <a:rPr lang="it-IT" sz="1800" b="1" err="1">
                <a:solidFill>
                  <a:schemeClr val="tx1"/>
                </a:solidFill>
                <a:ea typeface="+mj-ea"/>
                <a:cs typeface="+mj-cs"/>
              </a:rPr>
              <a:t>third</a:t>
            </a:r>
            <a:r>
              <a:rPr lang="it-IT" sz="1800" b="1">
                <a:solidFill>
                  <a:schemeClr val="tx1"/>
                </a:solidFill>
                <a:ea typeface="+mj-ea"/>
                <a:cs typeface="+mj-cs"/>
              </a:rPr>
              <a:t> </a:t>
            </a:r>
            <a:r>
              <a:rPr lang="it-IT" sz="1800" b="1" err="1">
                <a:solidFill>
                  <a:schemeClr val="tx1"/>
                </a:solidFill>
                <a:ea typeface="+mj-ea"/>
                <a:cs typeface="+mj-cs"/>
              </a:rPr>
              <a:t>rejuvenation</a:t>
            </a:r>
            <a:r>
              <a:rPr lang="it-IT" sz="1800" b="1">
                <a:solidFill>
                  <a:schemeClr val="tx1"/>
                </a:solidFill>
                <a:ea typeface="+mj-ea"/>
                <a:cs typeface="+mj-cs"/>
              </a:rPr>
              <a:t>.</a:t>
            </a:r>
          </a:p>
        </p:txBody>
      </p:sp>
      <p:sp>
        <p:nvSpPr>
          <p:cNvPr id="10" name="TextBox 3">
            <a:extLst>
              <a:ext uri="{FF2B5EF4-FFF2-40B4-BE49-F238E27FC236}">
                <a16:creationId xmlns:a16="http://schemas.microsoft.com/office/drawing/2014/main" id="{753932FE-4142-46E1-86AD-FBCBD1483EC0}"/>
              </a:ext>
            </a:extLst>
          </p:cNvPr>
          <p:cNvSpPr txBox="1"/>
          <p:nvPr/>
        </p:nvSpPr>
        <p:spPr>
          <a:xfrm>
            <a:off x="550851" y="6415950"/>
            <a:ext cx="7067106" cy="461665"/>
          </a:xfrm>
          <a:prstGeom prst="rect">
            <a:avLst/>
          </a:prstGeom>
          <a:noFill/>
        </p:spPr>
        <p:txBody>
          <a:bodyPr wrap="square" rtlCol="0">
            <a:spAutoFit/>
          </a:bodyPr>
          <a:lstStyle/>
          <a:p>
            <a:r>
              <a:rPr lang="en-GB" sz="800" dirty="0" err="1"/>
              <a:t>Cavallini</a:t>
            </a:r>
            <a:r>
              <a:rPr lang="en-GB" sz="800" dirty="0"/>
              <a:t> M, De Luca C, Prussia G, </a:t>
            </a:r>
            <a:r>
              <a:rPr lang="en-GB" sz="800" dirty="0" err="1"/>
              <a:t>Raichi</a:t>
            </a:r>
            <a:r>
              <a:rPr lang="en-GB" sz="800" dirty="0"/>
              <a:t> M. PN-HPT® (Polynucleotides Highly Purified Technology) in facial middle third rejuvenation. Exploring the potential. J </a:t>
            </a:r>
            <a:r>
              <a:rPr lang="en-GB" sz="800" dirty="0" err="1"/>
              <a:t>Cosmet</a:t>
            </a:r>
            <a:r>
              <a:rPr lang="en-GB" sz="800" dirty="0"/>
              <a:t> Dermatol. 2022 Feb;21(2):615-624. </a:t>
            </a:r>
            <a:r>
              <a:rPr lang="en-GB" sz="800" dirty="0" err="1"/>
              <a:t>doi</a:t>
            </a:r>
            <a:r>
              <a:rPr lang="en-GB" sz="800" dirty="0"/>
              <a:t>: 10.1111/jocd.14578. </a:t>
            </a:r>
            <a:r>
              <a:rPr lang="en-GB" sz="800" dirty="0" err="1"/>
              <a:t>Epub</a:t>
            </a:r>
            <a:r>
              <a:rPr lang="en-GB" sz="800" dirty="0"/>
              <a:t> 2021 Nov 17. PMID: 34791770; PMCID: PMC9299481.</a:t>
            </a:r>
          </a:p>
        </p:txBody>
      </p:sp>
      <p:sp>
        <p:nvSpPr>
          <p:cNvPr id="4" name="TextBox 3">
            <a:extLst>
              <a:ext uri="{FF2B5EF4-FFF2-40B4-BE49-F238E27FC236}">
                <a16:creationId xmlns:a16="http://schemas.microsoft.com/office/drawing/2014/main" id="{59464711-A66D-E177-2ECE-550937A882F3}"/>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344766611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BBF36C-CFCE-4A40-CFA4-DCE60B5B64BE}"/>
              </a:ext>
            </a:extLst>
          </p:cNvPr>
          <p:cNvSpPr>
            <a:spLocks noGrp="1"/>
          </p:cNvSpPr>
          <p:nvPr>
            <p:ph type="ctrTitle"/>
          </p:nvPr>
        </p:nvSpPr>
        <p:spPr>
          <a:xfrm>
            <a:off x="941358" y="2654607"/>
            <a:ext cx="7897841" cy="3386904"/>
          </a:xfrm>
        </p:spPr>
        <p:txBody>
          <a:bodyPr/>
          <a:lstStyle/>
          <a:p>
            <a:r>
              <a:rPr lang="en-US"/>
              <a:t>Treatment protocols based on consensus report </a:t>
            </a:r>
            <a:endParaRPr lang="de-DE"/>
          </a:p>
        </p:txBody>
      </p:sp>
    </p:spTree>
    <p:extLst>
      <p:ext uri="{BB962C8B-B14F-4D97-AF65-F5344CB8AC3E}">
        <p14:creationId xmlns:p14="http://schemas.microsoft.com/office/powerpoint/2010/main" val="357957886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EA48D8-92E7-2F45-E402-94F37C85ED7A}"/>
              </a:ext>
            </a:extLst>
          </p:cNvPr>
          <p:cNvSpPr>
            <a:spLocks noGrp="1"/>
          </p:cNvSpPr>
          <p:nvPr>
            <p:ph type="title"/>
          </p:nvPr>
        </p:nvSpPr>
        <p:spPr>
          <a:xfrm>
            <a:off x="838199" y="1011841"/>
            <a:ext cx="8160657" cy="750435"/>
          </a:xfrm>
        </p:spPr>
        <p:txBody>
          <a:bodyPr/>
          <a:lstStyle/>
          <a:p>
            <a:r>
              <a:rPr lang="de-DE"/>
              <a:t>CONSENSUS REPORT PN-HPT</a:t>
            </a:r>
            <a:r>
              <a:rPr lang="de-DE" baseline="30000"/>
              <a:t>®</a:t>
            </a:r>
            <a:r>
              <a:rPr lang="de-DE"/>
              <a:t> </a:t>
            </a:r>
          </a:p>
        </p:txBody>
      </p:sp>
      <p:sp>
        <p:nvSpPr>
          <p:cNvPr id="3" name="Textplatzhalter 2">
            <a:extLst>
              <a:ext uri="{FF2B5EF4-FFF2-40B4-BE49-F238E27FC236}">
                <a16:creationId xmlns:a16="http://schemas.microsoft.com/office/drawing/2014/main" id="{03144382-5F4F-26B5-CAF0-5659742708BB}"/>
              </a:ext>
            </a:extLst>
          </p:cNvPr>
          <p:cNvSpPr>
            <a:spLocks noGrp="1"/>
          </p:cNvSpPr>
          <p:nvPr>
            <p:ph type="body" sz="quarter" idx="10"/>
          </p:nvPr>
        </p:nvSpPr>
        <p:spPr>
          <a:xfrm>
            <a:off x="983342" y="2595429"/>
            <a:ext cx="3414486" cy="2318736"/>
          </a:xfrm>
        </p:spPr>
        <p:txBody>
          <a:bodyPr vert="horz" lIns="91440" tIns="45720" rIns="91440" bIns="45720" rtlCol="0" anchor="t">
            <a:noAutofit/>
          </a:bodyPr>
          <a:lstStyle/>
          <a:p>
            <a:pPr marL="0" indent="0">
              <a:lnSpc>
                <a:spcPct val="120000"/>
              </a:lnSpc>
              <a:buNone/>
            </a:pPr>
            <a:r>
              <a:rPr lang="de-DE" sz="1800">
                <a:latin typeface="Century Gothic"/>
              </a:rPr>
              <a:t>PN- HPT® </a:t>
            </a:r>
            <a:br>
              <a:rPr lang="de-DE" sz="1800"/>
            </a:br>
            <a:br>
              <a:rPr lang="de-DE" sz="1800"/>
            </a:br>
            <a:r>
              <a:rPr lang="de-DE" sz="1800">
                <a:latin typeface="Century Gothic"/>
              </a:rPr>
              <a:t>Background Need and </a:t>
            </a:r>
            <a:r>
              <a:rPr lang="de-DE" sz="1800" err="1">
                <a:latin typeface="Century Gothic"/>
              </a:rPr>
              <a:t>objective</a:t>
            </a:r>
            <a:endParaRPr lang="de-DE" sz="1800">
              <a:latin typeface="Century Gothic"/>
            </a:endParaRPr>
          </a:p>
        </p:txBody>
      </p:sp>
      <p:pic>
        <p:nvPicPr>
          <p:cNvPr id="11" name="Segnaposto contenuto 4">
            <a:extLst>
              <a:ext uri="{FF2B5EF4-FFF2-40B4-BE49-F238E27FC236}">
                <a16:creationId xmlns:a16="http://schemas.microsoft.com/office/drawing/2014/main" id="{9455C092-02C5-B417-43EE-417FCB0B1C2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105224" y="1928043"/>
            <a:ext cx="7377900" cy="3321225"/>
          </a:xfrm>
          <a:prstGeom prst="rect">
            <a:avLst/>
          </a:prstGeom>
        </p:spPr>
      </p:pic>
      <p:cxnSp>
        <p:nvCxnSpPr>
          <p:cNvPr id="17" name="Gerade Verbindung 16">
            <a:extLst>
              <a:ext uri="{FF2B5EF4-FFF2-40B4-BE49-F238E27FC236}">
                <a16:creationId xmlns:a16="http://schemas.microsoft.com/office/drawing/2014/main" id="{766CA99D-889B-1293-A820-15A8558848BC}"/>
              </a:ext>
            </a:extLst>
          </p:cNvPr>
          <p:cNvCxnSpPr>
            <a:cxnSpLocks/>
          </p:cNvCxnSpPr>
          <p:nvPr/>
        </p:nvCxnSpPr>
        <p:spPr>
          <a:xfrm>
            <a:off x="4651830" y="4876799"/>
            <a:ext cx="6204856" cy="0"/>
          </a:xfrm>
          <a:prstGeom prst="line">
            <a:avLst/>
          </a:prstGeom>
          <a:ln w="22225">
            <a:solidFill>
              <a:srgbClr val="C62534"/>
            </a:solidFill>
          </a:ln>
        </p:spPr>
        <p:style>
          <a:lnRef idx="1">
            <a:schemeClr val="accent1"/>
          </a:lnRef>
          <a:fillRef idx="0">
            <a:schemeClr val="accent1"/>
          </a:fillRef>
          <a:effectRef idx="0">
            <a:schemeClr val="accent1"/>
          </a:effectRef>
          <a:fontRef idx="minor">
            <a:schemeClr val="tx1"/>
          </a:fontRef>
        </p:style>
      </p:cxnSp>
      <p:cxnSp>
        <p:nvCxnSpPr>
          <p:cNvPr id="18" name="Gerade Verbindung 17">
            <a:extLst>
              <a:ext uri="{FF2B5EF4-FFF2-40B4-BE49-F238E27FC236}">
                <a16:creationId xmlns:a16="http://schemas.microsoft.com/office/drawing/2014/main" id="{3792396F-9EA1-2DEF-315F-3CE94A30C3EE}"/>
              </a:ext>
            </a:extLst>
          </p:cNvPr>
          <p:cNvCxnSpPr/>
          <p:nvPr/>
        </p:nvCxnSpPr>
        <p:spPr>
          <a:xfrm>
            <a:off x="7750632" y="4680856"/>
            <a:ext cx="2888340" cy="0"/>
          </a:xfrm>
          <a:prstGeom prst="line">
            <a:avLst/>
          </a:prstGeom>
          <a:ln w="22225">
            <a:solidFill>
              <a:srgbClr val="C62534"/>
            </a:solidFill>
          </a:ln>
        </p:spPr>
        <p:style>
          <a:lnRef idx="1">
            <a:schemeClr val="accent1"/>
          </a:lnRef>
          <a:fillRef idx="0">
            <a:schemeClr val="accent1"/>
          </a:fillRef>
          <a:effectRef idx="0">
            <a:schemeClr val="accent1"/>
          </a:effectRef>
          <a:fontRef idx="minor">
            <a:schemeClr val="tx1"/>
          </a:fontRef>
        </p:style>
      </p:cxnSp>
      <p:cxnSp>
        <p:nvCxnSpPr>
          <p:cNvPr id="20" name="Gerade Verbindung 19">
            <a:extLst>
              <a:ext uri="{FF2B5EF4-FFF2-40B4-BE49-F238E27FC236}">
                <a16:creationId xmlns:a16="http://schemas.microsoft.com/office/drawing/2014/main" id="{2CEADA36-30A5-5D4B-8DB3-7402E992F96F}"/>
              </a:ext>
            </a:extLst>
          </p:cNvPr>
          <p:cNvCxnSpPr>
            <a:cxnSpLocks/>
          </p:cNvCxnSpPr>
          <p:nvPr/>
        </p:nvCxnSpPr>
        <p:spPr>
          <a:xfrm>
            <a:off x="4648204" y="5095593"/>
            <a:ext cx="4546598" cy="0"/>
          </a:xfrm>
          <a:prstGeom prst="line">
            <a:avLst/>
          </a:prstGeom>
          <a:ln w="22225">
            <a:solidFill>
              <a:srgbClr val="C62534"/>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B11144E-DAB9-4A3E-AC9F-D63846350CF7}"/>
              </a:ext>
            </a:extLst>
          </p:cNvPr>
          <p:cNvSpPr txBox="1"/>
          <p:nvPr/>
        </p:nvSpPr>
        <p:spPr>
          <a:xfrm>
            <a:off x="1103773" y="6172228"/>
            <a:ext cx="8223107" cy="338554"/>
          </a:xfrm>
          <a:prstGeom prst="rect">
            <a:avLst/>
          </a:prstGeom>
          <a:noFill/>
        </p:spPr>
        <p:txBody>
          <a:bodyPr wrap="square">
            <a:spAutoFit/>
          </a:bodyPr>
          <a:lstStyle/>
          <a:p>
            <a:r>
              <a:rPr lang="en-US" sz="800" b="0" i="0" dirty="0" err="1">
                <a:solidFill>
                  <a:srgbClr val="212121"/>
                </a:solidFill>
                <a:effectLst/>
                <a:latin typeface="+mj-lt"/>
              </a:rPr>
              <a:t>Cavallini</a:t>
            </a:r>
            <a:r>
              <a:rPr lang="en-US" sz="800" b="0" i="0" dirty="0">
                <a:solidFill>
                  <a:srgbClr val="212121"/>
                </a:solidFill>
                <a:effectLst/>
                <a:latin typeface="+mj-lt"/>
              </a:rPr>
              <a:t> M, </a:t>
            </a:r>
            <a:r>
              <a:rPr lang="en-US" sz="800" b="0" i="0" dirty="0" err="1">
                <a:solidFill>
                  <a:srgbClr val="212121"/>
                </a:solidFill>
                <a:effectLst/>
                <a:latin typeface="+mj-lt"/>
              </a:rPr>
              <a:t>Bartoletti</a:t>
            </a:r>
            <a:r>
              <a:rPr lang="en-US" sz="800" b="0" i="0" dirty="0">
                <a:solidFill>
                  <a:srgbClr val="212121"/>
                </a:solidFill>
                <a:effectLst/>
                <a:latin typeface="+mj-lt"/>
              </a:rPr>
              <a:t> E, </a:t>
            </a:r>
            <a:r>
              <a:rPr lang="en-US" sz="800" b="0" i="0" dirty="0" err="1">
                <a:solidFill>
                  <a:srgbClr val="212121"/>
                </a:solidFill>
                <a:effectLst/>
                <a:latin typeface="+mj-lt"/>
              </a:rPr>
              <a:t>Maioli</a:t>
            </a:r>
            <a:r>
              <a:rPr lang="en-US" sz="800" b="0" i="0" dirty="0">
                <a:solidFill>
                  <a:srgbClr val="212121"/>
                </a:solidFill>
                <a:effectLst/>
                <a:latin typeface="+mj-lt"/>
              </a:rPr>
              <a:t> L, </a:t>
            </a:r>
            <a:r>
              <a:rPr lang="en-US" sz="800" b="0" i="0" dirty="0" err="1">
                <a:solidFill>
                  <a:srgbClr val="212121"/>
                </a:solidFill>
                <a:effectLst/>
                <a:latin typeface="+mj-lt"/>
              </a:rPr>
              <a:t>Massirone</a:t>
            </a:r>
            <a:r>
              <a:rPr lang="en-US" sz="800" b="0" i="0" dirty="0">
                <a:solidFill>
                  <a:srgbClr val="212121"/>
                </a:solidFill>
                <a:effectLst/>
                <a:latin typeface="+mj-lt"/>
              </a:rPr>
              <a:t> A, Pia Palmieri I, </a:t>
            </a:r>
            <a:r>
              <a:rPr lang="en-US" sz="800" b="0" i="0" dirty="0" err="1">
                <a:solidFill>
                  <a:srgbClr val="212121"/>
                </a:solidFill>
                <a:effectLst/>
                <a:latin typeface="+mj-lt"/>
              </a:rPr>
              <a:t>Papagni</a:t>
            </a:r>
            <a:r>
              <a:rPr lang="en-US" sz="800" b="0" i="0" dirty="0">
                <a:solidFill>
                  <a:srgbClr val="212121"/>
                </a:solidFill>
                <a:effectLst/>
                <a:latin typeface="+mj-lt"/>
              </a:rPr>
              <a:t> M et al. Consensus report on the use of PN-HPT™ (polynucleotides highly purified technology) in aesthetic medicine. J </a:t>
            </a:r>
            <a:r>
              <a:rPr lang="en-US" sz="800" b="0" i="0" dirty="0" err="1">
                <a:solidFill>
                  <a:srgbClr val="212121"/>
                </a:solidFill>
                <a:effectLst/>
                <a:latin typeface="+mj-lt"/>
              </a:rPr>
              <a:t>Cosmet</a:t>
            </a:r>
            <a:r>
              <a:rPr lang="en-US" sz="800" b="0" i="0" dirty="0">
                <a:solidFill>
                  <a:srgbClr val="212121"/>
                </a:solidFill>
                <a:effectLst/>
                <a:latin typeface="+mj-lt"/>
              </a:rPr>
              <a:t> Dermatol. 2021 Mar;20(3):922-928. </a:t>
            </a:r>
            <a:r>
              <a:rPr lang="en-US" sz="800" b="0" i="0" dirty="0" err="1">
                <a:solidFill>
                  <a:srgbClr val="212121"/>
                </a:solidFill>
                <a:effectLst/>
                <a:latin typeface="+mj-lt"/>
              </a:rPr>
              <a:t>doi</a:t>
            </a:r>
            <a:r>
              <a:rPr lang="en-US" sz="800" b="0" i="0" dirty="0">
                <a:solidFill>
                  <a:srgbClr val="212121"/>
                </a:solidFill>
                <a:effectLst/>
                <a:latin typeface="+mj-lt"/>
              </a:rPr>
              <a:t>: 10.1111/jocd.13679. </a:t>
            </a:r>
            <a:r>
              <a:rPr lang="en-US" sz="800" b="0" i="0" dirty="0" err="1">
                <a:solidFill>
                  <a:srgbClr val="212121"/>
                </a:solidFill>
                <a:effectLst/>
                <a:latin typeface="+mj-lt"/>
              </a:rPr>
              <a:t>Epub</a:t>
            </a:r>
            <a:r>
              <a:rPr lang="en-US" sz="800" b="0" i="0" dirty="0">
                <a:solidFill>
                  <a:srgbClr val="212121"/>
                </a:solidFill>
                <a:effectLst/>
                <a:latin typeface="+mj-lt"/>
              </a:rPr>
              <a:t> 2020 Sep 21. PMID: 32799391; PMCID: PMC7984045.</a:t>
            </a:r>
          </a:p>
        </p:txBody>
      </p:sp>
      <p:sp>
        <p:nvSpPr>
          <p:cNvPr id="5" name="TextBox 4">
            <a:extLst>
              <a:ext uri="{FF2B5EF4-FFF2-40B4-BE49-F238E27FC236}">
                <a16:creationId xmlns:a16="http://schemas.microsoft.com/office/drawing/2014/main" id="{AA88721E-A69D-F922-8BA8-E51AD9B261EE}"/>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365066421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2E2DD479-69C3-31A9-DA84-41B2730EB60A}"/>
              </a:ext>
            </a:extLst>
          </p:cNvPr>
          <p:cNvSpPr txBox="1">
            <a:spLocks/>
          </p:cNvSpPr>
          <p:nvPr/>
        </p:nvSpPr>
        <p:spPr>
          <a:xfrm>
            <a:off x="838200" y="1011841"/>
            <a:ext cx="5504544" cy="75043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a:lstStyle>
          <a:p>
            <a:pPr>
              <a:lnSpc>
                <a:spcPct val="120000"/>
              </a:lnSpc>
            </a:pPr>
            <a:r>
              <a:rPr lang="de-DE" sz="2800"/>
              <a:t>Consensus </a:t>
            </a:r>
            <a:r>
              <a:rPr lang="de-DE" sz="2800" err="1"/>
              <a:t>report</a:t>
            </a:r>
            <a:r>
              <a:rPr lang="de-DE" sz="2800"/>
              <a:t> on </a:t>
            </a:r>
            <a:r>
              <a:rPr lang="de-DE" sz="2800" err="1"/>
              <a:t>use</a:t>
            </a:r>
            <a:r>
              <a:rPr lang="de-DE" sz="2800"/>
              <a:t> </a:t>
            </a:r>
            <a:r>
              <a:rPr lang="de-DE" sz="2800" err="1"/>
              <a:t>of</a:t>
            </a:r>
            <a:br>
              <a:rPr lang="de-DE" sz="2800"/>
            </a:br>
            <a:r>
              <a:rPr lang="de-DE" sz="2800"/>
              <a:t>PN-HPT</a:t>
            </a:r>
            <a:r>
              <a:rPr lang="de-DE" sz="2800" baseline="30000"/>
              <a:t>®</a:t>
            </a:r>
            <a:r>
              <a:rPr lang="de-DE" sz="2800"/>
              <a:t> in </a:t>
            </a:r>
            <a:r>
              <a:rPr lang="de-DE" sz="2800" err="1"/>
              <a:t>aesthetic</a:t>
            </a:r>
            <a:r>
              <a:rPr lang="de-DE" sz="2800"/>
              <a:t> </a:t>
            </a:r>
            <a:r>
              <a:rPr lang="de-DE" sz="2800" err="1"/>
              <a:t>medicine</a:t>
            </a:r>
            <a:endParaRPr lang="de-DE" sz="2800"/>
          </a:p>
        </p:txBody>
      </p:sp>
      <p:sp>
        <p:nvSpPr>
          <p:cNvPr id="5" name="Textplatzhalter 2">
            <a:extLst>
              <a:ext uri="{FF2B5EF4-FFF2-40B4-BE49-F238E27FC236}">
                <a16:creationId xmlns:a16="http://schemas.microsoft.com/office/drawing/2014/main" id="{2EFDDF53-28F4-BE72-8DA3-2CAC57D3CB64}"/>
              </a:ext>
            </a:extLst>
          </p:cNvPr>
          <p:cNvSpPr>
            <a:spLocks noGrp="1"/>
          </p:cNvSpPr>
          <p:nvPr>
            <p:ph type="body" sz="quarter" idx="10"/>
          </p:nvPr>
        </p:nvSpPr>
        <p:spPr>
          <a:xfrm>
            <a:off x="838200" y="2682514"/>
            <a:ext cx="4851402" cy="3413485"/>
          </a:xfrm>
        </p:spPr>
        <p:txBody>
          <a:bodyPr>
            <a:normAutofit fontScale="92500" lnSpcReduction="10000"/>
          </a:bodyPr>
          <a:lstStyle/>
          <a:p>
            <a:pPr marL="0" indent="0">
              <a:lnSpc>
                <a:spcPct val="120000"/>
              </a:lnSpc>
              <a:buNone/>
            </a:pPr>
            <a:r>
              <a:rPr lang="de-DE" sz="1800"/>
              <a:t>Main </a:t>
            </a:r>
            <a:r>
              <a:rPr lang="de-DE" sz="1800" err="1"/>
              <a:t>strength</a:t>
            </a:r>
            <a:r>
              <a:rPr lang="de-DE" sz="1800"/>
              <a:t> </a:t>
            </a:r>
            <a:r>
              <a:rPr lang="de-DE" sz="1800" err="1"/>
              <a:t>of</a:t>
            </a:r>
            <a:r>
              <a:rPr lang="de-DE" sz="1800"/>
              <a:t> PN-HPT® </a:t>
            </a:r>
            <a:r>
              <a:rPr lang="de-DE" sz="1800" err="1"/>
              <a:t>is</a:t>
            </a:r>
            <a:r>
              <a:rPr lang="de-DE" sz="1800"/>
              <a:t> </a:t>
            </a:r>
            <a:r>
              <a:rPr lang="de-DE" sz="1800" err="1"/>
              <a:t>their</a:t>
            </a:r>
            <a:r>
              <a:rPr lang="de-DE" sz="1800"/>
              <a:t> </a:t>
            </a:r>
            <a:r>
              <a:rPr lang="de-DE" sz="1800" b="1" err="1"/>
              <a:t>reactivating</a:t>
            </a:r>
            <a:r>
              <a:rPr lang="de-DE" sz="1800" b="1"/>
              <a:t> </a:t>
            </a:r>
            <a:r>
              <a:rPr lang="de-DE" sz="1800" b="1" err="1"/>
              <a:t>efficacy</a:t>
            </a:r>
            <a:r>
              <a:rPr lang="de-DE" sz="1800" b="1"/>
              <a:t> </a:t>
            </a:r>
            <a:r>
              <a:rPr lang="de-DE" sz="1800"/>
              <a:t>on mesenchymal </a:t>
            </a:r>
            <a:r>
              <a:rPr lang="de-DE" sz="1800" err="1"/>
              <a:t>cells</a:t>
            </a:r>
            <a:r>
              <a:rPr lang="de-DE" sz="1800"/>
              <a:t> </a:t>
            </a:r>
            <a:r>
              <a:rPr lang="de-DE" sz="1800" err="1"/>
              <a:t>with</a:t>
            </a:r>
            <a:r>
              <a:rPr lang="de-DE" sz="1800"/>
              <a:t> </a:t>
            </a:r>
            <a:r>
              <a:rPr lang="de-DE" sz="1800" err="1"/>
              <a:t>special</a:t>
            </a:r>
            <a:r>
              <a:rPr lang="de-DE" sz="1800"/>
              <a:t> </a:t>
            </a:r>
            <a:r>
              <a:rPr lang="de-DE" sz="1800" err="1"/>
              <a:t>reference</a:t>
            </a:r>
            <a:r>
              <a:rPr lang="de-DE" sz="1800"/>
              <a:t> </a:t>
            </a:r>
            <a:r>
              <a:rPr lang="de-DE" sz="1800" err="1"/>
              <a:t>to</a:t>
            </a:r>
            <a:r>
              <a:rPr lang="de-DE" sz="1800"/>
              <a:t> dermal </a:t>
            </a:r>
            <a:r>
              <a:rPr lang="de-DE" sz="1800" b="1" err="1"/>
              <a:t>fibroblasts</a:t>
            </a:r>
            <a:endParaRPr lang="de-DE" sz="1800" b="1"/>
          </a:p>
          <a:p>
            <a:pPr>
              <a:lnSpc>
                <a:spcPct val="120000"/>
              </a:lnSpc>
            </a:pPr>
            <a:r>
              <a:rPr lang="de-DE" sz="1800"/>
              <a:t>Expert </a:t>
            </a:r>
            <a:r>
              <a:rPr lang="de-DE" sz="1800" err="1"/>
              <a:t>consensus</a:t>
            </a:r>
            <a:r>
              <a:rPr lang="de-DE" sz="1800"/>
              <a:t> </a:t>
            </a:r>
            <a:r>
              <a:rPr lang="de-DE" sz="1800" err="1"/>
              <a:t>illustrates</a:t>
            </a:r>
            <a:r>
              <a:rPr lang="de-DE" sz="1800"/>
              <a:t> </a:t>
            </a:r>
            <a:r>
              <a:rPr lang="de-DE" sz="1800" err="1"/>
              <a:t>the</a:t>
            </a:r>
            <a:r>
              <a:rPr lang="de-DE" sz="1800"/>
              <a:t> </a:t>
            </a:r>
            <a:r>
              <a:rPr lang="de-DE" sz="1800" err="1"/>
              <a:t>value</a:t>
            </a:r>
            <a:r>
              <a:rPr lang="de-DE" sz="1800"/>
              <a:t> </a:t>
            </a:r>
            <a:r>
              <a:rPr lang="de-DE" sz="1800" err="1"/>
              <a:t>of</a:t>
            </a:r>
            <a:r>
              <a:rPr lang="de-DE" sz="1800"/>
              <a:t> PN-HPT® </a:t>
            </a:r>
            <a:r>
              <a:rPr lang="de-DE" sz="1800" err="1"/>
              <a:t>as</a:t>
            </a:r>
            <a:r>
              <a:rPr lang="de-DE" sz="1800"/>
              <a:t> a </a:t>
            </a:r>
            <a:r>
              <a:rPr lang="de-DE" sz="1800" err="1"/>
              <a:t>biostimulatory</a:t>
            </a:r>
            <a:r>
              <a:rPr lang="de-DE" sz="1800"/>
              <a:t> </a:t>
            </a:r>
            <a:r>
              <a:rPr lang="de-DE" sz="1800" err="1"/>
              <a:t>booster</a:t>
            </a:r>
            <a:r>
              <a:rPr lang="de-DE" sz="1800"/>
              <a:t> </a:t>
            </a:r>
            <a:r>
              <a:rPr lang="de-DE" sz="1800" err="1"/>
              <a:t>strategy</a:t>
            </a:r>
            <a:r>
              <a:rPr lang="de-DE" sz="1800"/>
              <a:t> </a:t>
            </a:r>
            <a:r>
              <a:rPr lang="de-DE" sz="1800" err="1"/>
              <a:t>for</a:t>
            </a:r>
            <a:r>
              <a:rPr lang="de-DE" sz="1800"/>
              <a:t> </a:t>
            </a:r>
            <a:r>
              <a:rPr lang="de-DE" sz="1800" b="1" err="1"/>
              <a:t>skin</a:t>
            </a:r>
            <a:r>
              <a:rPr lang="de-DE" sz="1800" b="1"/>
              <a:t> </a:t>
            </a:r>
            <a:r>
              <a:rPr lang="de-DE" sz="1800" b="1" err="1"/>
              <a:t>enhancement</a:t>
            </a:r>
            <a:r>
              <a:rPr lang="de-DE" sz="1800" b="1"/>
              <a:t> </a:t>
            </a:r>
            <a:r>
              <a:rPr lang="de-DE" sz="1800"/>
              <a:t>and </a:t>
            </a:r>
            <a:r>
              <a:rPr lang="de-DE" sz="1800" b="1" err="1"/>
              <a:t>revitalization</a:t>
            </a:r>
            <a:r>
              <a:rPr lang="de-DE" sz="1800"/>
              <a:t> </a:t>
            </a:r>
            <a:r>
              <a:rPr lang="de-DE" sz="1800" err="1"/>
              <a:t>of</a:t>
            </a:r>
            <a:r>
              <a:rPr lang="de-DE" sz="1800"/>
              <a:t> </a:t>
            </a:r>
            <a:r>
              <a:rPr lang="de-DE" sz="1800" err="1"/>
              <a:t>face</a:t>
            </a:r>
            <a:r>
              <a:rPr lang="de-DE" sz="1800"/>
              <a:t> and </a:t>
            </a:r>
            <a:r>
              <a:rPr lang="de-DE" sz="1800" err="1"/>
              <a:t>body</a:t>
            </a:r>
            <a:endParaRPr lang="de-DE" sz="1800"/>
          </a:p>
          <a:p>
            <a:pPr marL="0" indent="0">
              <a:lnSpc>
                <a:spcPct val="120000"/>
              </a:lnSpc>
              <a:buNone/>
            </a:pPr>
            <a:r>
              <a:rPr lang="de-DE" sz="1800"/>
              <a:t>PN-HPT</a:t>
            </a:r>
            <a:r>
              <a:rPr lang="de-DE" sz="1800" baseline="30000"/>
              <a:t>®</a:t>
            </a:r>
            <a:r>
              <a:rPr lang="de-DE" sz="1800"/>
              <a:t> </a:t>
            </a:r>
            <a:r>
              <a:rPr lang="de-DE" sz="1800" err="1"/>
              <a:t>act</a:t>
            </a:r>
            <a:r>
              <a:rPr lang="de-DE" sz="1800"/>
              <a:t> </a:t>
            </a:r>
            <a:r>
              <a:rPr lang="de-DE" sz="1800" err="1"/>
              <a:t>as</a:t>
            </a:r>
            <a:r>
              <a:rPr lang="de-DE" sz="1800"/>
              <a:t> </a:t>
            </a:r>
            <a:r>
              <a:rPr lang="de-DE" sz="1800" err="1"/>
              <a:t>background</a:t>
            </a:r>
            <a:r>
              <a:rPr lang="de-DE" sz="1800"/>
              <a:t> </a:t>
            </a:r>
            <a:r>
              <a:rPr lang="de-DE" sz="1800" err="1"/>
              <a:t>preparation</a:t>
            </a:r>
            <a:r>
              <a:rPr lang="de-DE" sz="1800"/>
              <a:t> </a:t>
            </a:r>
            <a:r>
              <a:rPr lang="de-DE" sz="1800" err="1"/>
              <a:t>of</a:t>
            </a:r>
            <a:r>
              <a:rPr lang="de-DE" sz="1800"/>
              <a:t> </a:t>
            </a:r>
            <a:r>
              <a:rPr lang="de-DE" sz="1800" err="1"/>
              <a:t>tissues</a:t>
            </a:r>
            <a:r>
              <a:rPr lang="de-DE" sz="1800"/>
              <a:t>, </a:t>
            </a:r>
            <a:r>
              <a:rPr lang="de-DE" sz="1800" err="1"/>
              <a:t>before</a:t>
            </a:r>
            <a:r>
              <a:rPr lang="de-DE" sz="1800"/>
              <a:t> </a:t>
            </a:r>
            <a:r>
              <a:rPr lang="de-DE" sz="1800" err="1"/>
              <a:t>other</a:t>
            </a:r>
            <a:r>
              <a:rPr lang="de-DE" sz="1800"/>
              <a:t> </a:t>
            </a:r>
            <a:r>
              <a:rPr lang="de-DE" sz="1800" err="1"/>
              <a:t>treatments</a:t>
            </a:r>
            <a:r>
              <a:rPr lang="de-DE" sz="1800"/>
              <a:t>, </a:t>
            </a:r>
            <a:r>
              <a:rPr lang="de-DE" sz="1800" err="1"/>
              <a:t>to</a:t>
            </a:r>
            <a:r>
              <a:rPr lang="de-DE" sz="1800"/>
              <a:t> </a:t>
            </a:r>
            <a:r>
              <a:rPr lang="de-DE" sz="1800" err="1"/>
              <a:t>reach</a:t>
            </a:r>
            <a:r>
              <a:rPr lang="de-DE" sz="1800"/>
              <a:t> </a:t>
            </a:r>
            <a:r>
              <a:rPr lang="de-DE" sz="1800" err="1"/>
              <a:t>globally</a:t>
            </a:r>
            <a:r>
              <a:rPr lang="de-DE" sz="1800"/>
              <a:t> </a:t>
            </a:r>
            <a:r>
              <a:rPr lang="de-DE" sz="1800" err="1"/>
              <a:t>aesthetic</a:t>
            </a:r>
            <a:r>
              <a:rPr lang="de-DE" sz="1800"/>
              <a:t> </a:t>
            </a:r>
            <a:r>
              <a:rPr lang="de-DE" sz="1800" err="1"/>
              <a:t>outcomes</a:t>
            </a:r>
            <a:endParaRPr lang="de-DE" sz="1800"/>
          </a:p>
        </p:txBody>
      </p:sp>
      <p:pic>
        <p:nvPicPr>
          <p:cNvPr id="6" name="Picture 7">
            <a:extLst>
              <a:ext uri="{FF2B5EF4-FFF2-40B4-BE49-F238E27FC236}">
                <a16:creationId xmlns:a16="http://schemas.microsoft.com/office/drawing/2014/main" id="{099C3C25-9DF9-09BC-A219-C603D1D712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94174" y="1011841"/>
            <a:ext cx="3930852" cy="5188217"/>
          </a:xfrm>
          <a:prstGeom prst="rect">
            <a:avLst/>
          </a:prstGeom>
        </p:spPr>
      </p:pic>
      <p:pic>
        <p:nvPicPr>
          <p:cNvPr id="7" name="Immagine 6">
            <a:extLst>
              <a:ext uri="{FF2B5EF4-FFF2-40B4-BE49-F238E27FC236}">
                <a16:creationId xmlns:a16="http://schemas.microsoft.com/office/drawing/2014/main" id="{A752C87B-31E6-8713-674B-776DD753E02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964925" y="5534098"/>
            <a:ext cx="1975876" cy="827522"/>
          </a:xfrm>
          <a:prstGeom prst="rect">
            <a:avLst/>
          </a:prstGeom>
        </p:spPr>
      </p:pic>
      <p:sp>
        <p:nvSpPr>
          <p:cNvPr id="8" name="TextBox 7">
            <a:extLst>
              <a:ext uri="{FF2B5EF4-FFF2-40B4-BE49-F238E27FC236}">
                <a16:creationId xmlns:a16="http://schemas.microsoft.com/office/drawing/2014/main" id="{0AB1FADA-2C69-4AE6-AE70-F07F9340EF04}"/>
              </a:ext>
            </a:extLst>
          </p:cNvPr>
          <p:cNvSpPr txBox="1"/>
          <p:nvPr/>
        </p:nvSpPr>
        <p:spPr>
          <a:xfrm>
            <a:off x="838200" y="6496170"/>
            <a:ext cx="8102601" cy="338554"/>
          </a:xfrm>
          <a:prstGeom prst="rect">
            <a:avLst/>
          </a:prstGeom>
          <a:noFill/>
        </p:spPr>
        <p:txBody>
          <a:bodyPr wrap="square">
            <a:spAutoFit/>
          </a:bodyPr>
          <a:lstStyle/>
          <a:p>
            <a:r>
              <a:rPr lang="en-US" sz="800" b="0" i="0" dirty="0" err="1">
                <a:solidFill>
                  <a:srgbClr val="212121"/>
                </a:solidFill>
                <a:effectLst/>
                <a:latin typeface="+mj-lt"/>
              </a:rPr>
              <a:t>Cavallini</a:t>
            </a:r>
            <a:r>
              <a:rPr lang="en-US" sz="800" b="0" i="0" dirty="0">
                <a:solidFill>
                  <a:srgbClr val="212121"/>
                </a:solidFill>
                <a:effectLst/>
                <a:latin typeface="+mj-lt"/>
              </a:rPr>
              <a:t> M, </a:t>
            </a:r>
            <a:r>
              <a:rPr lang="en-US" sz="800" b="0" i="0" dirty="0" err="1">
                <a:solidFill>
                  <a:srgbClr val="212121"/>
                </a:solidFill>
                <a:effectLst/>
                <a:latin typeface="+mj-lt"/>
              </a:rPr>
              <a:t>Bartoletti</a:t>
            </a:r>
            <a:r>
              <a:rPr lang="en-US" sz="800" b="0" i="0" dirty="0">
                <a:solidFill>
                  <a:srgbClr val="212121"/>
                </a:solidFill>
                <a:effectLst/>
                <a:latin typeface="+mj-lt"/>
              </a:rPr>
              <a:t> E, </a:t>
            </a:r>
            <a:r>
              <a:rPr lang="en-US" sz="800" b="0" i="0" dirty="0" err="1">
                <a:solidFill>
                  <a:srgbClr val="212121"/>
                </a:solidFill>
                <a:effectLst/>
                <a:latin typeface="+mj-lt"/>
              </a:rPr>
              <a:t>Maioli</a:t>
            </a:r>
            <a:r>
              <a:rPr lang="en-US" sz="800" b="0" i="0" dirty="0">
                <a:solidFill>
                  <a:srgbClr val="212121"/>
                </a:solidFill>
                <a:effectLst/>
                <a:latin typeface="+mj-lt"/>
              </a:rPr>
              <a:t> L, </a:t>
            </a:r>
            <a:r>
              <a:rPr lang="en-US" sz="800" b="0" i="0" dirty="0" err="1">
                <a:solidFill>
                  <a:srgbClr val="212121"/>
                </a:solidFill>
                <a:effectLst/>
                <a:latin typeface="+mj-lt"/>
              </a:rPr>
              <a:t>Massirone</a:t>
            </a:r>
            <a:r>
              <a:rPr lang="en-US" sz="800" b="0" i="0" dirty="0">
                <a:solidFill>
                  <a:srgbClr val="212121"/>
                </a:solidFill>
                <a:effectLst/>
                <a:latin typeface="+mj-lt"/>
              </a:rPr>
              <a:t> A, Pia Palmieri I, </a:t>
            </a:r>
            <a:r>
              <a:rPr lang="en-US" sz="800" b="0" i="0" dirty="0" err="1">
                <a:solidFill>
                  <a:srgbClr val="212121"/>
                </a:solidFill>
                <a:effectLst/>
                <a:latin typeface="+mj-lt"/>
              </a:rPr>
              <a:t>Papagni</a:t>
            </a:r>
            <a:r>
              <a:rPr lang="en-US" sz="800" b="0" i="0" dirty="0">
                <a:solidFill>
                  <a:srgbClr val="212121"/>
                </a:solidFill>
                <a:effectLst/>
                <a:latin typeface="+mj-lt"/>
              </a:rPr>
              <a:t> M et al. Consensus report on the use of PN-HPT™ (polynucleotides highly purified technology) in aesthetic medicine. J </a:t>
            </a:r>
            <a:r>
              <a:rPr lang="en-US" sz="800" b="0" i="0" dirty="0" err="1">
                <a:solidFill>
                  <a:srgbClr val="212121"/>
                </a:solidFill>
                <a:effectLst/>
                <a:latin typeface="+mj-lt"/>
              </a:rPr>
              <a:t>Cosmet</a:t>
            </a:r>
            <a:r>
              <a:rPr lang="en-US" sz="800" b="0" i="0" dirty="0">
                <a:solidFill>
                  <a:srgbClr val="212121"/>
                </a:solidFill>
                <a:effectLst/>
                <a:latin typeface="+mj-lt"/>
              </a:rPr>
              <a:t> Dermatol. 2021 Mar;20(3):922-928. </a:t>
            </a:r>
            <a:r>
              <a:rPr lang="en-US" sz="800" b="0" i="0" dirty="0" err="1">
                <a:solidFill>
                  <a:srgbClr val="212121"/>
                </a:solidFill>
                <a:effectLst/>
                <a:latin typeface="+mj-lt"/>
              </a:rPr>
              <a:t>doi</a:t>
            </a:r>
            <a:r>
              <a:rPr lang="en-US" sz="800" b="0" i="0" dirty="0">
                <a:solidFill>
                  <a:srgbClr val="212121"/>
                </a:solidFill>
                <a:effectLst/>
                <a:latin typeface="+mj-lt"/>
              </a:rPr>
              <a:t>: 10.1111/jocd.13679. </a:t>
            </a:r>
            <a:r>
              <a:rPr lang="en-US" sz="800" b="0" i="0" dirty="0" err="1">
                <a:solidFill>
                  <a:srgbClr val="212121"/>
                </a:solidFill>
                <a:effectLst/>
                <a:latin typeface="+mj-lt"/>
              </a:rPr>
              <a:t>Epub</a:t>
            </a:r>
            <a:r>
              <a:rPr lang="en-US" sz="800" b="0" i="0" dirty="0">
                <a:solidFill>
                  <a:srgbClr val="212121"/>
                </a:solidFill>
                <a:effectLst/>
                <a:latin typeface="+mj-lt"/>
              </a:rPr>
              <a:t> 2020 Sep 21. PMID: 32799391; PMCID: PMC7984045.</a:t>
            </a:r>
          </a:p>
        </p:txBody>
      </p:sp>
      <p:sp>
        <p:nvSpPr>
          <p:cNvPr id="3" name="TextBox 2">
            <a:extLst>
              <a:ext uri="{FF2B5EF4-FFF2-40B4-BE49-F238E27FC236}">
                <a16:creationId xmlns:a16="http://schemas.microsoft.com/office/drawing/2014/main" id="{F980DC4A-F71A-8404-650A-CA9F5BE265EC}"/>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272334859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EA48D8-92E7-2F45-E402-94F37C85ED7A}"/>
              </a:ext>
            </a:extLst>
          </p:cNvPr>
          <p:cNvSpPr>
            <a:spLocks noGrp="1"/>
          </p:cNvSpPr>
          <p:nvPr>
            <p:ph type="title"/>
          </p:nvPr>
        </p:nvSpPr>
        <p:spPr>
          <a:xfrm>
            <a:off x="838199" y="1011841"/>
            <a:ext cx="8160657" cy="750435"/>
          </a:xfrm>
        </p:spPr>
        <p:txBody>
          <a:bodyPr/>
          <a:lstStyle/>
          <a:p>
            <a:r>
              <a:rPr lang="de-DE"/>
              <a:t>CONSENSUS REPORT PN-HPT</a:t>
            </a:r>
            <a:r>
              <a:rPr lang="de-DE" baseline="30000"/>
              <a:t>®</a:t>
            </a:r>
            <a:r>
              <a:rPr lang="de-DE"/>
              <a:t> </a:t>
            </a:r>
          </a:p>
        </p:txBody>
      </p:sp>
      <p:sp>
        <p:nvSpPr>
          <p:cNvPr id="3" name="Textplatzhalter 2">
            <a:extLst>
              <a:ext uri="{FF2B5EF4-FFF2-40B4-BE49-F238E27FC236}">
                <a16:creationId xmlns:a16="http://schemas.microsoft.com/office/drawing/2014/main" id="{03144382-5F4F-26B5-CAF0-5659742708BB}"/>
              </a:ext>
            </a:extLst>
          </p:cNvPr>
          <p:cNvSpPr>
            <a:spLocks noGrp="1"/>
          </p:cNvSpPr>
          <p:nvPr>
            <p:ph type="body" sz="quarter" idx="10"/>
          </p:nvPr>
        </p:nvSpPr>
        <p:spPr>
          <a:xfrm>
            <a:off x="838199" y="1637486"/>
            <a:ext cx="5635172" cy="750435"/>
          </a:xfrm>
        </p:spPr>
        <p:txBody>
          <a:bodyPr vert="horz" lIns="91440" tIns="45720" rIns="91440" bIns="45720" rtlCol="0" anchor="t">
            <a:noAutofit/>
          </a:bodyPr>
          <a:lstStyle/>
          <a:p>
            <a:pPr marL="0" indent="0">
              <a:lnSpc>
                <a:spcPct val="120000"/>
              </a:lnSpc>
              <a:buNone/>
            </a:pPr>
            <a:r>
              <a:rPr lang="de-DE" sz="1800">
                <a:latin typeface="Century Gothic"/>
              </a:rPr>
              <a:t>PN- HPT® </a:t>
            </a:r>
            <a:br>
              <a:rPr lang="de-DE" sz="1800"/>
            </a:br>
            <a:r>
              <a:rPr lang="de-DE" sz="1800">
                <a:latin typeface="Century Gothic"/>
              </a:rPr>
              <a:t>Background Need and </a:t>
            </a:r>
            <a:r>
              <a:rPr lang="de-DE" sz="1800" err="1">
                <a:latin typeface="Century Gothic"/>
              </a:rPr>
              <a:t>objective</a:t>
            </a:r>
            <a:endParaRPr lang="de-DE" sz="1800">
              <a:latin typeface="Century Gothic"/>
            </a:endParaRPr>
          </a:p>
        </p:txBody>
      </p:sp>
      <p:sp>
        <p:nvSpPr>
          <p:cNvPr id="5" name="Textfeld 4">
            <a:extLst>
              <a:ext uri="{FF2B5EF4-FFF2-40B4-BE49-F238E27FC236}">
                <a16:creationId xmlns:a16="http://schemas.microsoft.com/office/drawing/2014/main" id="{FCC68028-A2D4-C805-5BD8-752BDE9AF466}"/>
              </a:ext>
            </a:extLst>
          </p:cNvPr>
          <p:cNvSpPr txBox="1"/>
          <p:nvPr/>
        </p:nvSpPr>
        <p:spPr>
          <a:xfrm>
            <a:off x="838199" y="2832426"/>
            <a:ext cx="5083630" cy="2387192"/>
          </a:xfrm>
          <a:prstGeom prst="rect">
            <a:avLst/>
          </a:prstGeom>
          <a:noFill/>
        </p:spPr>
        <p:txBody>
          <a:bodyPr wrap="square">
            <a:spAutoFit/>
          </a:bodyPr>
          <a:lstStyle/>
          <a:p>
            <a:pPr>
              <a:lnSpc>
                <a:spcPct val="120000"/>
              </a:lnSpc>
            </a:pPr>
            <a:r>
              <a:rPr lang="de-DE" b="1"/>
              <a:t>BACKGROUND:</a:t>
            </a:r>
          </a:p>
          <a:p>
            <a:pPr>
              <a:lnSpc>
                <a:spcPct val="120000"/>
              </a:lnSpc>
            </a:pPr>
            <a:r>
              <a:rPr lang="de-DE" err="1"/>
              <a:t>Injective</a:t>
            </a:r>
            <a:r>
              <a:rPr lang="de-DE"/>
              <a:t> </a:t>
            </a:r>
            <a:r>
              <a:rPr lang="de-DE" err="1"/>
              <a:t>procedures</a:t>
            </a:r>
            <a:r>
              <a:rPr lang="de-DE"/>
              <a:t> </a:t>
            </a:r>
            <a:r>
              <a:rPr lang="de-DE" err="1"/>
              <a:t>using</a:t>
            </a:r>
            <a:r>
              <a:rPr lang="de-DE"/>
              <a:t> HIGHLY PURIFIED TECHNOLOGY POLYNUCLEOTIDES-BASED PRODUCTS in </a:t>
            </a:r>
            <a:r>
              <a:rPr lang="de-DE" err="1"/>
              <a:t>aesthetic</a:t>
            </a:r>
            <a:r>
              <a:rPr lang="de-DE"/>
              <a:t> </a:t>
            </a:r>
            <a:r>
              <a:rPr lang="de-DE" err="1"/>
              <a:t>medicine</a:t>
            </a:r>
            <a:r>
              <a:rPr lang="de-DE"/>
              <a:t> </a:t>
            </a:r>
            <a:r>
              <a:rPr lang="de-DE" err="1"/>
              <a:t>are</a:t>
            </a:r>
            <a:r>
              <a:rPr lang="de-DE"/>
              <a:t> </a:t>
            </a:r>
            <a:r>
              <a:rPr lang="de-DE" err="1"/>
              <a:t>steadily</a:t>
            </a:r>
            <a:r>
              <a:rPr lang="de-DE"/>
              <a:t> </a:t>
            </a:r>
            <a:r>
              <a:rPr lang="de-DE" err="1"/>
              <a:t>evolving</a:t>
            </a:r>
            <a:r>
              <a:rPr lang="de-DE"/>
              <a:t>, </a:t>
            </a:r>
            <a:r>
              <a:rPr lang="de-DE" err="1"/>
              <a:t>yet</a:t>
            </a:r>
            <a:r>
              <a:rPr lang="de-DE"/>
              <a:t> </a:t>
            </a:r>
            <a:r>
              <a:rPr lang="de-DE" err="1"/>
              <a:t>no</a:t>
            </a:r>
            <a:r>
              <a:rPr lang="de-DE"/>
              <a:t> </a:t>
            </a:r>
            <a:r>
              <a:rPr lang="de-DE" err="1"/>
              <a:t>structured</a:t>
            </a:r>
            <a:r>
              <a:rPr lang="de-DE"/>
              <a:t> </a:t>
            </a:r>
            <a:r>
              <a:rPr lang="de-DE" err="1"/>
              <a:t>protocols</a:t>
            </a:r>
            <a:r>
              <a:rPr lang="de-DE"/>
              <a:t> </a:t>
            </a:r>
            <a:r>
              <a:rPr lang="de-DE" err="1"/>
              <a:t>were</a:t>
            </a:r>
            <a:r>
              <a:rPr lang="de-DE"/>
              <a:t> </a:t>
            </a:r>
            <a:r>
              <a:rPr lang="de-DE" err="1"/>
              <a:t>available</a:t>
            </a:r>
            <a:r>
              <a:rPr lang="de-DE"/>
              <a:t> </a:t>
            </a:r>
            <a:r>
              <a:rPr lang="de-DE" err="1"/>
              <a:t>to</a:t>
            </a:r>
            <a:r>
              <a:rPr lang="de-DE"/>
              <a:t> </a:t>
            </a:r>
            <a:r>
              <a:rPr lang="de-DE" err="1"/>
              <a:t>provide</a:t>
            </a:r>
            <a:r>
              <a:rPr lang="de-DE"/>
              <a:t> </a:t>
            </a:r>
            <a:r>
              <a:rPr lang="de-DE" err="1"/>
              <a:t>guidance</a:t>
            </a:r>
            <a:r>
              <a:rPr lang="de-DE"/>
              <a:t> in </a:t>
            </a:r>
            <a:r>
              <a:rPr lang="de-DE" err="1"/>
              <a:t>aesthetic</a:t>
            </a:r>
            <a:r>
              <a:rPr lang="de-DE"/>
              <a:t> </a:t>
            </a:r>
            <a:r>
              <a:rPr lang="de-DE" err="1"/>
              <a:t>treatments</a:t>
            </a:r>
            <a:endParaRPr lang="de-DE"/>
          </a:p>
        </p:txBody>
      </p:sp>
      <p:sp>
        <p:nvSpPr>
          <p:cNvPr id="8" name="Rechteck 7">
            <a:extLst>
              <a:ext uri="{FF2B5EF4-FFF2-40B4-BE49-F238E27FC236}">
                <a16:creationId xmlns:a16="http://schemas.microsoft.com/office/drawing/2014/main" id="{4663D1DD-F428-ABB7-F44D-72CCEFB35247}"/>
              </a:ext>
            </a:extLst>
          </p:cNvPr>
          <p:cNvSpPr/>
          <p:nvPr/>
        </p:nvSpPr>
        <p:spPr>
          <a:xfrm>
            <a:off x="6473371" y="2886131"/>
            <a:ext cx="5083629" cy="2279782"/>
          </a:xfrm>
          <a:prstGeom prst="rect">
            <a:avLst/>
          </a:prstGeom>
          <a:solidFill>
            <a:schemeClr val="bg1">
              <a:lumMod val="95000"/>
            </a:schemeClr>
          </a:solidFill>
          <a:ln w="101600">
            <a:gradFill flip="none" rotWithShape="1">
              <a:gsLst>
                <a:gs pos="0">
                  <a:srgbClr val="C62534"/>
                </a:gs>
                <a:gs pos="100000">
                  <a:srgbClr val="E8C033"/>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251999" tIns="45720" rIns="251999" bIns="45720" rtlCol="0" anchor="ctr"/>
          <a:lstStyle/>
          <a:p>
            <a:r>
              <a:rPr lang="it-IT" b="1">
                <a:solidFill>
                  <a:schemeClr val="tx1"/>
                </a:solidFill>
              </a:rPr>
              <a:t>OBJECTIVE: </a:t>
            </a:r>
            <a:br>
              <a:rPr lang="it-IT" b="1"/>
            </a:br>
            <a:endParaRPr lang="it-IT" b="1">
              <a:solidFill>
                <a:schemeClr val="tx1"/>
              </a:solidFill>
            </a:endParaRPr>
          </a:p>
          <a:p>
            <a:r>
              <a:rPr lang="en-GB">
                <a:solidFill>
                  <a:schemeClr val="tx1"/>
                </a:solidFill>
              </a:rPr>
              <a:t>To reach a  </a:t>
            </a:r>
            <a:r>
              <a:rPr lang="en-GB" b="1">
                <a:solidFill>
                  <a:schemeClr val="tx1"/>
                </a:solidFill>
              </a:rPr>
              <a:t>CONSENSUS RECOMMENDATIONS FOR A SAFE AND EFFECTIVE USE OF </a:t>
            </a:r>
            <a:r>
              <a:rPr lang="de-DE" b="1">
                <a:solidFill>
                  <a:schemeClr val="tx1"/>
                </a:solidFill>
              </a:rPr>
              <a:t>PN- HPT®</a:t>
            </a:r>
            <a:r>
              <a:rPr lang="en-GB" b="1">
                <a:solidFill>
                  <a:schemeClr val="tx1"/>
                </a:solidFill>
              </a:rPr>
              <a:t> DEVICES IN SKIN REJUVENATION</a:t>
            </a:r>
          </a:p>
        </p:txBody>
      </p:sp>
      <p:sp>
        <p:nvSpPr>
          <p:cNvPr id="7" name="TextBox 6">
            <a:extLst>
              <a:ext uri="{FF2B5EF4-FFF2-40B4-BE49-F238E27FC236}">
                <a16:creationId xmlns:a16="http://schemas.microsoft.com/office/drawing/2014/main" id="{1E5C8954-30DD-41D3-B79A-4452FE3E14D2}"/>
              </a:ext>
            </a:extLst>
          </p:cNvPr>
          <p:cNvSpPr txBox="1"/>
          <p:nvPr/>
        </p:nvSpPr>
        <p:spPr>
          <a:xfrm>
            <a:off x="1013238" y="6392630"/>
            <a:ext cx="8369913" cy="338554"/>
          </a:xfrm>
          <a:prstGeom prst="rect">
            <a:avLst/>
          </a:prstGeom>
          <a:noFill/>
        </p:spPr>
        <p:txBody>
          <a:bodyPr wrap="square">
            <a:spAutoFit/>
          </a:bodyPr>
          <a:lstStyle/>
          <a:p>
            <a:r>
              <a:rPr lang="en-US" sz="800" b="0" i="0" dirty="0" err="1">
                <a:solidFill>
                  <a:srgbClr val="212121"/>
                </a:solidFill>
                <a:effectLst/>
                <a:latin typeface="+mj-lt"/>
              </a:rPr>
              <a:t>Cavallini</a:t>
            </a:r>
            <a:r>
              <a:rPr lang="en-US" sz="800" b="0" i="0" dirty="0">
                <a:solidFill>
                  <a:srgbClr val="212121"/>
                </a:solidFill>
                <a:effectLst/>
                <a:latin typeface="+mj-lt"/>
              </a:rPr>
              <a:t> M, </a:t>
            </a:r>
            <a:r>
              <a:rPr lang="en-US" sz="800" b="0" i="0" dirty="0" err="1">
                <a:solidFill>
                  <a:srgbClr val="212121"/>
                </a:solidFill>
                <a:effectLst/>
                <a:latin typeface="+mj-lt"/>
              </a:rPr>
              <a:t>Bartoletti</a:t>
            </a:r>
            <a:r>
              <a:rPr lang="en-US" sz="800" b="0" i="0" dirty="0">
                <a:solidFill>
                  <a:srgbClr val="212121"/>
                </a:solidFill>
                <a:effectLst/>
                <a:latin typeface="+mj-lt"/>
              </a:rPr>
              <a:t> E, </a:t>
            </a:r>
            <a:r>
              <a:rPr lang="en-US" sz="800" b="0" i="0" dirty="0" err="1">
                <a:solidFill>
                  <a:srgbClr val="212121"/>
                </a:solidFill>
                <a:effectLst/>
                <a:latin typeface="+mj-lt"/>
              </a:rPr>
              <a:t>Maioli</a:t>
            </a:r>
            <a:r>
              <a:rPr lang="en-US" sz="800" b="0" i="0" dirty="0">
                <a:solidFill>
                  <a:srgbClr val="212121"/>
                </a:solidFill>
                <a:effectLst/>
                <a:latin typeface="+mj-lt"/>
              </a:rPr>
              <a:t> L, </a:t>
            </a:r>
            <a:r>
              <a:rPr lang="en-US" sz="800" b="0" i="0" dirty="0" err="1">
                <a:solidFill>
                  <a:srgbClr val="212121"/>
                </a:solidFill>
                <a:effectLst/>
                <a:latin typeface="+mj-lt"/>
              </a:rPr>
              <a:t>Massirone</a:t>
            </a:r>
            <a:r>
              <a:rPr lang="en-US" sz="800" b="0" i="0" dirty="0">
                <a:solidFill>
                  <a:srgbClr val="212121"/>
                </a:solidFill>
                <a:effectLst/>
                <a:latin typeface="+mj-lt"/>
              </a:rPr>
              <a:t> A, Pia Palmieri I, </a:t>
            </a:r>
            <a:r>
              <a:rPr lang="en-US" sz="800" b="0" i="0" dirty="0" err="1">
                <a:solidFill>
                  <a:srgbClr val="212121"/>
                </a:solidFill>
                <a:effectLst/>
                <a:latin typeface="+mj-lt"/>
              </a:rPr>
              <a:t>Papagni</a:t>
            </a:r>
            <a:r>
              <a:rPr lang="en-US" sz="800" b="0" i="0" dirty="0">
                <a:solidFill>
                  <a:srgbClr val="212121"/>
                </a:solidFill>
                <a:effectLst/>
                <a:latin typeface="+mj-lt"/>
              </a:rPr>
              <a:t> M et al. Consensus report on the use of PN-HPT™ (polynucleotides highly purified technology) in aesthetic medicine. J </a:t>
            </a:r>
            <a:r>
              <a:rPr lang="en-US" sz="800" b="0" i="0" dirty="0" err="1">
                <a:solidFill>
                  <a:srgbClr val="212121"/>
                </a:solidFill>
                <a:effectLst/>
                <a:latin typeface="+mj-lt"/>
              </a:rPr>
              <a:t>Cosmet</a:t>
            </a:r>
            <a:r>
              <a:rPr lang="en-US" sz="800" b="0" i="0" dirty="0">
                <a:solidFill>
                  <a:srgbClr val="212121"/>
                </a:solidFill>
                <a:effectLst/>
                <a:latin typeface="+mj-lt"/>
              </a:rPr>
              <a:t> Dermatol. 2021 Mar;20(3):922-928. </a:t>
            </a:r>
            <a:r>
              <a:rPr lang="en-US" sz="800" b="0" i="0" dirty="0" err="1">
                <a:solidFill>
                  <a:srgbClr val="212121"/>
                </a:solidFill>
                <a:effectLst/>
                <a:latin typeface="+mj-lt"/>
              </a:rPr>
              <a:t>doi</a:t>
            </a:r>
            <a:r>
              <a:rPr lang="en-US" sz="800" b="0" i="0" dirty="0">
                <a:solidFill>
                  <a:srgbClr val="212121"/>
                </a:solidFill>
                <a:effectLst/>
                <a:latin typeface="+mj-lt"/>
              </a:rPr>
              <a:t>: 10.1111/jocd.13679. </a:t>
            </a:r>
            <a:r>
              <a:rPr lang="en-US" sz="800" b="0" i="0" dirty="0" err="1">
                <a:solidFill>
                  <a:srgbClr val="212121"/>
                </a:solidFill>
                <a:effectLst/>
                <a:latin typeface="+mj-lt"/>
              </a:rPr>
              <a:t>Epub</a:t>
            </a:r>
            <a:r>
              <a:rPr lang="en-US" sz="800" b="0" i="0" dirty="0">
                <a:solidFill>
                  <a:srgbClr val="212121"/>
                </a:solidFill>
                <a:effectLst/>
                <a:latin typeface="+mj-lt"/>
              </a:rPr>
              <a:t> 2020 Sep 21. PMID: 32799391; PMCID: PMC7984045.</a:t>
            </a:r>
          </a:p>
        </p:txBody>
      </p:sp>
      <p:sp>
        <p:nvSpPr>
          <p:cNvPr id="6" name="TextBox 5">
            <a:extLst>
              <a:ext uri="{FF2B5EF4-FFF2-40B4-BE49-F238E27FC236}">
                <a16:creationId xmlns:a16="http://schemas.microsoft.com/office/drawing/2014/main" id="{E09DF01A-AC6D-8117-C0C8-0CEEFF550E5C}"/>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346755774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959EAADD-FB67-CADE-681A-FACF8A5E0818}"/>
              </a:ext>
            </a:extLst>
          </p:cNvPr>
          <p:cNvSpPr txBox="1"/>
          <p:nvPr/>
        </p:nvSpPr>
        <p:spPr>
          <a:xfrm>
            <a:off x="7783286" y="3721086"/>
            <a:ext cx="3653971" cy="2357621"/>
          </a:xfrm>
          <a:prstGeom prst="rect">
            <a:avLst/>
          </a:prstGeom>
          <a:noFill/>
        </p:spPr>
        <p:txBody>
          <a:bodyPr wrap="square">
            <a:spAutoFit/>
          </a:bodyPr>
          <a:lstStyle/>
          <a:p>
            <a:r>
              <a:rPr lang="en-GB" sz="1800" b="1">
                <a:effectLst/>
                <a:ea typeface="Times New Roman" panose="02020603050405020304" pitchFamily="18" charset="0"/>
              </a:rPr>
              <a:t>Eight expert in Dermatology, Plastic Surgery and Aesthetic Medicine </a:t>
            </a:r>
            <a:r>
              <a:rPr lang="en-GB" sz="1800">
                <a:effectLst/>
                <a:ea typeface="Times New Roman" panose="02020603050405020304" pitchFamily="18" charset="0"/>
              </a:rPr>
              <a:t>with extensive experience in skin rejuvenation treatments reviewed the published literature and integrated it with their clinical experience</a:t>
            </a:r>
            <a:r>
              <a:rPr lang="it-IT" sz="1800">
                <a:effectLst/>
                <a:ea typeface="Times New Roman" panose="02020603050405020304" pitchFamily="18" charset="0"/>
              </a:rPr>
              <a:t>.</a:t>
            </a:r>
          </a:p>
        </p:txBody>
      </p:sp>
      <p:sp>
        <p:nvSpPr>
          <p:cNvPr id="6" name="Titel 1">
            <a:extLst>
              <a:ext uri="{FF2B5EF4-FFF2-40B4-BE49-F238E27FC236}">
                <a16:creationId xmlns:a16="http://schemas.microsoft.com/office/drawing/2014/main" id="{0B63F644-5D07-B7C4-C416-D760275F4052}"/>
              </a:ext>
            </a:extLst>
          </p:cNvPr>
          <p:cNvSpPr txBox="1">
            <a:spLocks/>
          </p:cNvSpPr>
          <p:nvPr/>
        </p:nvSpPr>
        <p:spPr>
          <a:xfrm>
            <a:off x="7783286" y="608254"/>
            <a:ext cx="3929743" cy="43958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a:lstStyle>
          <a:p>
            <a:r>
              <a:rPr lang="de-DE" sz="2000"/>
              <a:t>CONSENSUS REPORT </a:t>
            </a:r>
            <a:br>
              <a:rPr lang="de-DE" sz="2000"/>
            </a:br>
            <a:r>
              <a:rPr lang="de-DE" sz="2000" err="1"/>
              <a:t>PhilArt</a:t>
            </a:r>
            <a:r>
              <a:rPr lang="de-DE" sz="2000"/>
              <a:t> PN-HPT</a:t>
            </a:r>
            <a:r>
              <a:rPr lang="de-DE" sz="2000" baseline="30000"/>
              <a:t>®</a:t>
            </a:r>
            <a:r>
              <a:rPr lang="de-DE" sz="2000"/>
              <a:t> </a:t>
            </a:r>
          </a:p>
        </p:txBody>
      </p:sp>
      <p:sp>
        <p:nvSpPr>
          <p:cNvPr id="7" name="Textplatzhalter 2">
            <a:extLst>
              <a:ext uri="{FF2B5EF4-FFF2-40B4-BE49-F238E27FC236}">
                <a16:creationId xmlns:a16="http://schemas.microsoft.com/office/drawing/2014/main" id="{DD7B5638-D36E-79A5-21B3-BC5CC7D505CE}"/>
              </a:ext>
            </a:extLst>
          </p:cNvPr>
          <p:cNvSpPr>
            <a:spLocks noGrp="1"/>
          </p:cNvSpPr>
          <p:nvPr>
            <p:ph type="body" sz="quarter" idx="10"/>
          </p:nvPr>
        </p:nvSpPr>
        <p:spPr>
          <a:xfrm>
            <a:off x="7783286" y="1218881"/>
            <a:ext cx="3929744" cy="750435"/>
          </a:xfrm>
        </p:spPr>
        <p:txBody>
          <a:bodyPr>
            <a:normAutofit fontScale="85000" lnSpcReduction="20000"/>
          </a:bodyPr>
          <a:lstStyle/>
          <a:p>
            <a:pPr marL="0" indent="0">
              <a:lnSpc>
                <a:spcPct val="120000"/>
              </a:lnSpc>
              <a:buNone/>
            </a:pPr>
            <a:r>
              <a:rPr lang="de-DE" sz="1600"/>
              <a:t>Polynucleotide-High </a:t>
            </a:r>
            <a:r>
              <a:rPr lang="de-DE" sz="1600" err="1"/>
              <a:t>Purification</a:t>
            </a:r>
            <a:r>
              <a:rPr lang="de-DE" sz="1600"/>
              <a:t> Technology</a:t>
            </a:r>
            <a:r>
              <a:rPr lang="de-DE" sz="1600" baseline="30000"/>
              <a:t>®</a:t>
            </a:r>
            <a:r>
              <a:rPr lang="de-DE" sz="1600"/>
              <a:t> </a:t>
            </a:r>
            <a:br>
              <a:rPr lang="de-DE" sz="1600"/>
            </a:br>
            <a:r>
              <a:rPr lang="de-DE" sz="1600"/>
              <a:t>Background Need and </a:t>
            </a:r>
            <a:r>
              <a:rPr lang="de-DE" sz="1600" err="1"/>
              <a:t>objective</a:t>
            </a:r>
            <a:endParaRPr lang="de-DE" sz="1600"/>
          </a:p>
        </p:txBody>
      </p:sp>
      <p:sp>
        <p:nvSpPr>
          <p:cNvPr id="8" name="CasellaDiTesto 4">
            <a:extLst>
              <a:ext uri="{FF2B5EF4-FFF2-40B4-BE49-F238E27FC236}">
                <a16:creationId xmlns:a16="http://schemas.microsoft.com/office/drawing/2014/main" id="{CDBC4F5F-14B8-34F9-4AE9-67D27E4F5754}"/>
              </a:ext>
            </a:extLst>
          </p:cNvPr>
          <p:cNvSpPr txBox="1"/>
          <p:nvPr/>
        </p:nvSpPr>
        <p:spPr>
          <a:xfrm>
            <a:off x="841223" y="571088"/>
            <a:ext cx="5341257" cy="3231654"/>
          </a:xfrm>
          <a:prstGeom prst="rect">
            <a:avLst/>
          </a:prstGeom>
          <a:noFill/>
        </p:spPr>
        <p:txBody>
          <a:bodyPr wrap="square" rtlCol="0">
            <a:spAutoFit/>
          </a:bodyPr>
          <a:lstStyle/>
          <a:p>
            <a:endParaRPr lang="en-AU" sz="1200"/>
          </a:p>
          <a:p>
            <a:r>
              <a:rPr lang="en-AU" sz="1200" b="1">
                <a:cs typeface="Calibri" panose="020F0502020204030204" pitchFamily="34" charset="0"/>
              </a:rPr>
              <a:t>Maurizio </a:t>
            </a:r>
            <a:r>
              <a:rPr lang="en-AU" sz="1200" b="1" err="1">
                <a:cs typeface="Calibri" panose="020F0502020204030204" pitchFamily="34" charset="0"/>
              </a:rPr>
              <a:t>Cavallini</a:t>
            </a:r>
            <a:endParaRPr lang="en-AU" sz="1200" b="1">
              <a:cs typeface="Calibri" panose="020F0502020204030204" pitchFamily="34" charset="0"/>
            </a:endParaRPr>
          </a:p>
          <a:p>
            <a:r>
              <a:rPr lang="en-AU" sz="1200">
                <a:cs typeface="Calibri" panose="020F0502020204030204" pitchFamily="34" charset="0"/>
              </a:rPr>
              <a:t>Expert Panel Coordinator, Operative Unit of Dermatologic and Plastic Surgery, CDI Hospital, Milano, Italia</a:t>
            </a:r>
          </a:p>
          <a:p>
            <a:endParaRPr lang="en-AU" sz="1200">
              <a:cs typeface="Calibri" panose="020F0502020204030204" pitchFamily="34" charset="0"/>
            </a:endParaRPr>
          </a:p>
          <a:p>
            <a:r>
              <a:rPr lang="en-AU" sz="1200" b="1">
                <a:cs typeface="Calibri" panose="020F0502020204030204" pitchFamily="34" charset="0"/>
              </a:rPr>
              <a:t>Emanuele </a:t>
            </a:r>
            <a:r>
              <a:rPr lang="en-AU" sz="1200" b="1" err="1">
                <a:cs typeface="Calibri" panose="020F0502020204030204" pitchFamily="34" charset="0"/>
              </a:rPr>
              <a:t>Bartoletti</a:t>
            </a:r>
            <a:endParaRPr lang="en-AU" sz="1200" b="1">
              <a:cs typeface="Calibri" panose="020F0502020204030204" pitchFamily="34" charset="0"/>
            </a:endParaRPr>
          </a:p>
          <a:p>
            <a:r>
              <a:rPr lang="en-AU" sz="1200">
                <a:cs typeface="Calibri" panose="020F0502020204030204" pitchFamily="34" charset="0"/>
              </a:rPr>
              <a:t>President of Italian Society of </a:t>
            </a:r>
            <a:r>
              <a:rPr lang="en-AU" sz="1200" err="1">
                <a:cs typeface="Calibri" panose="020F0502020204030204" pitchFamily="34" charset="0"/>
              </a:rPr>
              <a:t>Esthetic</a:t>
            </a:r>
            <a:r>
              <a:rPr lang="en-AU" sz="1200">
                <a:cs typeface="Calibri" panose="020F0502020204030204" pitchFamily="34" charset="0"/>
              </a:rPr>
              <a:t> Medicine– SIME (Roma)</a:t>
            </a:r>
          </a:p>
          <a:p>
            <a:r>
              <a:rPr lang="en-AU" sz="1200">
                <a:cs typeface="Calibri" panose="020F0502020204030204" pitchFamily="34" charset="0"/>
              </a:rPr>
              <a:t>Director of </a:t>
            </a:r>
            <a:r>
              <a:rPr lang="en-AU" sz="1200" err="1">
                <a:cs typeface="Calibri" panose="020F0502020204030204" pitchFamily="34" charset="0"/>
              </a:rPr>
              <a:t>Esthetic</a:t>
            </a:r>
            <a:r>
              <a:rPr lang="en-AU" sz="1200">
                <a:cs typeface="Calibri" panose="020F0502020204030204" pitchFamily="34" charset="0"/>
              </a:rPr>
              <a:t> Medicine Outpatients Service, </a:t>
            </a:r>
            <a:r>
              <a:rPr lang="en-AU" sz="1200" err="1">
                <a:cs typeface="Calibri" panose="020F0502020204030204" pitchFamily="34" charset="0"/>
              </a:rPr>
              <a:t>Fatebenefratelli</a:t>
            </a:r>
            <a:r>
              <a:rPr lang="en-AU" sz="1200">
                <a:cs typeface="Calibri" panose="020F0502020204030204" pitchFamily="34" charset="0"/>
              </a:rPr>
              <a:t> Hospital, Roma, Italia</a:t>
            </a:r>
          </a:p>
          <a:p>
            <a:r>
              <a:rPr lang="en-AU" sz="1200">
                <a:cs typeface="Calibri" panose="020F0502020204030204" pitchFamily="34" charset="0"/>
              </a:rPr>
              <a:t> </a:t>
            </a:r>
          </a:p>
          <a:p>
            <a:r>
              <a:rPr lang="en-AU" sz="1200" b="1">
                <a:cs typeface="Calibri" panose="020F0502020204030204" pitchFamily="34" charset="0"/>
              </a:rPr>
              <a:t>Laura </a:t>
            </a:r>
            <a:r>
              <a:rPr lang="en-AU" sz="1200" b="1" err="1">
                <a:cs typeface="Calibri" panose="020F0502020204030204" pitchFamily="34" charset="0"/>
              </a:rPr>
              <a:t>Maioli</a:t>
            </a:r>
            <a:r>
              <a:rPr lang="en-AU" sz="1200" b="1">
                <a:cs typeface="Calibri" panose="020F0502020204030204" pitchFamily="34" charset="0"/>
              </a:rPr>
              <a:t> </a:t>
            </a:r>
          </a:p>
          <a:p>
            <a:r>
              <a:rPr lang="en-AU" sz="1200">
                <a:cs typeface="Calibri" panose="020F0502020204030204" pitchFamily="34" charset="0"/>
              </a:rPr>
              <a:t>Private Practice Sassari, Sassari, Italia </a:t>
            </a:r>
          </a:p>
          <a:p>
            <a:endParaRPr lang="en-AU" sz="1200">
              <a:cs typeface="Calibri" panose="020F0502020204030204" pitchFamily="34" charset="0"/>
            </a:endParaRPr>
          </a:p>
          <a:p>
            <a:r>
              <a:rPr lang="en-AU" sz="1200" b="1">
                <a:cs typeface="Calibri" panose="020F0502020204030204" pitchFamily="34" charset="0"/>
              </a:rPr>
              <a:t>Alberto </a:t>
            </a:r>
            <a:r>
              <a:rPr lang="en-AU" sz="1200" b="1" err="1">
                <a:cs typeface="Calibri" panose="020F0502020204030204" pitchFamily="34" charset="0"/>
              </a:rPr>
              <a:t>Massirone</a:t>
            </a:r>
            <a:r>
              <a:rPr lang="en-AU" sz="1200" b="1">
                <a:cs typeface="Calibri" panose="020F0502020204030204" pitchFamily="34" charset="0"/>
              </a:rPr>
              <a:t> </a:t>
            </a:r>
          </a:p>
          <a:p>
            <a:r>
              <a:rPr lang="en-AU" sz="1200">
                <a:cs typeface="Calibri" panose="020F0502020204030204" pitchFamily="34" charset="0"/>
              </a:rPr>
              <a:t>President of  Italian Scientific Society of Aesthetic Medicine- AGORA’ (Milano)</a:t>
            </a:r>
          </a:p>
          <a:p>
            <a:endParaRPr lang="en-AU" sz="1200"/>
          </a:p>
        </p:txBody>
      </p:sp>
      <p:sp>
        <p:nvSpPr>
          <p:cNvPr id="9" name="TextBox 8">
            <a:extLst>
              <a:ext uri="{FF2B5EF4-FFF2-40B4-BE49-F238E27FC236}">
                <a16:creationId xmlns:a16="http://schemas.microsoft.com/office/drawing/2014/main" id="{57E5E8BB-FCD9-45DC-95A4-5179F1D45EB7}"/>
              </a:ext>
            </a:extLst>
          </p:cNvPr>
          <p:cNvSpPr txBox="1"/>
          <p:nvPr/>
        </p:nvSpPr>
        <p:spPr>
          <a:xfrm>
            <a:off x="841223" y="6380156"/>
            <a:ext cx="4584887" cy="218939"/>
          </a:xfrm>
          <a:prstGeom prst="rect">
            <a:avLst/>
          </a:prstGeom>
          <a:noFill/>
        </p:spPr>
        <p:txBody>
          <a:bodyPr wrap="square">
            <a:spAutoFit/>
          </a:bodyPr>
          <a:lstStyle/>
          <a:p>
            <a:r>
              <a:rPr lang="en-US" sz="400" b="0" i="0" err="1">
                <a:solidFill>
                  <a:srgbClr val="212121"/>
                </a:solidFill>
                <a:effectLst/>
                <a:latin typeface="+mj-lt"/>
              </a:rPr>
              <a:t>Cavallini</a:t>
            </a:r>
            <a:r>
              <a:rPr lang="en-US" sz="400" b="0" i="0">
                <a:solidFill>
                  <a:srgbClr val="212121"/>
                </a:solidFill>
                <a:effectLst/>
                <a:latin typeface="+mj-lt"/>
              </a:rPr>
              <a:t> M, </a:t>
            </a:r>
            <a:r>
              <a:rPr lang="en-US" sz="400" b="0" i="0" err="1">
                <a:solidFill>
                  <a:srgbClr val="212121"/>
                </a:solidFill>
                <a:effectLst/>
                <a:latin typeface="+mj-lt"/>
              </a:rPr>
              <a:t>Bartoletti</a:t>
            </a:r>
            <a:r>
              <a:rPr lang="en-US" sz="400" b="0" i="0">
                <a:solidFill>
                  <a:srgbClr val="212121"/>
                </a:solidFill>
                <a:effectLst/>
                <a:latin typeface="+mj-lt"/>
              </a:rPr>
              <a:t> E, </a:t>
            </a:r>
            <a:r>
              <a:rPr lang="en-US" sz="400" b="0" i="0" err="1">
                <a:solidFill>
                  <a:srgbClr val="212121"/>
                </a:solidFill>
                <a:effectLst/>
                <a:latin typeface="+mj-lt"/>
              </a:rPr>
              <a:t>Maioli</a:t>
            </a:r>
            <a:r>
              <a:rPr lang="en-US" sz="400" b="0" i="0">
                <a:solidFill>
                  <a:srgbClr val="212121"/>
                </a:solidFill>
                <a:effectLst/>
                <a:latin typeface="+mj-lt"/>
              </a:rPr>
              <a:t> L, </a:t>
            </a:r>
            <a:r>
              <a:rPr lang="en-US" sz="400" b="0" i="0" err="1">
                <a:solidFill>
                  <a:srgbClr val="212121"/>
                </a:solidFill>
                <a:effectLst/>
                <a:latin typeface="+mj-lt"/>
              </a:rPr>
              <a:t>Massirone</a:t>
            </a:r>
            <a:r>
              <a:rPr lang="en-US" sz="400" b="0" i="0">
                <a:solidFill>
                  <a:srgbClr val="212121"/>
                </a:solidFill>
                <a:effectLst/>
                <a:latin typeface="+mj-lt"/>
              </a:rPr>
              <a:t> A, Pia Palmieri I, </a:t>
            </a:r>
            <a:r>
              <a:rPr lang="en-US" sz="400" b="0" i="0" err="1">
                <a:solidFill>
                  <a:srgbClr val="212121"/>
                </a:solidFill>
                <a:effectLst/>
                <a:latin typeface="+mj-lt"/>
              </a:rPr>
              <a:t>Papagni</a:t>
            </a:r>
            <a:r>
              <a:rPr lang="en-US" sz="400" b="0" i="0">
                <a:solidFill>
                  <a:srgbClr val="212121"/>
                </a:solidFill>
                <a:effectLst/>
                <a:latin typeface="+mj-lt"/>
              </a:rPr>
              <a:t> M et al. Consensus report on the use of PN-HPT™ (polynucleotides highly purified technology) in aesthetic medicine. J </a:t>
            </a:r>
            <a:r>
              <a:rPr lang="en-US" sz="400" b="0" i="0" err="1">
                <a:solidFill>
                  <a:srgbClr val="212121"/>
                </a:solidFill>
                <a:effectLst/>
                <a:latin typeface="+mj-lt"/>
              </a:rPr>
              <a:t>Cosmet</a:t>
            </a:r>
            <a:r>
              <a:rPr lang="en-US" sz="400" b="0" i="0">
                <a:solidFill>
                  <a:srgbClr val="212121"/>
                </a:solidFill>
                <a:effectLst/>
                <a:latin typeface="+mj-lt"/>
              </a:rPr>
              <a:t> Dermatol. 2021 Mar;20(3):922-928. </a:t>
            </a:r>
            <a:r>
              <a:rPr lang="en-US" sz="400" b="0" i="0" err="1">
                <a:solidFill>
                  <a:srgbClr val="212121"/>
                </a:solidFill>
                <a:effectLst/>
                <a:latin typeface="+mj-lt"/>
              </a:rPr>
              <a:t>doi</a:t>
            </a:r>
            <a:r>
              <a:rPr lang="en-US" sz="400" b="0" i="0">
                <a:solidFill>
                  <a:srgbClr val="212121"/>
                </a:solidFill>
                <a:effectLst/>
                <a:latin typeface="+mj-lt"/>
              </a:rPr>
              <a:t>: 10.1111/jocd.13679. </a:t>
            </a:r>
            <a:r>
              <a:rPr lang="en-US" sz="400" b="0" i="0" err="1">
                <a:solidFill>
                  <a:srgbClr val="212121"/>
                </a:solidFill>
                <a:effectLst/>
                <a:latin typeface="+mj-lt"/>
              </a:rPr>
              <a:t>Epub</a:t>
            </a:r>
            <a:r>
              <a:rPr lang="en-US" sz="400" b="0" i="0">
                <a:solidFill>
                  <a:srgbClr val="212121"/>
                </a:solidFill>
                <a:effectLst/>
                <a:latin typeface="+mj-lt"/>
              </a:rPr>
              <a:t> 2020 Sep 21. PMID: 32799391; PMCID: PMC7984045.</a:t>
            </a:r>
          </a:p>
        </p:txBody>
      </p:sp>
      <p:sp>
        <p:nvSpPr>
          <p:cNvPr id="3" name="Rectangle 2"/>
          <p:cNvSpPr/>
          <p:nvPr/>
        </p:nvSpPr>
        <p:spPr>
          <a:xfrm>
            <a:off x="841223" y="3576133"/>
            <a:ext cx="5449045" cy="2677656"/>
          </a:xfrm>
          <a:prstGeom prst="rect">
            <a:avLst/>
          </a:prstGeom>
        </p:spPr>
        <p:txBody>
          <a:bodyPr wrap="square">
            <a:spAutoFit/>
          </a:bodyPr>
          <a:lstStyle/>
          <a:p>
            <a:r>
              <a:rPr lang="en-AU" sz="1200" b="1">
                <a:cs typeface="Calibri" panose="020F0502020204030204" pitchFamily="34" charset="0"/>
              </a:rPr>
              <a:t>Isabella Pia Palmieri </a:t>
            </a:r>
          </a:p>
          <a:p>
            <a:r>
              <a:rPr lang="en-AU" sz="1200">
                <a:cs typeface="Calibri" panose="020F0502020204030204" pitchFamily="34" charset="0"/>
              </a:rPr>
              <a:t>Contract Professor, </a:t>
            </a:r>
            <a:r>
              <a:rPr lang="en-AU" sz="1200" err="1">
                <a:cs typeface="Calibri" panose="020F0502020204030204" pitchFamily="34" charset="0"/>
              </a:rPr>
              <a:t>Esthetic</a:t>
            </a:r>
            <a:r>
              <a:rPr lang="en-AU" sz="1200">
                <a:cs typeface="Calibri" panose="020F0502020204030204" pitchFamily="34" charset="0"/>
              </a:rPr>
              <a:t> Medicine Master, “Federico II” University Medical School, Napoli, Italia</a:t>
            </a:r>
          </a:p>
          <a:p>
            <a:endParaRPr lang="en-AU" sz="1200">
              <a:cs typeface="Calibri" panose="020F0502020204030204" pitchFamily="34" charset="0"/>
            </a:endParaRPr>
          </a:p>
          <a:p>
            <a:r>
              <a:rPr lang="en-AU" sz="1200" b="1">
                <a:cs typeface="Calibri" panose="020F0502020204030204" pitchFamily="34" charset="0"/>
              </a:rPr>
              <a:t>Marco </a:t>
            </a:r>
            <a:r>
              <a:rPr lang="en-AU" sz="1200" b="1" err="1">
                <a:cs typeface="Calibri" panose="020F0502020204030204" pitchFamily="34" charset="0"/>
              </a:rPr>
              <a:t>Papagni</a:t>
            </a:r>
            <a:endParaRPr lang="en-AU" sz="1200" b="1">
              <a:cs typeface="Calibri" panose="020F0502020204030204" pitchFamily="34" charset="0"/>
            </a:endParaRPr>
          </a:p>
          <a:p>
            <a:r>
              <a:rPr lang="en-AU" sz="1200">
                <a:cs typeface="Calibri" panose="020F0502020204030204" pitchFamily="34" charset="0"/>
              </a:rPr>
              <a:t>Member of </a:t>
            </a:r>
            <a:r>
              <a:rPr lang="en-AU" sz="1200" err="1">
                <a:cs typeface="Calibri" panose="020F0502020204030204" pitchFamily="34" charset="0"/>
              </a:rPr>
              <a:t>Agorà</a:t>
            </a:r>
            <a:r>
              <a:rPr lang="en-AU" sz="1200">
                <a:cs typeface="Calibri" panose="020F0502020204030204" pitchFamily="34" charset="0"/>
              </a:rPr>
              <a:t>, Italian Scientific Society of Aesthetic Medicine- AGORA’ (Milano)</a:t>
            </a:r>
          </a:p>
          <a:p>
            <a:endParaRPr lang="en-AU" sz="1200">
              <a:cs typeface="Calibri" panose="020F0502020204030204" pitchFamily="34" charset="0"/>
            </a:endParaRPr>
          </a:p>
          <a:p>
            <a:r>
              <a:rPr lang="en-AU" sz="1200" b="1">
                <a:cs typeface="Calibri" panose="020F0502020204030204" pitchFamily="34" charset="0"/>
              </a:rPr>
              <a:t>Maurizio Priori</a:t>
            </a:r>
          </a:p>
          <a:p>
            <a:r>
              <a:rPr lang="en-AU" sz="1200">
                <a:cs typeface="Calibri" panose="020F0502020204030204" pitchFamily="34" charset="0"/>
              </a:rPr>
              <a:t>President of </a:t>
            </a:r>
            <a:r>
              <a:rPr lang="en-AU" sz="1200" err="1">
                <a:cs typeface="Calibri" panose="020F0502020204030204" pitchFamily="34" charset="0"/>
              </a:rPr>
              <a:t>Esthetic</a:t>
            </a:r>
            <a:r>
              <a:rPr lang="en-AU" sz="1200">
                <a:cs typeface="Calibri" panose="020F0502020204030204" pitchFamily="34" charset="0"/>
              </a:rPr>
              <a:t> Medicine and Surgery Society - SIES (Firenze, Italia)</a:t>
            </a:r>
          </a:p>
          <a:p>
            <a:endParaRPr lang="en-AU" sz="1200">
              <a:cs typeface="Calibri" panose="020F0502020204030204" pitchFamily="34" charset="0"/>
            </a:endParaRPr>
          </a:p>
          <a:p>
            <a:r>
              <a:rPr lang="en-AU" sz="1200" b="1">
                <a:cs typeface="Calibri" panose="020F0502020204030204" pitchFamily="34" charset="0"/>
              </a:rPr>
              <a:t>Gloria </a:t>
            </a:r>
            <a:r>
              <a:rPr lang="en-AU" sz="1200" b="1" err="1">
                <a:cs typeface="Calibri" panose="020F0502020204030204" pitchFamily="34" charset="0"/>
              </a:rPr>
              <a:t>Trocchi</a:t>
            </a:r>
            <a:r>
              <a:rPr lang="en-AU" sz="1200" b="1">
                <a:cs typeface="Calibri" panose="020F0502020204030204" pitchFamily="34" charset="0"/>
              </a:rPr>
              <a:t> </a:t>
            </a:r>
          </a:p>
          <a:p>
            <a:r>
              <a:rPr lang="en-AU" sz="1200">
                <a:cs typeface="Calibri" panose="020F0502020204030204" pitchFamily="34" charset="0"/>
              </a:rPr>
              <a:t>Vice-President, of Italian Society of </a:t>
            </a:r>
            <a:r>
              <a:rPr lang="en-AU" sz="1200" err="1">
                <a:cs typeface="Calibri" panose="020F0502020204030204" pitchFamily="34" charset="0"/>
              </a:rPr>
              <a:t>Esthetic</a:t>
            </a:r>
            <a:r>
              <a:rPr lang="en-AU" sz="1200">
                <a:cs typeface="Calibri" panose="020F0502020204030204" pitchFamily="34" charset="0"/>
              </a:rPr>
              <a:t> Medicine– SIME (Roma), </a:t>
            </a:r>
            <a:r>
              <a:rPr lang="en-AU" sz="1200" err="1">
                <a:cs typeface="Calibri" panose="020F0502020204030204" pitchFamily="34" charset="0"/>
              </a:rPr>
              <a:t>Fatebenefratelli</a:t>
            </a:r>
            <a:r>
              <a:rPr lang="en-AU" sz="1200">
                <a:cs typeface="Calibri" panose="020F0502020204030204" pitchFamily="34" charset="0"/>
              </a:rPr>
              <a:t> Hospital, Roma, Italia </a:t>
            </a:r>
            <a:r>
              <a:rPr lang="en-AU" sz="1200"/>
              <a:t> </a:t>
            </a:r>
            <a:endParaRPr lang="en-AU" sz="1200" b="1"/>
          </a:p>
        </p:txBody>
      </p:sp>
      <p:pic>
        <p:nvPicPr>
          <p:cNvPr id="10" name="Picture 4" descr="Agorà 2018 – 20°Congresso Internazionale di Medicina Estetica – Centro  Medico Porta Garibaldi">
            <a:extLst>
              <a:ext uri="{FF2B5EF4-FFF2-40B4-BE49-F238E27FC236}">
                <a16:creationId xmlns:a16="http://schemas.microsoft.com/office/drawing/2014/main" id="{759790FE-0DD3-BBF6-A481-66DDFB1FF872}"/>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056280" y="2311394"/>
            <a:ext cx="1570910" cy="89152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Sies - Società Italiana di Medicina e... - Sies - Società Italiana di  Medicina e Chirurgia Estetica | Facebook">
            <a:extLst>
              <a:ext uri="{FF2B5EF4-FFF2-40B4-BE49-F238E27FC236}">
                <a16:creationId xmlns:a16="http://schemas.microsoft.com/office/drawing/2014/main" id="{BE5AF146-4041-A704-B7C9-52C761EF462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84117" y="2326264"/>
            <a:ext cx="891522" cy="891522"/>
          </a:xfrm>
          <a:prstGeom prst="rect">
            <a:avLst/>
          </a:prstGeom>
          <a:noFill/>
          <a:extLst>
            <a:ext uri="{909E8E84-426E-40DD-AFC4-6F175D3DCCD1}">
              <a14:hiddenFill xmlns:a14="http://schemas.microsoft.com/office/drawing/2010/main">
                <a:solidFill>
                  <a:srgbClr val="FFFFFF"/>
                </a:solidFill>
              </a14:hiddenFill>
            </a:ext>
          </a:extLst>
        </p:spPr>
      </p:pic>
      <p:pic>
        <p:nvPicPr>
          <p:cNvPr id="12" name="Immagine 13">
            <a:extLst>
              <a:ext uri="{FF2B5EF4-FFF2-40B4-BE49-F238E27FC236}">
                <a16:creationId xmlns:a16="http://schemas.microsoft.com/office/drawing/2014/main" id="{2CAE079A-3B9A-76CE-19F6-E5CC8929A71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885068" y="2336645"/>
            <a:ext cx="1061783" cy="891523"/>
          </a:xfrm>
          <a:prstGeom prst="rect">
            <a:avLst/>
          </a:prstGeom>
        </p:spPr>
      </p:pic>
      <p:sp>
        <p:nvSpPr>
          <p:cNvPr id="13" name="TextBox 2">
            <a:extLst>
              <a:ext uri="{FF2B5EF4-FFF2-40B4-BE49-F238E27FC236}">
                <a16:creationId xmlns:a16="http://schemas.microsoft.com/office/drawing/2014/main" id="{12FC7303-A915-E18F-7F37-A057C0C7C7C2}"/>
              </a:ext>
            </a:extLst>
          </p:cNvPr>
          <p:cNvSpPr txBox="1"/>
          <p:nvPr/>
        </p:nvSpPr>
        <p:spPr>
          <a:xfrm>
            <a:off x="11933927" y="6599096"/>
            <a:ext cx="516145" cy="225896"/>
          </a:xfrm>
          <a:prstGeom prst="rect">
            <a:avLst/>
          </a:prstGeom>
          <a:noFill/>
        </p:spPr>
        <p:txBody>
          <a:bodyPr wrap="square" rtlCol="0">
            <a:spAutoFit/>
          </a:bodyPr>
          <a:lstStyle/>
          <a:p>
            <a:pPr algn="l">
              <a:lnSpc>
                <a:spcPct val="120000"/>
              </a:lnSpc>
            </a:pPr>
            <a:r>
              <a:rPr lang="en-GB" sz="800">
                <a:solidFill>
                  <a:schemeClr val="bg1"/>
                </a:solidFill>
                <a:latin typeface="Century Gothic" panose="020B0502020202020204" pitchFamily="34" charset="0"/>
              </a:rPr>
              <a:t>H</a:t>
            </a:r>
            <a:endParaRPr lang="de-DE" sz="800">
              <a:solidFill>
                <a:schemeClr val="bg1"/>
              </a:solidFill>
              <a:latin typeface="Century Gothic" panose="020B0502020202020204" pitchFamily="34" charset="0"/>
            </a:endParaRPr>
          </a:p>
        </p:txBody>
      </p:sp>
      <p:sp>
        <p:nvSpPr>
          <p:cNvPr id="2" name="TextBox 1">
            <a:extLst>
              <a:ext uri="{FF2B5EF4-FFF2-40B4-BE49-F238E27FC236}">
                <a16:creationId xmlns:a16="http://schemas.microsoft.com/office/drawing/2014/main" id="{274CA91C-92E2-5D2D-26A6-E950AE9EBB14}"/>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146186709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EA48D8-92E7-2F45-E402-94F37C85ED7A}"/>
              </a:ext>
            </a:extLst>
          </p:cNvPr>
          <p:cNvSpPr>
            <a:spLocks noGrp="1"/>
          </p:cNvSpPr>
          <p:nvPr>
            <p:ph type="title"/>
          </p:nvPr>
        </p:nvSpPr>
        <p:spPr>
          <a:xfrm>
            <a:off x="838199" y="1011841"/>
            <a:ext cx="8160657" cy="750435"/>
          </a:xfrm>
        </p:spPr>
        <p:txBody>
          <a:bodyPr/>
          <a:lstStyle/>
          <a:p>
            <a:r>
              <a:rPr lang="de-DE"/>
              <a:t>CONSENSUS REPORT PN-HPT</a:t>
            </a:r>
            <a:r>
              <a:rPr lang="de-DE" baseline="30000"/>
              <a:t>®</a:t>
            </a:r>
            <a:r>
              <a:rPr lang="de-DE"/>
              <a:t> </a:t>
            </a:r>
          </a:p>
        </p:txBody>
      </p:sp>
      <p:sp>
        <p:nvSpPr>
          <p:cNvPr id="3" name="Textplatzhalter 2">
            <a:extLst>
              <a:ext uri="{FF2B5EF4-FFF2-40B4-BE49-F238E27FC236}">
                <a16:creationId xmlns:a16="http://schemas.microsoft.com/office/drawing/2014/main" id="{03144382-5F4F-26B5-CAF0-5659742708BB}"/>
              </a:ext>
            </a:extLst>
          </p:cNvPr>
          <p:cNvSpPr>
            <a:spLocks noGrp="1"/>
          </p:cNvSpPr>
          <p:nvPr>
            <p:ph type="body" sz="quarter" idx="10"/>
          </p:nvPr>
        </p:nvSpPr>
        <p:spPr>
          <a:xfrm>
            <a:off x="838199" y="1637486"/>
            <a:ext cx="5635172" cy="750435"/>
          </a:xfrm>
        </p:spPr>
        <p:txBody>
          <a:bodyPr vert="horz" lIns="91440" tIns="45720" rIns="91440" bIns="45720" rtlCol="0" anchor="t">
            <a:noAutofit/>
          </a:bodyPr>
          <a:lstStyle/>
          <a:p>
            <a:pPr marL="0" indent="0">
              <a:lnSpc>
                <a:spcPct val="120000"/>
              </a:lnSpc>
              <a:buNone/>
            </a:pPr>
            <a:r>
              <a:rPr lang="de-DE" sz="1800">
                <a:latin typeface="Century Gothic"/>
              </a:rPr>
              <a:t>PN-HPT® </a:t>
            </a:r>
            <a:br>
              <a:rPr lang="de-DE" sz="1800"/>
            </a:br>
            <a:r>
              <a:rPr lang="de-DE" sz="1800">
                <a:latin typeface="Century Gothic"/>
              </a:rPr>
              <a:t>Background Need and </a:t>
            </a:r>
            <a:r>
              <a:rPr lang="de-DE" sz="1800" err="1">
                <a:latin typeface="Century Gothic"/>
              </a:rPr>
              <a:t>objective</a:t>
            </a:r>
            <a:endParaRPr lang="de-DE" sz="1800">
              <a:latin typeface="Century Gothic"/>
            </a:endParaRPr>
          </a:p>
        </p:txBody>
      </p:sp>
      <p:sp>
        <p:nvSpPr>
          <p:cNvPr id="5" name="Textfeld 4">
            <a:extLst>
              <a:ext uri="{FF2B5EF4-FFF2-40B4-BE49-F238E27FC236}">
                <a16:creationId xmlns:a16="http://schemas.microsoft.com/office/drawing/2014/main" id="{FCC68028-A2D4-C805-5BD8-752BDE9AF466}"/>
              </a:ext>
            </a:extLst>
          </p:cNvPr>
          <p:cNvSpPr txBox="1"/>
          <p:nvPr/>
        </p:nvSpPr>
        <p:spPr>
          <a:xfrm>
            <a:off x="838199" y="2658255"/>
            <a:ext cx="6883401" cy="3051989"/>
          </a:xfrm>
          <a:prstGeom prst="rect">
            <a:avLst/>
          </a:prstGeom>
          <a:noFill/>
        </p:spPr>
        <p:txBody>
          <a:bodyPr wrap="square" lIns="91440" tIns="45720" rIns="91440" bIns="45720" anchor="t">
            <a:spAutoFit/>
          </a:bodyPr>
          <a:lstStyle/>
          <a:p>
            <a:pPr>
              <a:lnSpc>
                <a:spcPct val="120000"/>
              </a:lnSpc>
            </a:pPr>
            <a:r>
              <a:rPr lang="de-DE"/>
              <a:t>The Consensus Report on </a:t>
            </a:r>
            <a:r>
              <a:rPr lang="de-DE" err="1"/>
              <a:t>the</a:t>
            </a:r>
            <a:r>
              <a:rPr lang="de-DE"/>
              <a:t> </a:t>
            </a:r>
            <a:r>
              <a:rPr lang="de-DE" err="1"/>
              <a:t>use</a:t>
            </a:r>
            <a:r>
              <a:rPr lang="de-DE"/>
              <a:t> </a:t>
            </a:r>
            <a:r>
              <a:rPr lang="de-DE" err="1"/>
              <a:t>of</a:t>
            </a:r>
            <a:r>
              <a:rPr lang="de-DE"/>
              <a:t> PN- HPT® in </a:t>
            </a:r>
            <a:r>
              <a:rPr lang="de-DE" err="1"/>
              <a:t>aesthetic</a:t>
            </a:r>
            <a:r>
              <a:rPr lang="de-DE"/>
              <a:t> </a:t>
            </a:r>
            <a:r>
              <a:rPr lang="de-DE" err="1"/>
              <a:t>medicine</a:t>
            </a:r>
            <a:r>
              <a:rPr lang="de-DE"/>
              <a:t> </a:t>
            </a:r>
            <a:r>
              <a:rPr lang="de-DE" err="1"/>
              <a:t>is</a:t>
            </a:r>
            <a:r>
              <a:rPr lang="de-DE"/>
              <a:t> </a:t>
            </a:r>
            <a:r>
              <a:rPr lang="de-DE" err="1"/>
              <a:t>the</a:t>
            </a:r>
            <a:r>
              <a:rPr lang="de-DE"/>
              <a:t> </a:t>
            </a:r>
            <a:r>
              <a:rPr lang="de-DE" err="1"/>
              <a:t>outcome</a:t>
            </a:r>
            <a:r>
              <a:rPr lang="de-DE"/>
              <a:t> </a:t>
            </a:r>
            <a:r>
              <a:rPr lang="de-DE" err="1"/>
              <a:t>of</a:t>
            </a:r>
            <a:r>
              <a:rPr lang="de-DE"/>
              <a:t> </a:t>
            </a:r>
            <a:r>
              <a:rPr lang="de-DE" err="1"/>
              <a:t>the</a:t>
            </a:r>
            <a:r>
              <a:rPr lang="de-DE"/>
              <a:t> </a:t>
            </a:r>
            <a:r>
              <a:rPr lang="de-DE" err="1"/>
              <a:t>partnership</a:t>
            </a:r>
            <a:r>
              <a:rPr lang="de-DE"/>
              <a:t> </a:t>
            </a:r>
            <a:r>
              <a:rPr lang="de-DE" err="1"/>
              <a:t>within</a:t>
            </a:r>
            <a:r>
              <a:rPr lang="de-DE"/>
              <a:t> </a:t>
            </a:r>
            <a:r>
              <a:rPr lang="de-DE" err="1"/>
              <a:t>the</a:t>
            </a:r>
            <a:r>
              <a:rPr lang="de-DE"/>
              <a:t> </a:t>
            </a:r>
            <a:r>
              <a:rPr lang="de-DE" err="1"/>
              <a:t>three</a:t>
            </a:r>
            <a:r>
              <a:rPr lang="de-DE"/>
              <a:t> </a:t>
            </a:r>
            <a:r>
              <a:rPr lang="de-DE" err="1"/>
              <a:t>Italian</a:t>
            </a:r>
            <a:r>
              <a:rPr lang="de-DE"/>
              <a:t> Society </a:t>
            </a:r>
            <a:r>
              <a:rPr lang="de-DE" err="1"/>
              <a:t>of</a:t>
            </a:r>
            <a:r>
              <a:rPr lang="de-DE"/>
              <a:t> </a:t>
            </a:r>
            <a:r>
              <a:rPr lang="de-DE" err="1"/>
              <a:t>Aesthetic</a:t>
            </a:r>
            <a:r>
              <a:rPr lang="de-DE"/>
              <a:t> Medicine </a:t>
            </a:r>
            <a:r>
              <a:rPr lang="de-DE" err="1"/>
              <a:t>which</a:t>
            </a:r>
            <a:r>
              <a:rPr lang="de-DE"/>
              <a:t> </a:t>
            </a:r>
            <a:r>
              <a:rPr lang="de-DE" err="1"/>
              <a:t>settled</a:t>
            </a:r>
            <a:r>
              <a:rPr lang="de-DE"/>
              <a:t> in </a:t>
            </a:r>
            <a:r>
              <a:rPr lang="de-DE" err="1"/>
              <a:t>to</a:t>
            </a:r>
            <a:r>
              <a:rPr lang="de-DE"/>
              <a:t> </a:t>
            </a:r>
            <a:r>
              <a:rPr lang="de-DE" err="1"/>
              <a:t>the</a:t>
            </a:r>
            <a:r>
              <a:rPr lang="de-DE"/>
              <a:t> </a:t>
            </a:r>
            <a:r>
              <a:rPr lang="de-DE" err="1"/>
              <a:t>Italian</a:t>
            </a:r>
            <a:r>
              <a:rPr lang="de-DE"/>
              <a:t> College </a:t>
            </a:r>
            <a:r>
              <a:rPr lang="de-DE" err="1"/>
              <a:t>of</a:t>
            </a:r>
            <a:r>
              <a:rPr lang="de-DE"/>
              <a:t> </a:t>
            </a:r>
            <a:r>
              <a:rPr lang="de-DE" err="1"/>
              <a:t>the</a:t>
            </a:r>
            <a:r>
              <a:rPr lang="de-DE"/>
              <a:t> </a:t>
            </a:r>
            <a:r>
              <a:rPr lang="de-DE" err="1"/>
              <a:t>Aesthetic</a:t>
            </a:r>
            <a:r>
              <a:rPr lang="de-DE"/>
              <a:t> Medicine Scientific Societies – Priming Board</a:t>
            </a:r>
          </a:p>
          <a:p>
            <a:pPr>
              <a:lnSpc>
                <a:spcPct val="120000"/>
              </a:lnSpc>
            </a:pPr>
            <a:endParaRPr lang="de-DE"/>
          </a:p>
          <a:p>
            <a:pPr marL="285750" indent="-285750">
              <a:lnSpc>
                <a:spcPct val="120000"/>
              </a:lnSpc>
              <a:buFont typeface="Arial" panose="020B0604020202020204" pitchFamily="34" charset="0"/>
              <a:buChar char="•"/>
            </a:pPr>
            <a:r>
              <a:rPr lang="de-DE"/>
              <a:t>AGORA’</a:t>
            </a:r>
          </a:p>
          <a:p>
            <a:pPr marL="285750" indent="-285750">
              <a:lnSpc>
                <a:spcPct val="120000"/>
              </a:lnSpc>
              <a:buFont typeface="Arial" panose="020B0604020202020204" pitchFamily="34" charset="0"/>
              <a:buChar char="•"/>
            </a:pPr>
            <a:r>
              <a:rPr lang="de-DE"/>
              <a:t>SIES</a:t>
            </a:r>
          </a:p>
          <a:p>
            <a:pPr marL="285750" indent="-285750">
              <a:lnSpc>
                <a:spcPct val="120000"/>
              </a:lnSpc>
              <a:buFont typeface="Arial" panose="020B0604020202020204" pitchFamily="34" charset="0"/>
              <a:buChar char="•"/>
            </a:pPr>
            <a:r>
              <a:rPr lang="de-DE"/>
              <a:t>SIME</a:t>
            </a:r>
          </a:p>
        </p:txBody>
      </p:sp>
      <p:pic>
        <p:nvPicPr>
          <p:cNvPr id="4" name="Picture 4" descr="Agorà 2018 – 20°Congresso Internazionale di Medicina Estetica – Centro  Medico Porta Garibaldi">
            <a:extLst>
              <a:ext uri="{FF2B5EF4-FFF2-40B4-BE49-F238E27FC236}">
                <a16:creationId xmlns:a16="http://schemas.microsoft.com/office/drawing/2014/main" id="{759790FE-0DD3-BBF6-A481-66DDFB1FF872}"/>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8697684" y="4184249"/>
            <a:ext cx="2335519" cy="132545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Sies - Società Italiana di Medicina e... - Sies - Società Italiana di  Medicina e Chirurgia Estetica | Facebook">
            <a:extLst>
              <a:ext uri="{FF2B5EF4-FFF2-40B4-BE49-F238E27FC236}">
                <a16:creationId xmlns:a16="http://schemas.microsoft.com/office/drawing/2014/main" id="{BE5AF146-4041-A704-B7C9-52C761EF462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02718" y="687251"/>
            <a:ext cx="1325452" cy="1325452"/>
          </a:xfrm>
          <a:prstGeom prst="rect">
            <a:avLst/>
          </a:prstGeom>
          <a:noFill/>
          <a:extLst>
            <a:ext uri="{909E8E84-426E-40DD-AFC4-6F175D3DCCD1}">
              <a14:hiddenFill xmlns:a14="http://schemas.microsoft.com/office/drawing/2010/main">
                <a:solidFill>
                  <a:srgbClr val="FFFFFF"/>
                </a:solidFill>
              </a14:hiddenFill>
            </a:ext>
          </a:extLst>
        </p:spPr>
      </p:pic>
      <p:pic>
        <p:nvPicPr>
          <p:cNvPr id="7" name="Immagine 13">
            <a:extLst>
              <a:ext uri="{FF2B5EF4-FFF2-40B4-BE49-F238E27FC236}">
                <a16:creationId xmlns:a16="http://schemas.microsoft.com/office/drawing/2014/main" id="{2CAE079A-3B9A-76CE-19F6-E5CC8929A71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076153" y="2397502"/>
            <a:ext cx="1578583" cy="1325453"/>
          </a:xfrm>
          <a:prstGeom prst="rect">
            <a:avLst/>
          </a:prstGeom>
        </p:spPr>
      </p:pic>
      <p:sp>
        <p:nvSpPr>
          <p:cNvPr id="10" name="TextBox 9">
            <a:extLst>
              <a:ext uri="{FF2B5EF4-FFF2-40B4-BE49-F238E27FC236}">
                <a16:creationId xmlns:a16="http://schemas.microsoft.com/office/drawing/2014/main" id="{9A4D6EFA-2AB2-4485-906D-FD5FC82EEA6E}"/>
              </a:ext>
            </a:extLst>
          </p:cNvPr>
          <p:cNvSpPr txBox="1"/>
          <p:nvPr/>
        </p:nvSpPr>
        <p:spPr>
          <a:xfrm>
            <a:off x="1037427" y="6366262"/>
            <a:ext cx="7660257" cy="461665"/>
          </a:xfrm>
          <a:prstGeom prst="rect">
            <a:avLst/>
          </a:prstGeom>
          <a:noFill/>
        </p:spPr>
        <p:txBody>
          <a:bodyPr wrap="square">
            <a:spAutoFit/>
          </a:bodyPr>
          <a:lstStyle/>
          <a:p>
            <a:r>
              <a:rPr lang="en-US" sz="800" b="0" i="0">
                <a:solidFill>
                  <a:srgbClr val="212121"/>
                </a:solidFill>
                <a:effectLst/>
                <a:latin typeface="+mj-lt"/>
              </a:rPr>
              <a:t>Cavallini M, </a:t>
            </a:r>
            <a:r>
              <a:rPr lang="en-US" sz="800" b="0" i="0" err="1">
                <a:solidFill>
                  <a:srgbClr val="212121"/>
                </a:solidFill>
                <a:effectLst/>
                <a:latin typeface="+mj-lt"/>
              </a:rPr>
              <a:t>Bartoletti</a:t>
            </a:r>
            <a:r>
              <a:rPr lang="en-US" sz="800" b="0" i="0">
                <a:solidFill>
                  <a:srgbClr val="212121"/>
                </a:solidFill>
                <a:effectLst/>
                <a:latin typeface="+mj-lt"/>
              </a:rPr>
              <a:t> E, </a:t>
            </a:r>
            <a:r>
              <a:rPr lang="en-US" sz="800" b="0" i="0" err="1">
                <a:solidFill>
                  <a:srgbClr val="212121"/>
                </a:solidFill>
                <a:effectLst/>
                <a:latin typeface="+mj-lt"/>
              </a:rPr>
              <a:t>Maioli</a:t>
            </a:r>
            <a:r>
              <a:rPr lang="en-US" sz="800" b="0" i="0">
                <a:solidFill>
                  <a:srgbClr val="212121"/>
                </a:solidFill>
                <a:effectLst/>
                <a:latin typeface="+mj-lt"/>
              </a:rPr>
              <a:t> L, </a:t>
            </a:r>
            <a:r>
              <a:rPr lang="en-US" sz="800" b="0" i="0" err="1">
                <a:solidFill>
                  <a:srgbClr val="212121"/>
                </a:solidFill>
                <a:effectLst/>
                <a:latin typeface="+mj-lt"/>
              </a:rPr>
              <a:t>Massirone</a:t>
            </a:r>
            <a:r>
              <a:rPr lang="en-US" sz="800" b="0" i="0">
                <a:solidFill>
                  <a:srgbClr val="212121"/>
                </a:solidFill>
                <a:effectLst/>
                <a:latin typeface="+mj-lt"/>
              </a:rPr>
              <a:t> A, Pia Palmieri I, </a:t>
            </a:r>
            <a:r>
              <a:rPr lang="en-US" sz="800" b="0" i="0" err="1">
                <a:solidFill>
                  <a:srgbClr val="212121"/>
                </a:solidFill>
                <a:effectLst/>
                <a:latin typeface="+mj-lt"/>
              </a:rPr>
              <a:t>Papagni</a:t>
            </a:r>
            <a:r>
              <a:rPr lang="en-US" sz="800" b="0" i="0">
                <a:solidFill>
                  <a:srgbClr val="212121"/>
                </a:solidFill>
                <a:effectLst/>
                <a:latin typeface="+mj-lt"/>
              </a:rPr>
              <a:t> M et al. Consensus report on the use of PN-HPT™ (polynucleotides highly purified technology) in aesthetic medicine. J </a:t>
            </a:r>
            <a:r>
              <a:rPr lang="en-US" sz="800" b="0" i="0" err="1">
                <a:solidFill>
                  <a:srgbClr val="212121"/>
                </a:solidFill>
                <a:effectLst/>
                <a:latin typeface="+mj-lt"/>
              </a:rPr>
              <a:t>Cosmet</a:t>
            </a:r>
            <a:r>
              <a:rPr lang="en-US" sz="800" b="0" i="0">
                <a:solidFill>
                  <a:srgbClr val="212121"/>
                </a:solidFill>
                <a:effectLst/>
                <a:latin typeface="+mj-lt"/>
              </a:rPr>
              <a:t> Dermatol. 2021 Mar;20(3):922-928. </a:t>
            </a:r>
            <a:r>
              <a:rPr lang="en-US" sz="800" b="0" i="0" err="1">
                <a:solidFill>
                  <a:srgbClr val="212121"/>
                </a:solidFill>
                <a:effectLst/>
                <a:latin typeface="+mj-lt"/>
              </a:rPr>
              <a:t>doi</a:t>
            </a:r>
            <a:r>
              <a:rPr lang="en-US" sz="800" b="0" i="0">
                <a:solidFill>
                  <a:srgbClr val="212121"/>
                </a:solidFill>
                <a:effectLst/>
                <a:latin typeface="+mj-lt"/>
              </a:rPr>
              <a:t>: 10.1111/jocd.13679. </a:t>
            </a:r>
            <a:r>
              <a:rPr lang="en-US" sz="800" b="0" i="0" err="1">
                <a:solidFill>
                  <a:srgbClr val="212121"/>
                </a:solidFill>
                <a:effectLst/>
                <a:latin typeface="+mj-lt"/>
              </a:rPr>
              <a:t>Epub</a:t>
            </a:r>
            <a:r>
              <a:rPr lang="en-US" sz="800" b="0" i="0">
                <a:solidFill>
                  <a:srgbClr val="212121"/>
                </a:solidFill>
                <a:effectLst/>
                <a:latin typeface="+mj-lt"/>
              </a:rPr>
              <a:t> 2020 Sep 21. PMID: 32799391; PMCID: PMC7984045.</a:t>
            </a:r>
          </a:p>
        </p:txBody>
      </p:sp>
      <p:sp>
        <p:nvSpPr>
          <p:cNvPr id="9" name="TextBox 8">
            <a:extLst>
              <a:ext uri="{FF2B5EF4-FFF2-40B4-BE49-F238E27FC236}">
                <a16:creationId xmlns:a16="http://schemas.microsoft.com/office/drawing/2014/main" id="{58750C00-568E-4927-AB99-F7E53A5A685F}"/>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849318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8AD1BC-E935-8F08-052F-B126C319D6C3}"/>
              </a:ext>
            </a:extLst>
          </p:cNvPr>
          <p:cNvSpPr>
            <a:spLocks noGrp="1"/>
          </p:cNvSpPr>
          <p:nvPr>
            <p:ph type="title"/>
          </p:nvPr>
        </p:nvSpPr>
        <p:spPr>
          <a:xfrm>
            <a:off x="838200" y="835173"/>
            <a:ext cx="10515600" cy="750435"/>
          </a:xfrm>
        </p:spPr>
        <p:txBody>
          <a:bodyPr/>
          <a:lstStyle/>
          <a:p>
            <a:r>
              <a:rPr lang="de-DE" sz="2800">
                <a:latin typeface="Century Gothic"/>
              </a:rPr>
              <a:t> Goals </a:t>
            </a:r>
            <a:r>
              <a:rPr lang="de-DE" sz="2800" err="1">
                <a:latin typeface="Century Gothic"/>
              </a:rPr>
              <a:t>of</a:t>
            </a:r>
            <a:r>
              <a:rPr lang="de-DE" sz="2800">
                <a:latin typeface="Century Gothic"/>
              </a:rPr>
              <a:t> </a:t>
            </a:r>
            <a:r>
              <a:rPr lang="de-DE" sz="2800" err="1">
                <a:latin typeface="Century Gothic"/>
              </a:rPr>
              <a:t>the</a:t>
            </a:r>
            <a:r>
              <a:rPr lang="de-DE" sz="2800">
                <a:latin typeface="Century Gothic"/>
              </a:rPr>
              <a:t> PN-HPT</a:t>
            </a:r>
            <a:r>
              <a:rPr lang="de-DE" sz="2800" baseline="30000">
                <a:latin typeface="Century Gothic"/>
              </a:rPr>
              <a:t>®</a:t>
            </a:r>
            <a:r>
              <a:rPr lang="de-DE" sz="2800">
                <a:latin typeface="Century Gothic"/>
              </a:rPr>
              <a:t>-</a:t>
            </a:r>
            <a:r>
              <a:rPr lang="de-DE" sz="2800" err="1">
                <a:latin typeface="Century Gothic"/>
              </a:rPr>
              <a:t>based</a:t>
            </a:r>
            <a:r>
              <a:rPr lang="de-DE" sz="2800">
                <a:latin typeface="Century Gothic"/>
              </a:rPr>
              <a:t> </a:t>
            </a:r>
            <a:r>
              <a:rPr lang="de-DE" sz="2800" err="1">
                <a:latin typeface="Century Gothic"/>
              </a:rPr>
              <a:t>treatment</a:t>
            </a:r>
            <a:endParaRPr lang="de-DE" sz="2800">
              <a:latin typeface="Century Gothic"/>
            </a:endParaRPr>
          </a:p>
        </p:txBody>
      </p:sp>
      <p:graphicFrame>
        <p:nvGraphicFramePr>
          <p:cNvPr id="4" name="Segnaposto contenuto 3">
            <a:extLst>
              <a:ext uri="{FF2B5EF4-FFF2-40B4-BE49-F238E27FC236}">
                <a16:creationId xmlns:a16="http://schemas.microsoft.com/office/drawing/2014/main" id="{828576C9-BBC3-4250-2279-947436DD6F74}"/>
              </a:ext>
            </a:extLst>
          </p:cNvPr>
          <p:cNvGraphicFramePr>
            <a:graphicFrameLocks/>
          </p:cNvGraphicFramePr>
          <p:nvPr>
            <p:extLst>
              <p:ext uri="{D42A27DB-BD31-4B8C-83A1-F6EECF244321}">
                <p14:modId xmlns:p14="http://schemas.microsoft.com/office/powerpoint/2010/main" val="595962166"/>
              </p:ext>
            </p:extLst>
          </p:nvPr>
        </p:nvGraphicFramePr>
        <p:xfrm>
          <a:off x="838200" y="1585608"/>
          <a:ext cx="9665970" cy="3570619"/>
        </p:xfrm>
        <a:graphic>
          <a:graphicData uri="http://schemas.openxmlformats.org/drawingml/2006/table">
            <a:tbl>
              <a:tblPr firstRow="1" firstCol="1" bandRow="1">
                <a:tableStyleId>{5C22544A-7EE6-4342-B048-85BDC9FD1C3A}</a:tableStyleId>
              </a:tblPr>
              <a:tblGrid>
                <a:gridCol w="1782558">
                  <a:extLst>
                    <a:ext uri="{9D8B030D-6E8A-4147-A177-3AD203B41FA5}">
                      <a16:colId xmlns:a16="http://schemas.microsoft.com/office/drawing/2014/main" val="20000"/>
                    </a:ext>
                  </a:extLst>
                </a:gridCol>
                <a:gridCol w="2903399">
                  <a:extLst>
                    <a:ext uri="{9D8B030D-6E8A-4147-A177-3AD203B41FA5}">
                      <a16:colId xmlns:a16="http://schemas.microsoft.com/office/drawing/2014/main" val="20001"/>
                    </a:ext>
                  </a:extLst>
                </a:gridCol>
                <a:gridCol w="2777826">
                  <a:extLst>
                    <a:ext uri="{9D8B030D-6E8A-4147-A177-3AD203B41FA5}">
                      <a16:colId xmlns:a16="http://schemas.microsoft.com/office/drawing/2014/main" val="20002"/>
                    </a:ext>
                  </a:extLst>
                </a:gridCol>
                <a:gridCol w="2202187">
                  <a:extLst>
                    <a:ext uri="{9D8B030D-6E8A-4147-A177-3AD203B41FA5}">
                      <a16:colId xmlns:a16="http://schemas.microsoft.com/office/drawing/2014/main" val="20003"/>
                    </a:ext>
                  </a:extLst>
                </a:gridCol>
              </a:tblGrid>
              <a:tr h="426720">
                <a:tc gridSpan="4">
                  <a:txBody>
                    <a:bodyPr/>
                    <a:lstStyle/>
                    <a:p>
                      <a:pPr algn="ctr">
                        <a:lnSpc>
                          <a:spcPct val="100000"/>
                        </a:lnSpc>
                        <a:spcAft>
                          <a:spcPts val="0"/>
                        </a:spcAft>
                      </a:pPr>
                      <a:r>
                        <a:rPr lang="en-AU" sz="2000" b="1" cap="small" noProof="0">
                          <a:effectLst/>
                          <a:latin typeface="+mn-lt"/>
                          <a:cs typeface="Calibri"/>
                        </a:rPr>
                        <a:t>PN-HPT®</a:t>
                      </a:r>
                      <a:endParaRPr lang="en-AU" sz="2000" b="1" noProof="0">
                        <a:effectLst/>
                        <a:latin typeface="+mn-lt"/>
                        <a:ea typeface="Times New Roman"/>
                        <a:cs typeface="Calibri"/>
                      </a:endParaRPr>
                    </a:p>
                  </a:txBody>
                  <a:tcPr marL="68580" marR="68580" marT="0" marB="0" anchor="ctr">
                    <a:gradFill>
                      <a:gsLst>
                        <a:gs pos="0">
                          <a:srgbClr val="C62534"/>
                        </a:gs>
                        <a:gs pos="98000">
                          <a:srgbClr val="E8C033"/>
                        </a:gs>
                      </a:gsLst>
                      <a:lin ang="0" scaled="1"/>
                    </a:gradFill>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0000"/>
                  </a:ext>
                </a:extLst>
              </a:tr>
              <a:tr h="1233792">
                <a:tc>
                  <a:txBody>
                    <a:bodyPr/>
                    <a:lstStyle/>
                    <a:p>
                      <a:pPr algn="ctr">
                        <a:lnSpc>
                          <a:spcPct val="100000"/>
                        </a:lnSpc>
                        <a:spcAft>
                          <a:spcPts val="0"/>
                        </a:spcAft>
                      </a:pPr>
                      <a:r>
                        <a:rPr lang="en-AU" sz="1800" b="1" noProof="0">
                          <a:solidFill>
                            <a:schemeClr val="bg1"/>
                          </a:solidFill>
                          <a:effectLst/>
                          <a:latin typeface="+mn-lt"/>
                          <a:cs typeface="Calibri"/>
                        </a:rPr>
                        <a:t>Areas of </a:t>
                      </a:r>
                      <a:r>
                        <a:rPr lang="en-AU" sz="1800" b="1" noProof="0" err="1">
                          <a:solidFill>
                            <a:schemeClr val="bg1"/>
                          </a:solidFill>
                          <a:effectLst/>
                          <a:latin typeface="+mn-lt"/>
                          <a:cs typeface="Calibri"/>
                        </a:rPr>
                        <a:t>teatment</a:t>
                      </a:r>
                      <a:endParaRPr lang="en-AU" sz="1800" b="1" noProof="0">
                        <a:solidFill>
                          <a:schemeClr val="bg1"/>
                        </a:solidFill>
                        <a:effectLst/>
                        <a:latin typeface="+mn-lt"/>
                        <a:ea typeface="Times New Roman"/>
                        <a:cs typeface="Calibri"/>
                      </a:endParaRPr>
                    </a:p>
                  </a:txBody>
                  <a:tcPr marL="68580" marR="68580" marT="0" marB="0" anchor="ctr">
                    <a:solidFill>
                      <a:srgbClr val="404040"/>
                    </a:solidFill>
                  </a:tcPr>
                </a:tc>
                <a:tc>
                  <a:txBody>
                    <a:bodyPr/>
                    <a:lstStyle/>
                    <a:p>
                      <a:pPr algn="ctr">
                        <a:lnSpc>
                          <a:spcPct val="100000"/>
                        </a:lnSpc>
                        <a:spcAft>
                          <a:spcPts val="0"/>
                        </a:spcAft>
                      </a:pPr>
                      <a:r>
                        <a:rPr lang="en-AU" sz="1800" b="1" noProof="0">
                          <a:solidFill>
                            <a:srgbClr val="5F6265"/>
                          </a:solidFill>
                          <a:effectLst/>
                          <a:latin typeface="+mn-lt"/>
                          <a:cs typeface="Calibri"/>
                        </a:rPr>
                        <a:t>Face</a:t>
                      </a:r>
                    </a:p>
                    <a:p>
                      <a:pPr algn="ctr">
                        <a:lnSpc>
                          <a:spcPct val="100000"/>
                        </a:lnSpc>
                        <a:spcAft>
                          <a:spcPts val="0"/>
                        </a:spcAft>
                      </a:pPr>
                      <a:r>
                        <a:rPr lang="en-AU" sz="1800" b="1" noProof="0">
                          <a:solidFill>
                            <a:srgbClr val="5F6265"/>
                          </a:solidFill>
                          <a:effectLst/>
                          <a:latin typeface="+mn-lt"/>
                          <a:cs typeface="Calibri"/>
                        </a:rPr>
                        <a:t>Neck </a:t>
                      </a:r>
                    </a:p>
                    <a:p>
                      <a:pPr algn="ctr">
                        <a:lnSpc>
                          <a:spcPct val="100000"/>
                        </a:lnSpc>
                        <a:spcAft>
                          <a:spcPts val="0"/>
                        </a:spcAft>
                      </a:pPr>
                      <a:r>
                        <a:rPr lang="en-AU" sz="1800" b="1" noProof="0">
                          <a:solidFill>
                            <a:srgbClr val="5F6265"/>
                          </a:solidFill>
                          <a:effectLst/>
                          <a:latin typeface="+mn-lt"/>
                          <a:cs typeface="Calibri"/>
                        </a:rPr>
                        <a:t>Décolleté</a:t>
                      </a:r>
                    </a:p>
                    <a:p>
                      <a:pPr algn="ctr">
                        <a:lnSpc>
                          <a:spcPct val="100000"/>
                        </a:lnSpc>
                        <a:spcAft>
                          <a:spcPts val="0"/>
                        </a:spcAft>
                      </a:pPr>
                      <a:endParaRPr lang="en-AU" sz="1800" b="1" noProof="0">
                        <a:solidFill>
                          <a:srgbClr val="5F6265"/>
                        </a:solidFill>
                        <a:effectLst/>
                        <a:latin typeface="+mn-lt"/>
                        <a:ea typeface="Times New Roman"/>
                        <a:cs typeface="Calibri" panose="020F0502020204030204" pitchFamily="34" charset="0"/>
                      </a:endParaRPr>
                    </a:p>
                  </a:txBody>
                  <a:tcPr marL="68580" marR="68580" marT="0" marB="0" anchor="ctr">
                    <a:solidFill>
                      <a:schemeClr val="bg2"/>
                    </a:solidFill>
                  </a:tcPr>
                </a:tc>
                <a:tc>
                  <a:txBody>
                    <a:bodyPr/>
                    <a:lstStyle/>
                    <a:p>
                      <a:pPr algn="ctr">
                        <a:lnSpc>
                          <a:spcPct val="100000"/>
                        </a:lnSpc>
                        <a:spcAft>
                          <a:spcPts val="0"/>
                        </a:spcAft>
                      </a:pPr>
                      <a:r>
                        <a:rPr lang="en-AU" sz="1800" b="1" noProof="0">
                          <a:solidFill>
                            <a:srgbClr val="5F6265"/>
                          </a:solidFill>
                          <a:effectLst/>
                          <a:latin typeface="+mn-lt"/>
                          <a:cs typeface="Calibri"/>
                        </a:rPr>
                        <a:t>Body</a:t>
                      </a:r>
                    </a:p>
                    <a:p>
                      <a:pPr algn="ctr">
                        <a:lnSpc>
                          <a:spcPct val="100000"/>
                        </a:lnSpc>
                        <a:spcAft>
                          <a:spcPts val="0"/>
                        </a:spcAft>
                      </a:pPr>
                      <a:r>
                        <a:rPr lang="en-AU" sz="1800" b="1" noProof="0">
                          <a:solidFill>
                            <a:srgbClr val="5F6265"/>
                          </a:solidFill>
                          <a:effectLst/>
                          <a:latin typeface="+mn-lt"/>
                          <a:cs typeface="Calibri"/>
                        </a:rPr>
                        <a:t>Back of the hands</a:t>
                      </a:r>
                    </a:p>
                  </a:txBody>
                  <a:tcPr marL="68580" marR="68580" marT="0" marB="0" anchor="ctr">
                    <a:solidFill>
                      <a:schemeClr val="bg2"/>
                    </a:solidFill>
                  </a:tcPr>
                </a:tc>
                <a:tc>
                  <a:txBody>
                    <a:bodyPr/>
                    <a:lstStyle/>
                    <a:p>
                      <a:pPr algn="ctr">
                        <a:lnSpc>
                          <a:spcPct val="100000"/>
                        </a:lnSpc>
                        <a:spcAft>
                          <a:spcPts val="0"/>
                        </a:spcAft>
                      </a:pPr>
                      <a:r>
                        <a:rPr lang="en-AU" sz="1800" b="1" noProof="0">
                          <a:solidFill>
                            <a:srgbClr val="5F6265"/>
                          </a:solidFill>
                          <a:effectLst/>
                          <a:latin typeface="+mn-lt"/>
                          <a:cs typeface="Calibri"/>
                        </a:rPr>
                        <a:t>Scalp </a:t>
                      </a:r>
                      <a:endParaRPr lang="en-AU" sz="1800" b="1" noProof="0">
                        <a:solidFill>
                          <a:srgbClr val="5F6265"/>
                        </a:solidFill>
                        <a:effectLst/>
                        <a:latin typeface="+mn-lt"/>
                        <a:cs typeface="Calibri" panose="020F0502020204030204" pitchFamily="34" charset="0"/>
                      </a:endParaRPr>
                    </a:p>
                    <a:p>
                      <a:pPr algn="ctr">
                        <a:lnSpc>
                          <a:spcPct val="100000"/>
                        </a:lnSpc>
                        <a:spcAft>
                          <a:spcPts val="0"/>
                        </a:spcAft>
                      </a:pPr>
                      <a:r>
                        <a:rPr lang="en-AU" sz="1800" b="1" noProof="0">
                          <a:solidFill>
                            <a:srgbClr val="5F6265"/>
                          </a:solidFill>
                          <a:effectLst/>
                          <a:latin typeface="+mn-lt"/>
                          <a:cs typeface="Calibri"/>
                        </a:rPr>
                        <a:t>Eyebrow</a:t>
                      </a:r>
                    </a:p>
                    <a:p>
                      <a:pPr algn="ctr">
                        <a:lnSpc>
                          <a:spcPct val="100000"/>
                        </a:lnSpc>
                        <a:spcAft>
                          <a:spcPts val="0"/>
                        </a:spcAft>
                      </a:pPr>
                      <a:r>
                        <a:rPr lang="en-AU" sz="1800" b="1" noProof="0">
                          <a:solidFill>
                            <a:srgbClr val="5F6265"/>
                          </a:solidFill>
                          <a:effectLst/>
                          <a:latin typeface="+mn-lt"/>
                          <a:cs typeface="Calibri"/>
                        </a:rPr>
                        <a:t>Beard</a:t>
                      </a:r>
                      <a:endParaRPr lang="en-AU" sz="1800" b="1" noProof="0">
                        <a:solidFill>
                          <a:srgbClr val="5F6265"/>
                        </a:solidFill>
                        <a:effectLst/>
                        <a:latin typeface="+mn-lt"/>
                        <a:ea typeface="Times New Roman"/>
                        <a:cs typeface="Calibri"/>
                      </a:endParaRPr>
                    </a:p>
                  </a:txBody>
                  <a:tcPr marL="68580" marR="68580" marT="0" marB="0" anchor="ctr">
                    <a:solidFill>
                      <a:schemeClr val="bg2"/>
                    </a:solidFill>
                  </a:tcPr>
                </a:tc>
                <a:extLst>
                  <a:ext uri="{0D108BD9-81ED-4DB2-BD59-A6C34878D82A}">
                    <a16:rowId xmlns:a16="http://schemas.microsoft.com/office/drawing/2014/main" val="10001"/>
                  </a:ext>
                </a:extLst>
              </a:tr>
              <a:tr h="1910107">
                <a:tc>
                  <a:txBody>
                    <a:bodyPr/>
                    <a:lstStyle/>
                    <a:p>
                      <a:pPr algn="ctr">
                        <a:lnSpc>
                          <a:spcPct val="100000"/>
                        </a:lnSpc>
                        <a:spcAft>
                          <a:spcPts val="0"/>
                        </a:spcAft>
                      </a:pPr>
                      <a:r>
                        <a:rPr lang="en-AU" sz="1800" b="1" noProof="0">
                          <a:solidFill>
                            <a:schemeClr val="bg1"/>
                          </a:solidFill>
                          <a:effectLst/>
                          <a:latin typeface="+mn-lt"/>
                          <a:cs typeface="Calibri"/>
                        </a:rPr>
                        <a:t>Aim</a:t>
                      </a:r>
                      <a:endParaRPr lang="en-AU" sz="1800" b="1" noProof="0">
                        <a:solidFill>
                          <a:schemeClr val="bg1"/>
                        </a:solidFill>
                        <a:effectLst/>
                        <a:latin typeface="+mn-lt"/>
                        <a:ea typeface="Times New Roman"/>
                        <a:cs typeface="Calibri"/>
                      </a:endParaRPr>
                    </a:p>
                  </a:txBody>
                  <a:tcPr marL="68580" marR="68580" marT="0" marB="0" anchor="ctr">
                    <a:solidFill>
                      <a:srgbClr val="404040"/>
                    </a:solidFill>
                  </a:tcPr>
                </a:tc>
                <a:tc>
                  <a:txBody>
                    <a:bodyPr/>
                    <a:lstStyle/>
                    <a:p>
                      <a:pPr algn="ctr">
                        <a:lnSpc>
                          <a:spcPct val="100000"/>
                        </a:lnSpc>
                        <a:spcAft>
                          <a:spcPts val="0"/>
                        </a:spcAft>
                      </a:pPr>
                      <a:r>
                        <a:rPr lang="en-AU" sz="1800" b="0" noProof="0">
                          <a:solidFill>
                            <a:srgbClr val="5F6265"/>
                          </a:solidFill>
                          <a:effectLst/>
                          <a:latin typeface="+mn-lt"/>
                          <a:cs typeface="Calibri"/>
                        </a:rPr>
                        <a:t>Skin Rejuvenation</a:t>
                      </a:r>
                    </a:p>
                    <a:p>
                      <a:pPr algn="ctr">
                        <a:lnSpc>
                          <a:spcPct val="100000"/>
                        </a:lnSpc>
                        <a:spcAft>
                          <a:spcPts val="0"/>
                        </a:spcAft>
                      </a:pPr>
                      <a:r>
                        <a:rPr lang="en-AU" sz="1800" b="0" noProof="0">
                          <a:solidFill>
                            <a:srgbClr val="5F6265"/>
                          </a:solidFill>
                          <a:effectLst/>
                          <a:latin typeface="+mn-lt"/>
                          <a:cs typeface="Calibri"/>
                        </a:rPr>
                        <a:t>Hydration</a:t>
                      </a:r>
                    </a:p>
                    <a:p>
                      <a:pPr algn="ctr">
                        <a:lnSpc>
                          <a:spcPct val="100000"/>
                        </a:lnSpc>
                        <a:spcAft>
                          <a:spcPts val="0"/>
                        </a:spcAft>
                      </a:pPr>
                      <a:r>
                        <a:rPr lang="en-AU" sz="1800" b="0" noProof="0">
                          <a:solidFill>
                            <a:srgbClr val="5F6265"/>
                          </a:solidFill>
                          <a:effectLst/>
                          <a:latin typeface="+mn-lt"/>
                          <a:cs typeface="Calibri"/>
                        </a:rPr>
                        <a:t>Scar improvement</a:t>
                      </a:r>
                      <a:endParaRPr lang="en-AU" sz="1800" b="0" noProof="0">
                        <a:solidFill>
                          <a:srgbClr val="5F6265"/>
                        </a:solidFill>
                        <a:effectLst/>
                        <a:latin typeface="+mn-lt"/>
                        <a:ea typeface="Times New Roman"/>
                        <a:cs typeface="Calibri"/>
                      </a:endParaRPr>
                    </a:p>
                  </a:txBody>
                  <a:tcPr marL="51435" marR="51435" marT="0" marB="0" anchor="ctr">
                    <a:noFill/>
                  </a:tcPr>
                </a:tc>
                <a:tc>
                  <a:txBody>
                    <a:bodyPr/>
                    <a:lstStyle/>
                    <a:p>
                      <a:pPr algn="ctr">
                        <a:lnSpc>
                          <a:spcPct val="100000"/>
                        </a:lnSpc>
                        <a:spcAft>
                          <a:spcPts val="0"/>
                        </a:spcAft>
                      </a:pPr>
                      <a:r>
                        <a:rPr lang="en-AU" sz="1800" b="0" noProof="0">
                          <a:solidFill>
                            <a:srgbClr val="5F6265"/>
                          </a:solidFill>
                          <a:effectLst/>
                          <a:latin typeface="+mn-lt"/>
                          <a:cs typeface="Calibri"/>
                        </a:rPr>
                        <a:t>Skin Rejuvenation</a:t>
                      </a:r>
                    </a:p>
                    <a:p>
                      <a:pPr algn="ctr">
                        <a:lnSpc>
                          <a:spcPct val="100000"/>
                        </a:lnSpc>
                        <a:spcAft>
                          <a:spcPts val="0"/>
                        </a:spcAft>
                      </a:pPr>
                      <a:r>
                        <a:rPr lang="en-AU" sz="1800" b="0" noProof="0">
                          <a:solidFill>
                            <a:srgbClr val="5F6265"/>
                          </a:solidFill>
                          <a:effectLst/>
                          <a:latin typeface="+mn-lt"/>
                          <a:cs typeface="Calibri"/>
                        </a:rPr>
                        <a:t>Hydration</a:t>
                      </a:r>
                    </a:p>
                    <a:p>
                      <a:pPr algn="ctr">
                        <a:lnSpc>
                          <a:spcPct val="100000"/>
                        </a:lnSpc>
                        <a:spcAft>
                          <a:spcPts val="0"/>
                        </a:spcAft>
                      </a:pPr>
                      <a:r>
                        <a:rPr lang="en-AU" sz="1800" b="0" noProof="0">
                          <a:solidFill>
                            <a:srgbClr val="5F6265"/>
                          </a:solidFill>
                          <a:effectLst/>
                          <a:latin typeface="+mn-lt"/>
                          <a:cs typeface="Calibri"/>
                        </a:rPr>
                        <a:t>Scar improvement</a:t>
                      </a:r>
                    </a:p>
                    <a:p>
                      <a:pPr algn="ctr">
                        <a:lnSpc>
                          <a:spcPct val="100000"/>
                        </a:lnSpc>
                        <a:spcAft>
                          <a:spcPts val="0"/>
                        </a:spcAft>
                      </a:pPr>
                      <a:r>
                        <a:rPr lang="en-AU" sz="1800" b="0" noProof="0">
                          <a:solidFill>
                            <a:srgbClr val="5F6265"/>
                          </a:solidFill>
                          <a:effectLst/>
                          <a:latin typeface="+mn-lt"/>
                          <a:cs typeface="Calibri"/>
                        </a:rPr>
                        <a:t>Stretch mark improvement</a:t>
                      </a:r>
                      <a:endParaRPr lang="en-AU" sz="1800" b="0" noProof="0">
                        <a:solidFill>
                          <a:srgbClr val="5F6265"/>
                        </a:solidFill>
                        <a:effectLst/>
                        <a:latin typeface="+mn-lt"/>
                        <a:ea typeface="Times New Roman"/>
                        <a:cs typeface="Calibri"/>
                      </a:endParaRPr>
                    </a:p>
                  </a:txBody>
                  <a:tcPr marL="51435" marR="51435" marT="0" marB="0" anchor="ctr">
                    <a:noFill/>
                  </a:tcPr>
                </a:tc>
                <a:tc>
                  <a:txBody>
                    <a:bodyPr/>
                    <a:lstStyle/>
                    <a:p>
                      <a:pPr algn="ctr">
                        <a:lnSpc>
                          <a:spcPct val="100000"/>
                        </a:lnSpc>
                        <a:spcAft>
                          <a:spcPts val="0"/>
                        </a:spcAft>
                      </a:pPr>
                      <a:endParaRPr lang="en-AU" sz="1800" b="0" noProof="0">
                        <a:solidFill>
                          <a:srgbClr val="5F6265"/>
                        </a:solidFill>
                        <a:effectLst/>
                        <a:latin typeface="+mn-lt"/>
                        <a:cs typeface="Calibri" panose="020F0502020204030204" pitchFamily="34" charset="0"/>
                      </a:endParaRPr>
                    </a:p>
                    <a:p>
                      <a:pPr algn="ctr">
                        <a:lnSpc>
                          <a:spcPct val="100000"/>
                        </a:lnSpc>
                        <a:spcAft>
                          <a:spcPts val="0"/>
                        </a:spcAft>
                      </a:pPr>
                      <a:r>
                        <a:rPr lang="en-AU" sz="1800" b="0" noProof="0">
                          <a:solidFill>
                            <a:srgbClr val="5F6265"/>
                          </a:solidFill>
                          <a:effectLst/>
                          <a:latin typeface="+mn-lt"/>
                          <a:cs typeface="Calibri"/>
                        </a:rPr>
                        <a:t>Normalization of follicular activity</a:t>
                      </a:r>
                    </a:p>
                    <a:p>
                      <a:pPr algn="ctr">
                        <a:lnSpc>
                          <a:spcPct val="100000"/>
                        </a:lnSpc>
                        <a:spcAft>
                          <a:spcPts val="0"/>
                        </a:spcAft>
                      </a:pPr>
                      <a:r>
                        <a:rPr lang="en-AU" sz="1800" b="0" noProof="0">
                          <a:solidFill>
                            <a:srgbClr val="5F6265"/>
                          </a:solidFill>
                          <a:effectLst/>
                          <a:latin typeface="+mn-lt"/>
                          <a:cs typeface="Calibri"/>
                        </a:rPr>
                        <a:t>Hair growth</a:t>
                      </a:r>
                    </a:p>
                    <a:p>
                      <a:pPr algn="ctr">
                        <a:lnSpc>
                          <a:spcPct val="100000"/>
                        </a:lnSpc>
                        <a:spcAft>
                          <a:spcPts val="0"/>
                        </a:spcAft>
                      </a:pPr>
                      <a:endParaRPr lang="en-AU" sz="1800" b="0" noProof="0">
                        <a:solidFill>
                          <a:srgbClr val="5F6265"/>
                        </a:solidFill>
                        <a:effectLst/>
                        <a:latin typeface="+mn-lt"/>
                        <a:ea typeface="Times New Roman"/>
                        <a:cs typeface="Calibri"/>
                      </a:endParaRPr>
                    </a:p>
                  </a:txBody>
                  <a:tcPr marL="51435" marR="51435" marT="0" marB="0" anchor="ctr">
                    <a:noFill/>
                  </a:tcPr>
                </a:tc>
                <a:extLst>
                  <a:ext uri="{0D108BD9-81ED-4DB2-BD59-A6C34878D82A}">
                    <a16:rowId xmlns:a16="http://schemas.microsoft.com/office/drawing/2014/main" val="10002"/>
                  </a:ext>
                </a:extLst>
              </a:tr>
            </a:tbl>
          </a:graphicData>
        </a:graphic>
      </p:graphicFrame>
      <p:sp>
        <p:nvSpPr>
          <p:cNvPr id="6" name="TextBox 5">
            <a:extLst>
              <a:ext uri="{FF2B5EF4-FFF2-40B4-BE49-F238E27FC236}">
                <a16:creationId xmlns:a16="http://schemas.microsoft.com/office/drawing/2014/main" id="{4C4CD8F2-7F01-4F70-BF4E-7063852491E3}"/>
              </a:ext>
            </a:extLst>
          </p:cNvPr>
          <p:cNvSpPr txBox="1"/>
          <p:nvPr/>
        </p:nvSpPr>
        <p:spPr>
          <a:xfrm>
            <a:off x="838200" y="6308278"/>
            <a:ext cx="8573086" cy="338554"/>
          </a:xfrm>
          <a:prstGeom prst="rect">
            <a:avLst/>
          </a:prstGeom>
          <a:noFill/>
        </p:spPr>
        <p:txBody>
          <a:bodyPr wrap="square">
            <a:spAutoFit/>
          </a:bodyPr>
          <a:lstStyle/>
          <a:p>
            <a:r>
              <a:rPr lang="en-US" sz="800" b="0" i="0">
                <a:solidFill>
                  <a:srgbClr val="212121"/>
                </a:solidFill>
                <a:effectLst/>
                <a:latin typeface="+mj-lt"/>
              </a:rPr>
              <a:t>Cavallini M, </a:t>
            </a:r>
            <a:r>
              <a:rPr lang="en-US" sz="800" b="0" i="0" err="1">
                <a:solidFill>
                  <a:srgbClr val="212121"/>
                </a:solidFill>
                <a:effectLst/>
                <a:latin typeface="+mj-lt"/>
              </a:rPr>
              <a:t>Bartoletti</a:t>
            </a:r>
            <a:r>
              <a:rPr lang="en-US" sz="800" b="0" i="0">
                <a:solidFill>
                  <a:srgbClr val="212121"/>
                </a:solidFill>
                <a:effectLst/>
                <a:latin typeface="+mj-lt"/>
              </a:rPr>
              <a:t> E, </a:t>
            </a:r>
            <a:r>
              <a:rPr lang="en-US" sz="800" b="0" i="0" err="1">
                <a:solidFill>
                  <a:srgbClr val="212121"/>
                </a:solidFill>
                <a:effectLst/>
                <a:latin typeface="+mj-lt"/>
              </a:rPr>
              <a:t>Maioli</a:t>
            </a:r>
            <a:r>
              <a:rPr lang="en-US" sz="800" b="0" i="0">
                <a:solidFill>
                  <a:srgbClr val="212121"/>
                </a:solidFill>
                <a:effectLst/>
                <a:latin typeface="+mj-lt"/>
              </a:rPr>
              <a:t> L, </a:t>
            </a:r>
            <a:r>
              <a:rPr lang="en-US" sz="800" b="0" i="0" err="1">
                <a:solidFill>
                  <a:srgbClr val="212121"/>
                </a:solidFill>
                <a:effectLst/>
                <a:latin typeface="+mj-lt"/>
              </a:rPr>
              <a:t>Massirone</a:t>
            </a:r>
            <a:r>
              <a:rPr lang="en-US" sz="800" b="0" i="0">
                <a:solidFill>
                  <a:srgbClr val="212121"/>
                </a:solidFill>
                <a:effectLst/>
                <a:latin typeface="+mj-lt"/>
              </a:rPr>
              <a:t> A, Pia Palmieri I, </a:t>
            </a:r>
            <a:r>
              <a:rPr lang="en-US" sz="800" b="0" i="0" err="1">
                <a:solidFill>
                  <a:srgbClr val="212121"/>
                </a:solidFill>
                <a:effectLst/>
                <a:latin typeface="+mj-lt"/>
              </a:rPr>
              <a:t>Papagni</a:t>
            </a:r>
            <a:r>
              <a:rPr lang="en-US" sz="800" b="0" i="0">
                <a:solidFill>
                  <a:srgbClr val="212121"/>
                </a:solidFill>
                <a:effectLst/>
                <a:latin typeface="+mj-lt"/>
              </a:rPr>
              <a:t> M et al. Consensus report on the use of PN-HPT™ (polynucleotides highly purified technology) in aesthetic medicine. J </a:t>
            </a:r>
            <a:r>
              <a:rPr lang="en-US" sz="800" b="0" i="0" err="1">
                <a:solidFill>
                  <a:srgbClr val="212121"/>
                </a:solidFill>
                <a:effectLst/>
                <a:latin typeface="+mj-lt"/>
              </a:rPr>
              <a:t>Cosmet</a:t>
            </a:r>
            <a:r>
              <a:rPr lang="en-US" sz="800" b="0" i="0">
                <a:solidFill>
                  <a:srgbClr val="212121"/>
                </a:solidFill>
                <a:effectLst/>
                <a:latin typeface="+mj-lt"/>
              </a:rPr>
              <a:t> Dermatol. 2021 Mar;20(3):922-928. </a:t>
            </a:r>
            <a:r>
              <a:rPr lang="en-US" sz="800" b="0" i="0" err="1">
                <a:solidFill>
                  <a:srgbClr val="212121"/>
                </a:solidFill>
                <a:effectLst/>
                <a:latin typeface="+mj-lt"/>
              </a:rPr>
              <a:t>doi</a:t>
            </a:r>
            <a:r>
              <a:rPr lang="en-US" sz="800" b="0" i="0">
                <a:solidFill>
                  <a:srgbClr val="212121"/>
                </a:solidFill>
                <a:effectLst/>
                <a:latin typeface="+mj-lt"/>
              </a:rPr>
              <a:t>: 10.1111/jocd.13679. </a:t>
            </a:r>
            <a:r>
              <a:rPr lang="en-US" sz="800" b="0" i="0" err="1">
                <a:solidFill>
                  <a:srgbClr val="212121"/>
                </a:solidFill>
                <a:effectLst/>
                <a:latin typeface="+mj-lt"/>
              </a:rPr>
              <a:t>Epub</a:t>
            </a:r>
            <a:r>
              <a:rPr lang="en-US" sz="800" b="0" i="0">
                <a:solidFill>
                  <a:srgbClr val="212121"/>
                </a:solidFill>
                <a:effectLst/>
                <a:latin typeface="+mj-lt"/>
              </a:rPr>
              <a:t> 2020 Sep 21. PMID: 32799391; PMCID: PMC7984045.</a:t>
            </a:r>
          </a:p>
        </p:txBody>
      </p:sp>
      <p:sp>
        <p:nvSpPr>
          <p:cNvPr id="5" name="TextBox 4">
            <a:extLst>
              <a:ext uri="{FF2B5EF4-FFF2-40B4-BE49-F238E27FC236}">
                <a16:creationId xmlns:a16="http://schemas.microsoft.com/office/drawing/2014/main" id="{5F5114F3-2353-CD1D-B316-53B14FFEE4F3}"/>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25061420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CD59D2-E363-83D1-D148-C83BD5F94979}"/>
              </a:ext>
            </a:extLst>
          </p:cNvPr>
          <p:cNvSpPr>
            <a:spLocks noGrp="1"/>
          </p:cNvSpPr>
          <p:nvPr>
            <p:ph type="title"/>
          </p:nvPr>
        </p:nvSpPr>
        <p:spPr/>
        <p:txBody>
          <a:bodyPr/>
          <a:lstStyle/>
          <a:p>
            <a:r>
              <a:rPr lang="de-DE" sz="3200"/>
              <a:t>PN-HPT</a:t>
            </a:r>
            <a:r>
              <a:rPr lang="de-DE" sz="3200" baseline="30000"/>
              <a:t>®</a:t>
            </a:r>
            <a:r>
              <a:rPr lang="de-DE" sz="3200"/>
              <a:t> promote </a:t>
            </a:r>
            <a:r>
              <a:rPr lang="de-DE" sz="3200" err="1"/>
              <a:t>skin</a:t>
            </a:r>
            <a:r>
              <a:rPr lang="de-DE" sz="3200"/>
              <a:t> </a:t>
            </a:r>
            <a:r>
              <a:rPr lang="de-DE" sz="3200" err="1"/>
              <a:t>hydration</a:t>
            </a:r>
            <a:r>
              <a:rPr lang="de-DE" sz="3200"/>
              <a:t> and </a:t>
            </a:r>
            <a:r>
              <a:rPr lang="de-DE" sz="3200" err="1"/>
              <a:t>elasticity</a:t>
            </a:r>
            <a:r>
              <a:rPr lang="de-DE" sz="3200"/>
              <a:t> </a:t>
            </a:r>
          </a:p>
        </p:txBody>
      </p:sp>
      <p:sp>
        <p:nvSpPr>
          <p:cNvPr id="3" name="Textplatzhalter 2">
            <a:extLst>
              <a:ext uri="{FF2B5EF4-FFF2-40B4-BE49-F238E27FC236}">
                <a16:creationId xmlns:a16="http://schemas.microsoft.com/office/drawing/2014/main" id="{6E89F711-27D1-BB73-5274-99F6CF2A35EB}"/>
              </a:ext>
            </a:extLst>
          </p:cNvPr>
          <p:cNvSpPr>
            <a:spLocks noGrp="1"/>
          </p:cNvSpPr>
          <p:nvPr>
            <p:ph type="body" sz="quarter" idx="10"/>
          </p:nvPr>
        </p:nvSpPr>
        <p:spPr>
          <a:xfrm>
            <a:off x="7602415" y="2108977"/>
            <a:ext cx="3651738" cy="3547533"/>
          </a:xfrm>
        </p:spPr>
        <p:txBody>
          <a:bodyPr vert="horz" lIns="91440" tIns="45720" rIns="91440" bIns="45720" rtlCol="0" anchor="t">
            <a:noAutofit/>
          </a:bodyPr>
          <a:lstStyle/>
          <a:p>
            <a:pPr>
              <a:lnSpc>
                <a:spcPct val="120000"/>
              </a:lnSpc>
            </a:pPr>
            <a:r>
              <a:rPr lang="de-DE" sz="2000">
                <a:latin typeface="Century Gothic"/>
              </a:rPr>
              <a:t>Data </a:t>
            </a:r>
            <a:r>
              <a:rPr lang="de-DE" sz="2000" err="1">
                <a:latin typeface="Century Gothic"/>
              </a:rPr>
              <a:t>showed</a:t>
            </a:r>
            <a:r>
              <a:rPr lang="de-DE" sz="2000">
                <a:latin typeface="Century Gothic"/>
              </a:rPr>
              <a:t> an </a:t>
            </a:r>
            <a:r>
              <a:rPr lang="de-DE" sz="2000" err="1">
                <a:latin typeface="Century Gothic"/>
              </a:rPr>
              <a:t>increased</a:t>
            </a:r>
            <a:r>
              <a:rPr lang="de-DE" sz="2000">
                <a:latin typeface="Century Gothic"/>
              </a:rPr>
              <a:t> </a:t>
            </a:r>
            <a:r>
              <a:rPr lang="de-DE" sz="2000" err="1">
                <a:latin typeface="Century Gothic"/>
              </a:rPr>
              <a:t>hydration</a:t>
            </a:r>
            <a:r>
              <a:rPr lang="de-DE" sz="2000">
                <a:latin typeface="Century Gothic"/>
              </a:rPr>
              <a:t> and </a:t>
            </a:r>
            <a:r>
              <a:rPr lang="de-DE" sz="2000" err="1">
                <a:latin typeface="Century Gothic"/>
              </a:rPr>
              <a:t>improvement</a:t>
            </a:r>
            <a:r>
              <a:rPr lang="de-DE" sz="2000">
                <a:latin typeface="Century Gothic"/>
              </a:rPr>
              <a:t> </a:t>
            </a:r>
            <a:r>
              <a:rPr lang="de-DE" sz="2000" err="1">
                <a:latin typeface="Century Gothic"/>
              </a:rPr>
              <a:t>of</a:t>
            </a:r>
            <a:r>
              <a:rPr lang="de-DE" sz="2000">
                <a:latin typeface="Century Gothic"/>
              </a:rPr>
              <a:t> elasticity</a:t>
            </a:r>
            <a:r>
              <a:rPr lang="de-DE" sz="2000" baseline="30000">
                <a:latin typeface="Century Gothic"/>
              </a:rPr>
              <a:t>1</a:t>
            </a:r>
            <a:r>
              <a:rPr lang="de-DE" sz="2000">
                <a:latin typeface="Century Gothic"/>
              </a:rPr>
              <a:t> </a:t>
            </a:r>
            <a:endParaRPr lang="de-DE" sz="2000"/>
          </a:p>
        </p:txBody>
      </p:sp>
      <p:graphicFrame>
        <p:nvGraphicFramePr>
          <p:cNvPr id="5" name="Chart 5">
            <a:extLst>
              <a:ext uri="{FF2B5EF4-FFF2-40B4-BE49-F238E27FC236}">
                <a16:creationId xmlns:a16="http://schemas.microsoft.com/office/drawing/2014/main" id="{D9DB87ED-C48C-69CF-ACF3-76E3D72CA99B}"/>
              </a:ext>
            </a:extLst>
          </p:cNvPr>
          <p:cNvGraphicFramePr/>
          <p:nvPr>
            <p:extLst>
              <p:ext uri="{D42A27DB-BD31-4B8C-83A1-F6EECF244321}">
                <p14:modId xmlns:p14="http://schemas.microsoft.com/office/powerpoint/2010/main" val="1159535111"/>
              </p:ext>
            </p:extLst>
          </p:nvPr>
        </p:nvGraphicFramePr>
        <p:xfrm>
          <a:off x="1946031" y="1631331"/>
          <a:ext cx="4785945" cy="3839245"/>
        </p:xfrm>
        <a:graphic>
          <a:graphicData uri="http://schemas.openxmlformats.org/drawingml/2006/chart">
            <c:chart xmlns:c="http://schemas.openxmlformats.org/drawingml/2006/chart" xmlns:r="http://schemas.openxmlformats.org/officeDocument/2006/relationships" r:id="rId2"/>
          </a:graphicData>
        </a:graphic>
      </p:graphicFrame>
      <p:sp>
        <p:nvSpPr>
          <p:cNvPr id="6" name="CasellaDiTesto 1">
            <a:extLst>
              <a:ext uri="{FF2B5EF4-FFF2-40B4-BE49-F238E27FC236}">
                <a16:creationId xmlns:a16="http://schemas.microsoft.com/office/drawing/2014/main" id="{43D67360-8980-E1CE-CA51-6A077A28ABB6}"/>
              </a:ext>
            </a:extLst>
          </p:cNvPr>
          <p:cNvSpPr txBox="1"/>
          <p:nvPr/>
        </p:nvSpPr>
        <p:spPr>
          <a:xfrm>
            <a:off x="838200" y="2350196"/>
            <a:ext cx="1094872" cy="307777"/>
          </a:xfrm>
          <a:prstGeom prst="rect">
            <a:avLst/>
          </a:prstGeom>
          <a:solidFill>
            <a:schemeClr val="bg1"/>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it-IT" sz="1400" b="0" err="1">
                <a:solidFill>
                  <a:schemeClr val="tx2">
                    <a:lumMod val="75000"/>
                  </a:schemeClr>
                </a:solidFill>
                <a:latin typeface="Century Gothic" panose="020B0502020202020204" pitchFamily="34" charset="0"/>
              </a:rPr>
              <a:t>Hydration</a:t>
            </a:r>
            <a:endParaRPr lang="it-IT" sz="1400" b="0">
              <a:solidFill>
                <a:schemeClr val="tx2">
                  <a:lumMod val="75000"/>
                </a:schemeClr>
              </a:solidFill>
              <a:latin typeface="Century Gothic" panose="020B0502020202020204" pitchFamily="34" charset="0"/>
            </a:endParaRPr>
          </a:p>
        </p:txBody>
      </p:sp>
      <p:sp>
        <p:nvSpPr>
          <p:cNvPr id="7" name="CasellaDiTesto 1">
            <a:extLst>
              <a:ext uri="{FF2B5EF4-FFF2-40B4-BE49-F238E27FC236}">
                <a16:creationId xmlns:a16="http://schemas.microsoft.com/office/drawing/2014/main" id="{F8BBC195-BD0E-C457-77B1-7C19D18E1B15}"/>
              </a:ext>
            </a:extLst>
          </p:cNvPr>
          <p:cNvSpPr txBox="1"/>
          <p:nvPr/>
        </p:nvSpPr>
        <p:spPr>
          <a:xfrm>
            <a:off x="838200" y="3887768"/>
            <a:ext cx="1094873" cy="307777"/>
          </a:xfrm>
          <a:prstGeom prst="rect">
            <a:avLst/>
          </a:prstGeom>
          <a:solidFill>
            <a:schemeClr val="bg1"/>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it-IT" sz="1400" b="0" err="1">
                <a:solidFill>
                  <a:srgbClr val="C62534"/>
                </a:solidFill>
                <a:latin typeface="Century Gothic" panose="020B0502020202020204" pitchFamily="34" charset="0"/>
              </a:rPr>
              <a:t>Elasticity</a:t>
            </a:r>
            <a:endParaRPr lang="it-IT" sz="1400" b="0">
              <a:solidFill>
                <a:srgbClr val="C62534"/>
              </a:solidFill>
              <a:latin typeface="Century Gothic" panose="020B0502020202020204" pitchFamily="34" charset="0"/>
            </a:endParaRPr>
          </a:p>
        </p:txBody>
      </p:sp>
      <p:sp>
        <p:nvSpPr>
          <p:cNvPr id="8" name="TextBox 10">
            <a:extLst>
              <a:ext uri="{FF2B5EF4-FFF2-40B4-BE49-F238E27FC236}">
                <a16:creationId xmlns:a16="http://schemas.microsoft.com/office/drawing/2014/main" id="{7181CC29-9DB1-A80B-E8FA-DE6EFF438D20}"/>
              </a:ext>
            </a:extLst>
          </p:cNvPr>
          <p:cNvSpPr txBox="1"/>
          <p:nvPr/>
        </p:nvSpPr>
        <p:spPr>
          <a:xfrm>
            <a:off x="2608691" y="5301299"/>
            <a:ext cx="3140603" cy="338554"/>
          </a:xfrm>
          <a:prstGeom prst="rect">
            <a:avLst/>
          </a:prstGeom>
          <a:noFill/>
        </p:spPr>
        <p:txBody>
          <a:bodyPr wrap="none" rtlCol="0">
            <a:spAutoFit/>
          </a:bodyPr>
          <a:lstStyle/>
          <a:p>
            <a:r>
              <a:rPr lang="en-GB" sz="1600">
                <a:solidFill>
                  <a:schemeClr val="bg2">
                    <a:lumMod val="50000"/>
                  </a:schemeClr>
                </a:solidFill>
                <a:latin typeface="Century Gothic" panose="020B0502020202020204" pitchFamily="34" charset="0"/>
              </a:rPr>
              <a:t>Improvement vs. baseline (%)</a:t>
            </a:r>
          </a:p>
        </p:txBody>
      </p:sp>
      <p:cxnSp>
        <p:nvCxnSpPr>
          <p:cNvPr id="10" name="Gerade Verbindung 9">
            <a:extLst>
              <a:ext uri="{FF2B5EF4-FFF2-40B4-BE49-F238E27FC236}">
                <a16:creationId xmlns:a16="http://schemas.microsoft.com/office/drawing/2014/main" id="{1B94886A-0080-EC6F-BBEA-0FA9DCDB008C}"/>
              </a:ext>
            </a:extLst>
          </p:cNvPr>
          <p:cNvCxnSpPr/>
          <p:nvPr/>
        </p:nvCxnSpPr>
        <p:spPr>
          <a:xfrm>
            <a:off x="1946031" y="4709160"/>
            <a:ext cx="479890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 Verbindung 10">
            <a:extLst>
              <a:ext uri="{FF2B5EF4-FFF2-40B4-BE49-F238E27FC236}">
                <a16:creationId xmlns:a16="http://schemas.microsoft.com/office/drawing/2014/main" id="{743F739B-3E5C-B407-7AEF-2C1685E0F5AC}"/>
              </a:ext>
            </a:extLst>
          </p:cNvPr>
          <p:cNvCxnSpPr>
            <a:cxnSpLocks/>
          </p:cNvCxnSpPr>
          <p:nvPr/>
        </p:nvCxnSpPr>
        <p:spPr>
          <a:xfrm flipV="1">
            <a:off x="2123145" y="1964724"/>
            <a:ext cx="0" cy="28968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B101947-220D-4149-B908-12AE8B45360A}"/>
              </a:ext>
            </a:extLst>
          </p:cNvPr>
          <p:cNvSpPr txBox="1"/>
          <p:nvPr/>
        </p:nvSpPr>
        <p:spPr>
          <a:xfrm>
            <a:off x="700101" y="6341065"/>
            <a:ext cx="10098386" cy="215444"/>
          </a:xfrm>
          <a:prstGeom prst="rect">
            <a:avLst/>
          </a:prstGeom>
          <a:noFill/>
        </p:spPr>
        <p:txBody>
          <a:bodyPr wrap="square">
            <a:spAutoFit/>
          </a:bodyPr>
          <a:lstStyle/>
          <a:p>
            <a:r>
              <a:rPr kumimoji="0" lang="en-GB" sz="800" b="0" i="0" u="none" strike="noStrike" kern="1200" cap="none" spc="0" normalizeH="0" baseline="30000" noProof="0">
                <a:ln>
                  <a:noFill/>
                </a:ln>
                <a:solidFill>
                  <a:schemeClr val="bg1"/>
                </a:solidFill>
                <a:effectLst/>
                <a:uLnTx/>
                <a:uFillTx/>
                <a:latin typeface="Century Gothic" panose="020B0502020202020204" pitchFamily="34" charset="0"/>
                <a:ea typeface="+mn-ea"/>
                <a:cs typeface="+mn-cs"/>
              </a:rPr>
              <a:t>1 </a:t>
            </a:r>
            <a:r>
              <a:rPr kumimoji="0" lang="en-GB" sz="800" b="0" i="0" u="none" strike="noStrike" kern="1200" cap="none" spc="0" normalizeH="0" baseline="0" noProof="0">
                <a:ln>
                  <a:noFill/>
                </a:ln>
                <a:solidFill>
                  <a:schemeClr val="bg1"/>
                </a:solidFill>
                <a:effectLst/>
                <a:uLnTx/>
                <a:uFillTx/>
                <a:latin typeface="Century Gothic" panose="020B0502020202020204" pitchFamily="34" charset="0"/>
                <a:ea typeface="+mn-ea"/>
                <a:cs typeface="+mn-cs"/>
              </a:rPr>
              <a:t>Cavallini M, </a:t>
            </a:r>
            <a:r>
              <a:rPr kumimoji="0" lang="en-GB" sz="800" b="0" i="0" u="none" strike="noStrike" kern="1200" cap="none" spc="0" normalizeH="0" baseline="0" noProof="0" err="1">
                <a:ln>
                  <a:noFill/>
                </a:ln>
                <a:solidFill>
                  <a:schemeClr val="bg1"/>
                </a:solidFill>
                <a:effectLst/>
                <a:uLnTx/>
                <a:uFillTx/>
                <a:latin typeface="Century Gothic" panose="020B0502020202020204" pitchFamily="34" charset="0"/>
                <a:ea typeface="+mn-ea"/>
                <a:cs typeface="+mn-cs"/>
              </a:rPr>
              <a:t>Papagni</a:t>
            </a:r>
            <a:r>
              <a:rPr kumimoji="0" lang="en-GB" sz="800" b="0" i="0" u="none" strike="noStrike" kern="1200" cap="none" spc="0" normalizeH="0" baseline="0" noProof="0">
                <a:ln>
                  <a:noFill/>
                </a:ln>
                <a:solidFill>
                  <a:schemeClr val="bg1"/>
                </a:solidFill>
                <a:effectLst/>
                <a:uLnTx/>
                <a:uFillTx/>
                <a:latin typeface="Century Gothic" panose="020B0502020202020204" pitchFamily="34" charset="0"/>
                <a:ea typeface="+mn-ea"/>
                <a:cs typeface="+mn-cs"/>
              </a:rPr>
              <a:t> M. Long Chain Polynucleotides Gel and Skin </a:t>
            </a:r>
            <a:r>
              <a:rPr kumimoji="0" lang="en-GB" sz="800" b="0" i="0" u="none" strike="noStrike" kern="1200" cap="none" spc="0" normalizeH="0" baseline="0" noProof="0" err="1">
                <a:ln>
                  <a:noFill/>
                </a:ln>
                <a:solidFill>
                  <a:schemeClr val="bg1"/>
                </a:solidFill>
                <a:effectLst/>
                <a:uLnTx/>
                <a:uFillTx/>
                <a:latin typeface="Century Gothic" panose="020B0502020202020204" pitchFamily="34" charset="0"/>
                <a:ea typeface="+mn-ea"/>
                <a:cs typeface="+mn-cs"/>
              </a:rPr>
              <a:t>Biorevitalization</a:t>
            </a:r>
            <a:r>
              <a:rPr kumimoji="0" lang="en-GB" sz="800" b="0" i="0" u="none" strike="noStrike" kern="1200" cap="none" spc="0" normalizeH="0" baseline="0" noProof="0">
                <a:ln>
                  <a:noFill/>
                </a:ln>
                <a:solidFill>
                  <a:schemeClr val="bg1"/>
                </a:solidFill>
                <a:effectLst/>
                <a:uLnTx/>
                <a:uFillTx/>
                <a:latin typeface="Century Gothic" panose="020B0502020202020204" pitchFamily="34" charset="0"/>
                <a:ea typeface="+mn-ea"/>
                <a:cs typeface="+mn-cs"/>
              </a:rPr>
              <a:t>.  International Journal of Plastic Dermatology-ISPLAD. 2007; 3(3): 27-32.</a:t>
            </a:r>
          </a:p>
        </p:txBody>
      </p:sp>
      <p:sp>
        <p:nvSpPr>
          <p:cNvPr id="4" name="TextBox 3">
            <a:extLst>
              <a:ext uri="{FF2B5EF4-FFF2-40B4-BE49-F238E27FC236}">
                <a16:creationId xmlns:a16="http://schemas.microsoft.com/office/drawing/2014/main" id="{4986FCAB-5A89-C9E8-8E7C-71AA0F5CEBB9}"/>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266786904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92CF2CFA-87A2-5843-D500-F150F4EBF879}"/>
              </a:ext>
            </a:extLst>
          </p:cNvPr>
          <p:cNvSpPr/>
          <p:nvPr/>
        </p:nvSpPr>
        <p:spPr>
          <a:xfrm>
            <a:off x="985093" y="1585608"/>
            <a:ext cx="9247478" cy="577021"/>
          </a:xfrm>
          <a:prstGeom prst="rect">
            <a:avLst/>
          </a:prstGeom>
          <a:gradFill>
            <a:gsLst>
              <a:gs pos="0">
                <a:srgbClr val="C62534"/>
              </a:gs>
              <a:gs pos="98000">
                <a:srgbClr val="E8C03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CA8AD1BC-E935-8F08-052F-B126C319D6C3}"/>
              </a:ext>
            </a:extLst>
          </p:cNvPr>
          <p:cNvSpPr>
            <a:spLocks noGrp="1"/>
          </p:cNvSpPr>
          <p:nvPr>
            <p:ph type="title"/>
          </p:nvPr>
        </p:nvSpPr>
        <p:spPr>
          <a:xfrm>
            <a:off x="838200" y="835173"/>
            <a:ext cx="10515600" cy="750435"/>
          </a:xfrm>
        </p:spPr>
        <p:txBody>
          <a:bodyPr/>
          <a:lstStyle/>
          <a:p>
            <a:r>
              <a:rPr lang="de-DE" sz="2800">
                <a:latin typeface="Century Gothic"/>
              </a:rPr>
              <a:t>Benefits </a:t>
            </a:r>
            <a:r>
              <a:rPr lang="de-DE" sz="2800" err="1">
                <a:latin typeface="Century Gothic"/>
              </a:rPr>
              <a:t>of</a:t>
            </a:r>
            <a:r>
              <a:rPr lang="de-DE" sz="2800">
                <a:latin typeface="Century Gothic"/>
              </a:rPr>
              <a:t> PN-HPT</a:t>
            </a:r>
            <a:r>
              <a:rPr lang="de-DE" sz="2800" baseline="30000">
                <a:latin typeface="Century Gothic"/>
              </a:rPr>
              <a:t>®</a:t>
            </a:r>
            <a:r>
              <a:rPr lang="de-DE" sz="2800">
                <a:latin typeface="Century Gothic"/>
              </a:rPr>
              <a:t> </a:t>
            </a:r>
            <a:r>
              <a:rPr lang="de-DE" sz="2800" err="1">
                <a:latin typeface="Century Gothic"/>
              </a:rPr>
              <a:t>based</a:t>
            </a:r>
            <a:r>
              <a:rPr lang="de-DE" sz="2800">
                <a:latin typeface="Century Gothic"/>
              </a:rPr>
              <a:t> </a:t>
            </a:r>
            <a:r>
              <a:rPr lang="de-DE" sz="2800" err="1">
                <a:latin typeface="Century Gothic"/>
              </a:rPr>
              <a:t>skin</a:t>
            </a:r>
            <a:r>
              <a:rPr lang="de-DE" sz="2800">
                <a:latin typeface="Century Gothic"/>
              </a:rPr>
              <a:t> </a:t>
            </a:r>
            <a:r>
              <a:rPr lang="de-DE" sz="2800" err="1">
                <a:latin typeface="Century Gothic"/>
              </a:rPr>
              <a:t>treatment</a:t>
            </a:r>
            <a:endParaRPr lang="de-DE" sz="2800">
              <a:latin typeface="Century Gothic"/>
            </a:endParaRPr>
          </a:p>
        </p:txBody>
      </p:sp>
      <p:graphicFrame>
        <p:nvGraphicFramePr>
          <p:cNvPr id="3" name="Segnaposto contenuto 5">
            <a:extLst>
              <a:ext uri="{FF2B5EF4-FFF2-40B4-BE49-F238E27FC236}">
                <a16:creationId xmlns:a16="http://schemas.microsoft.com/office/drawing/2014/main" id="{FC17A2C6-3840-4F90-366D-18C1E29CB58F}"/>
              </a:ext>
            </a:extLst>
          </p:cNvPr>
          <p:cNvGraphicFramePr>
            <a:graphicFrameLocks/>
          </p:cNvGraphicFramePr>
          <p:nvPr>
            <p:extLst>
              <p:ext uri="{D42A27DB-BD31-4B8C-83A1-F6EECF244321}">
                <p14:modId xmlns:p14="http://schemas.microsoft.com/office/powerpoint/2010/main" val="998632910"/>
              </p:ext>
            </p:extLst>
          </p:nvPr>
        </p:nvGraphicFramePr>
        <p:xfrm>
          <a:off x="985093" y="1585608"/>
          <a:ext cx="9247478" cy="3735446"/>
        </p:xfrm>
        <a:graphic>
          <a:graphicData uri="http://schemas.openxmlformats.org/drawingml/2006/table">
            <a:tbl>
              <a:tblPr firstRow="1" firstCol="1" bandRow="1">
                <a:tableStyleId>{5C22544A-7EE6-4342-B048-85BDC9FD1C3A}</a:tableStyleId>
              </a:tblPr>
              <a:tblGrid>
                <a:gridCol w="2533261">
                  <a:extLst>
                    <a:ext uri="{9D8B030D-6E8A-4147-A177-3AD203B41FA5}">
                      <a16:colId xmlns:a16="http://schemas.microsoft.com/office/drawing/2014/main" val="20000"/>
                    </a:ext>
                  </a:extLst>
                </a:gridCol>
                <a:gridCol w="3651703">
                  <a:extLst>
                    <a:ext uri="{9D8B030D-6E8A-4147-A177-3AD203B41FA5}">
                      <a16:colId xmlns:a16="http://schemas.microsoft.com/office/drawing/2014/main" val="20001"/>
                    </a:ext>
                  </a:extLst>
                </a:gridCol>
                <a:gridCol w="3062514">
                  <a:extLst>
                    <a:ext uri="{9D8B030D-6E8A-4147-A177-3AD203B41FA5}">
                      <a16:colId xmlns:a16="http://schemas.microsoft.com/office/drawing/2014/main" val="20002"/>
                    </a:ext>
                  </a:extLst>
                </a:gridCol>
              </a:tblGrid>
              <a:tr h="581739">
                <a:tc>
                  <a:txBody>
                    <a:bodyPr/>
                    <a:lstStyle/>
                    <a:p>
                      <a:pPr marL="0" algn="ctr" defTabSz="1219170" rtl="0" eaLnBrk="1" latinLnBrk="0" hangingPunct="1">
                        <a:lnSpc>
                          <a:spcPct val="100000"/>
                        </a:lnSpc>
                        <a:spcAft>
                          <a:spcPts val="0"/>
                        </a:spcAft>
                      </a:pPr>
                      <a:r>
                        <a:rPr lang="en-AU" sz="2000" b="1" kern="1200" cap="small" noProof="0">
                          <a:solidFill>
                            <a:schemeClr val="lt1"/>
                          </a:solidFill>
                          <a:effectLst/>
                          <a:latin typeface="+mn-lt"/>
                          <a:ea typeface="+mn-ea"/>
                          <a:cs typeface="Calibri" panose="020F0502020204030204" pitchFamily="34" charset="0"/>
                        </a:rPr>
                        <a:t>PN-HPT™</a:t>
                      </a:r>
                    </a:p>
                  </a:txBody>
                  <a:tcPr marL="68580" marR="68580" marT="0" marB="0" anchor="ctr">
                    <a:noFill/>
                  </a:tcPr>
                </a:tc>
                <a:tc>
                  <a:txBody>
                    <a:bodyPr/>
                    <a:lstStyle/>
                    <a:p>
                      <a:pPr algn="ctr">
                        <a:lnSpc>
                          <a:spcPct val="100000"/>
                        </a:lnSpc>
                        <a:spcAft>
                          <a:spcPts val="0"/>
                        </a:spcAft>
                      </a:pPr>
                      <a:r>
                        <a:rPr lang="en-AU" sz="2000" noProof="0">
                          <a:effectLst/>
                          <a:latin typeface="+mn-lt"/>
                          <a:cs typeface="Calibri" panose="020F0502020204030204" pitchFamily="34" charset="0"/>
                        </a:rPr>
                        <a:t>BENEFITS</a:t>
                      </a:r>
                      <a:endParaRPr lang="en-AU" sz="2000" noProof="0">
                        <a:effectLst/>
                        <a:latin typeface="+mn-lt"/>
                        <a:ea typeface="Times New Roman"/>
                        <a:cs typeface="Calibri" panose="020F0502020204030204" pitchFamily="34" charset="0"/>
                      </a:endParaRPr>
                    </a:p>
                  </a:txBody>
                  <a:tcPr marL="68580" marR="68580" marT="0" marB="0" anchor="ctr">
                    <a:noFill/>
                  </a:tcPr>
                </a:tc>
                <a:tc>
                  <a:txBody>
                    <a:bodyPr/>
                    <a:lstStyle/>
                    <a:p>
                      <a:pPr algn="ctr">
                        <a:lnSpc>
                          <a:spcPct val="100000"/>
                        </a:lnSpc>
                        <a:spcAft>
                          <a:spcPts val="0"/>
                        </a:spcAft>
                      </a:pPr>
                      <a:r>
                        <a:rPr lang="en-AU" sz="2000" noProof="0">
                          <a:effectLst/>
                          <a:latin typeface="+mn-lt"/>
                          <a:ea typeface="Times New Roman"/>
                          <a:cs typeface="Calibri" panose="020F0502020204030204" pitchFamily="34" charset="0"/>
                        </a:rPr>
                        <a:t>OTHER TREATMENTS</a:t>
                      </a:r>
                    </a:p>
                  </a:txBody>
                  <a:tcPr marL="68580" marR="68580" marT="0" marB="0" anchor="ctr">
                    <a:noFill/>
                  </a:tcPr>
                </a:tc>
                <a:extLst>
                  <a:ext uri="{0D108BD9-81ED-4DB2-BD59-A6C34878D82A}">
                    <a16:rowId xmlns:a16="http://schemas.microsoft.com/office/drawing/2014/main" val="10000"/>
                  </a:ext>
                </a:extLst>
              </a:tr>
              <a:tr h="974363">
                <a:tc>
                  <a:txBody>
                    <a:bodyPr/>
                    <a:lstStyle/>
                    <a:p>
                      <a:pPr algn="ctr">
                        <a:lnSpc>
                          <a:spcPct val="100000"/>
                        </a:lnSpc>
                        <a:spcAft>
                          <a:spcPts val="0"/>
                        </a:spcAft>
                      </a:pPr>
                      <a:r>
                        <a:rPr lang="en-AU" sz="2000" noProof="0">
                          <a:solidFill>
                            <a:schemeClr val="bg1"/>
                          </a:solidFill>
                          <a:effectLst/>
                          <a:latin typeface="+mn-lt"/>
                          <a:cs typeface="Calibri" panose="020F0502020204030204" pitchFamily="34" charset="0"/>
                        </a:rPr>
                        <a:t>Combination approach</a:t>
                      </a:r>
                      <a:endParaRPr lang="en-AU" sz="2000" noProof="0">
                        <a:solidFill>
                          <a:schemeClr val="bg1"/>
                        </a:solidFill>
                        <a:effectLst/>
                        <a:latin typeface="+mn-lt"/>
                        <a:ea typeface="Times New Roman"/>
                        <a:cs typeface="Calibri" panose="020F0502020204030204" pitchFamily="34" charset="0"/>
                      </a:endParaRPr>
                    </a:p>
                  </a:txBody>
                  <a:tcPr marL="51435" marR="51435" marT="0" marB="0" anchor="ctr">
                    <a:solidFill>
                      <a:srgbClr val="404040"/>
                    </a:solidFill>
                  </a:tcPr>
                </a:tc>
                <a:tc>
                  <a:txBody>
                    <a:bodyPr/>
                    <a:lstStyle/>
                    <a:p>
                      <a:pPr algn="ctr">
                        <a:lnSpc>
                          <a:spcPct val="100000"/>
                        </a:lnSpc>
                        <a:spcAft>
                          <a:spcPts val="0"/>
                        </a:spcAft>
                      </a:pPr>
                      <a:r>
                        <a:rPr lang="en-AU" sz="1800" noProof="0">
                          <a:solidFill>
                            <a:srgbClr val="5F6265"/>
                          </a:solidFill>
                          <a:effectLst/>
                          <a:latin typeface="+mn-lt"/>
                          <a:cs typeface="Calibri" panose="020F0502020204030204" pitchFamily="34" charset="0"/>
                        </a:rPr>
                        <a:t>Improvement of tissue turgor and skin </a:t>
                      </a:r>
                      <a:r>
                        <a:rPr lang="en-AU" sz="1800" noProof="0" err="1">
                          <a:solidFill>
                            <a:srgbClr val="5F6265"/>
                          </a:solidFill>
                          <a:effectLst/>
                          <a:latin typeface="+mn-lt"/>
                          <a:cs typeface="Calibri" panose="020F0502020204030204" pitchFamily="34" charset="0"/>
                        </a:rPr>
                        <a:t>trophism</a:t>
                      </a:r>
                      <a:endParaRPr lang="en-AU" sz="1800" noProof="0">
                        <a:solidFill>
                          <a:srgbClr val="5F6265"/>
                        </a:solidFill>
                        <a:effectLst/>
                        <a:latin typeface="+mn-lt"/>
                        <a:ea typeface="Times New Roman"/>
                        <a:cs typeface="Calibri" panose="020F0502020204030204" pitchFamily="34" charset="0"/>
                      </a:endParaRPr>
                    </a:p>
                  </a:txBody>
                  <a:tcPr marL="51435" marR="51435" marT="0" marB="0" anchor="ctr">
                    <a:solidFill>
                      <a:schemeClr val="bg2"/>
                    </a:solidFill>
                  </a:tcPr>
                </a:tc>
                <a:tc>
                  <a:txBody>
                    <a:bodyPr/>
                    <a:lstStyle/>
                    <a:p>
                      <a:pPr algn="ctr">
                        <a:lnSpc>
                          <a:spcPct val="100000"/>
                        </a:lnSpc>
                        <a:spcAft>
                          <a:spcPts val="0"/>
                        </a:spcAft>
                      </a:pPr>
                      <a:r>
                        <a:rPr lang="en-AU" sz="1800" noProof="0">
                          <a:solidFill>
                            <a:srgbClr val="5F6265"/>
                          </a:solidFill>
                          <a:effectLst/>
                          <a:latin typeface="+mn-lt"/>
                          <a:cs typeface="Calibri" panose="020F0502020204030204" pitchFamily="34" charset="0"/>
                        </a:rPr>
                        <a:t>Hyaluronic acid (HA)</a:t>
                      </a:r>
                    </a:p>
                    <a:p>
                      <a:pPr algn="ctr">
                        <a:lnSpc>
                          <a:spcPct val="100000"/>
                        </a:lnSpc>
                        <a:spcAft>
                          <a:spcPts val="0"/>
                        </a:spcAft>
                      </a:pPr>
                      <a:endParaRPr lang="en-AU" sz="1800" noProof="0">
                        <a:solidFill>
                          <a:srgbClr val="5F6265"/>
                        </a:solidFill>
                        <a:effectLst/>
                        <a:latin typeface="+mn-lt"/>
                        <a:ea typeface="Times New Roman"/>
                        <a:cs typeface="Calibri" panose="020F0502020204030204" pitchFamily="34" charset="0"/>
                      </a:endParaRPr>
                    </a:p>
                  </a:txBody>
                  <a:tcPr marL="51435" marR="51435" marT="0" marB="0" anchor="ctr">
                    <a:solidFill>
                      <a:schemeClr val="bg2"/>
                    </a:solidFill>
                  </a:tcPr>
                </a:tc>
                <a:extLst>
                  <a:ext uri="{0D108BD9-81ED-4DB2-BD59-A6C34878D82A}">
                    <a16:rowId xmlns:a16="http://schemas.microsoft.com/office/drawing/2014/main" val="10001"/>
                  </a:ext>
                </a:extLst>
              </a:tr>
              <a:tr h="217934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2000" noProof="0">
                          <a:solidFill>
                            <a:schemeClr val="bg1"/>
                          </a:solidFill>
                          <a:effectLst/>
                          <a:latin typeface="+mn-lt"/>
                          <a:cs typeface="Calibri" panose="020F0502020204030204" pitchFamily="34" charset="0"/>
                        </a:rPr>
                        <a:t>Skin enhancement </a:t>
                      </a:r>
                      <a:endParaRPr lang="en-AU" sz="2000" noProof="0">
                        <a:solidFill>
                          <a:schemeClr val="bg1"/>
                        </a:solidFill>
                        <a:effectLst/>
                        <a:latin typeface="+mn-lt"/>
                        <a:ea typeface="Times New Roman"/>
                        <a:cs typeface="Calibri" panose="020F0502020204030204" pitchFamily="34" charset="0"/>
                      </a:endParaRPr>
                    </a:p>
                  </a:txBody>
                  <a:tcPr marL="51435" marR="51435" marT="0" marB="0" anchor="ctr">
                    <a:solidFill>
                      <a:srgbClr val="404040"/>
                    </a:solidFill>
                  </a:tcPr>
                </a:tc>
                <a:tc>
                  <a:txBody>
                    <a:bodyPr/>
                    <a:lstStyle/>
                    <a:p>
                      <a:pPr algn="ctr">
                        <a:lnSpc>
                          <a:spcPct val="100000"/>
                        </a:lnSpc>
                        <a:spcAft>
                          <a:spcPts val="0"/>
                        </a:spcAft>
                      </a:pPr>
                      <a:r>
                        <a:rPr lang="en-AU" sz="1800" noProof="0">
                          <a:solidFill>
                            <a:srgbClr val="5F6265"/>
                          </a:solidFill>
                          <a:effectLst/>
                          <a:latin typeface="+mn-lt"/>
                          <a:cs typeface="Calibri" panose="020F0502020204030204" pitchFamily="34" charset="0"/>
                        </a:rPr>
                        <a:t>Valid preparation of skin before a second different aesthetic treatment</a:t>
                      </a:r>
                      <a:endParaRPr lang="en-AU" sz="1800" noProof="0">
                        <a:solidFill>
                          <a:srgbClr val="5F6265"/>
                        </a:solidFill>
                        <a:effectLst/>
                        <a:latin typeface="+mn-lt"/>
                        <a:ea typeface="Times New Roman"/>
                        <a:cs typeface="Calibri" panose="020F0502020204030204" pitchFamily="34" charset="0"/>
                      </a:endParaRPr>
                    </a:p>
                  </a:txBody>
                  <a:tcPr marL="51435" marR="51435" marT="0" marB="0" anchor="ctr">
                    <a:noFill/>
                  </a:tcPr>
                </a:tc>
                <a:tc>
                  <a:txBody>
                    <a:bodyPr/>
                    <a:lstStyle/>
                    <a:p>
                      <a:pPr algn="ctr">
                        <a:lnSpc>
                          <a:spcPct val="100000"/>
                        </a:lnSpc>
                        <a:spcAft>
                          <a:spcPts val="0"/>
                        </a:spcAft>
                      </a:pPr>
                      <a:r>
                        <a:rPr lang="en-AU" sz="1800" noProof="0">
                          <a:solidFill>
                            <a:srgbClr val="5F6265"/>
                          </a:solidFill>
                          <a:effectLst/>
                          <a:latin typeface="+mn-lt"/>
                          <a:cs typeface="Calibri" panose="020F0502020204030204" pitchFamily="34" charset="0"/>
                        </a:rPr>
                        <a:t>CO2 Laser</a:t>
                      </a:r>
                    </a:p>
                    <a:p>
                      <a:pPr algn="ctr">
                        <a:lnSpc>
                          <a:spcPct val="100000"/>
                        </a:lnSpc>
                        <a:spcAft>
                          <a:spcPts val="0"/>
                        </a:spcAft>
                      </a:pPr>
                      <a:r>
                        <a:rPr lang="en-AU" sz="1800" noProof="0">
                          <a:solidFill>
                            <a:srgbClr val="5F6265"/>
                          </a:solidFill>
                          <a:effectLst/>
                          <a:latin typeface="+mn-lt"/>
                          <a:cs typeface="Calibri" panose="020F0502020204030204" pitchFamily="34" charset="0"/>
                        </a:rPr>
                        <a:t>Energy and light Devices</a:t>
                      </a:r>
                    </a:p>
                    <a:p>
                      <a:pPr algn="ctr">
                        <a:lnSpc>
                          <a:spcPct val="100000"/>
                        </a:lnSpc>
                        <a:spcAft>
                          <a:spcPts val="0"/>
                        </a:spcAft>
                      </a:pPr>
                      <a:r>
                        <a:rPr lang="en-AU" sz="1800" noProof="0">
                          <a:solidFill>
                            <a:srgbClr val="5F6265"/>
                          </a:solidFill>
                          <a:effectLst/>
                          <a:latin typeface="+mn-lt"/>
                          <a:cs typeface="Calibri" panose="020F0502020204030204" pitchFamily="34" charset="0"/>
                        </a:rPr>
                        <a:t>HA Fillers</a:t>
                      </a:r>
                    </a:p>
                    <a:p>
                      <a:pPr algn="ctr">
                        <a:lnSpc>
                          <a:spcPct val="100000"/>
                        </a:lnSpc>
                        <a:spcAft>
                          <a:spcPts val="0"/>
                        </a:spcAft>
                      </a:pPr>
                      <a:r>
                        <a:rPr lang="en-AU" sz="1800" noProof="0">
                          <a:solidFill>
                            <a:srgbClr val="5F6265"/>
                          </a:solidFill>
                          <a:effectLst/>
                          <a:latin typeface="+mn-lt"/>
                          <a:cs typeface="Calibri" panose="020F0502020204030204" pitchFamily="34" charset="0"/>
                        </a:rPr>
                        <a:t>Peeling</a:t>
                      </a:r>
                    </a:p>
                    <a:p>
                      <a:pPr algn="ctr">
                        <a:lnSpc>
                          <a:spcPct val="100000"/>
                        </a:lnSpc>
                        <a:spcAft>
                          <a:spcPts val="0"/>
                        </a:spcAft>
                      </a:pPr>
                      <a:r>
                        <a:rPr lang="en-AU" sz="1800" noProof="0">
                          <a:solidFill>
                            <a:srgbClr val="5F6265"/>
                          </a:solidFill>
                          <a:effectLst/>
                          <a:latin typeface="+mn-lt"/>
                          <a:cs typeface="Calibri" panose="020F0502020204030204" pitchFamily="34" charset="0"/>
                        </a:rPr>
                        <a:t>Needling</a:t>
                      </a:r>
                    </a:p>
                    <a:p>
                      <a:pPr algn="ctr">
                        <a:lnSpc>
                          <a:spcPct val="100000"/>
                        </a:lnSpc>
                        <a:spcAft>
                          <a:spcPts val="0"/>
                        </a:spcAft>
                      </a:pPr>
                      <a:r>
                        <a:rPr lang="en-AU" sz="1800" noProof="0">
                          <a:solidFill>
                            <a:srgbClr val="5F6265"/>
                          </a:solidFill>
                          <a:effectLst/>
                          <a:latin typeface="+mn-lt"/>
                          <a:cs typeface="Calibri" panose="020F0502020204030204" pitchFamily="34" charset="0"/>
                        </a:rPr>
                        <a:t>Surgery</a:t>
                      </a:r>
                    </a:p>
                    <a:p>
                      <a:pPr algn="ctr">
                        <a:lnSpc>
                          <a:spcPct val="100000"/>
                        </a:lnSpc>
                        <a:spcAft>
                          <a:spcPts val="0"/>
                        </a:spcAft>
                      </a:pPr>
                      <a:r>
                        <a:rPr lang="en-AU" sz="1800" noProof="0">
                          <a:solidFill>
                            <a:srgbClr val="5F6265"/>
                          </a:solidFill>
                          <a:effectLst/>
                          <a:latin typeface="+mn-lt"/>
                          <a:cs typeface="Calibri" panose="020F0502020204030204" pitchFamily="34" charset="0"/>
                        </a:rPr>
                        <a:t> </a:t>
                      </a:r>
                      <a:endParaRPr lang="en-AU" sz="1800" noProof="0">
                        <a:solidFill>
                          <a:srgbClr val="5F6265"/>
                        </a:solidFill>
                        <a:effectLst/>
                        <a:latin typeface="+mn-lt"/>
                        <a:ea typeface="Times New Roman"/>
                        <a:cs typeface="Calibri" panose="020F0502020204030204" pitchFamily="34" charset="0"/>
                      </a:endParaRPr>
                    </a:p>
                  </a:txBody>
                  <a:tcPr marL="51435" marR="51435" marT="0" marB="0" anchor="ctr">
                    <a:noFill/>
                  </a:tcPr>
                </a:tc>
                <a:extLst>
                  <a:ext uri="{0D108BD9-81ED-4DB2-BD59-A6C34878D82A}">
                    <a16:rowId xmlns:a16="http://schemas.microsoft.com/office/drawing/2014/main" val="10002"/>
                  </a:ext>
                </a:extLst>
              </a:tr>
            </a:tbl>
          </a:graphicData>
        </a:graphic>
      </p:graphicFrame>
      <p:pic>
        <p:nvPicPr>
          <p:cNvPr id="4" name="Grafik 4">
            <a:extLst>
              <a:ext uri="{FF2B5EF4-FFF2-40B4-BE49-F238E27FC236}">
                <a16:creationId xmlns:a16="http://schemas.microsoft.com/office/drawing/2014/main" id="{07D85D0F-64F8-A8B6-4FAE-74FEA16D91E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316149" y="343259"/>
            <a:ext cx="1361198" cy="1361198"/>
          </a:xfrm>
          <a:prstGeom prst="rect">
            <a:avLst/>
          </a:prstGeom>
        </p:spPr>
      </p:pic>
      <p:sp>
        <p:nvSpPr>
          <p:cNvPr id="8" name="TextBox 7">
            <a:extLst>
              <a:ext uri="{FF2B5EF4-FFF2-40B4-BE49-F238E27FC236}">
                <a16:creationId xmlns:a16="http://schemas.microsoft.com/office/drawing/2014/main" id="{D59777B3-F18B-4DCD-BD89-DDC0DE188DAB}"/>
              </a:ext>
            </a:extLst>
          </p:cNvPr>
          <p:cNvSpPr txBox="1"/>
          <p:nvPr/>
        </p:nvSpPr>
        <p:spPr>
          <a:xfrm>
            <a:off x="1103773" y="6172228"/>
            <a:ext cx="7730738" cy="461665"/>
          </a:xfrm>
          <a:prstGeom prst="rect">
            <a:avLst/>
          </a:prstGeom>
          <a:noFill/>
        </p:spPr>
        <p:txBody>
          <a:bodyPr wrap="square">
            <a:spAutoFit/>
          </a:bodyPr>
          <a:lstStyle/>
          <a:p>
            <a:r>
              <a:rPr lang="en-US" sz="800" b="0" i="0" dirty="0" err="1">
                <a:solidFill>
                  <a:srgbClr val="212121"/>
                </a:solidFill>
                <a:effectLst/>
                <a:latin typeface="+mj-lt"/>
              </a:rPr>
              <a:t>Cavallini</a:t>
            </a:r>
            <a:r>
              <a:rPr lang="en-US" sz="800" b="0" i="0" dirty="0">
                <a:solidFill>
                  <a:srgbClr val="212121"/>
                </a:solidFill>
                <a:effectLst/>
                <a:latin typeface="+mj-lt"/>
              </a:rPr>
              <a:t> M, </a:t>
            </a:r>
            <a:r>
              <a:rPr lang="en-US" sz="800" b="0" i="0" dirty="0" err="1">
                <a:solidFill>
                  <a:srgbClr val="212121"/>
                </a:solidFill>
                <a:effectLst/>
                <a:latin typeface="+mj-lt"/>
              </a:rPr>
              <a:t>Bartoletti</a:t>
            </a:r>
            <a:r>
              <a:rPr lang="en-US" sz="800" b="0" i="0" dirty="0">
                <a:solidFill>
                  <a:srgbClr val="212121"/>
                </a:solidFill>
                <a:effectLst/>
                <a:latin typeface="+mj-lt"/>
              </a:rPr>
              <a:t> E, </a:t>
            </a:r>
            <a:r>
              <a:rPr lang="en-US" sz="800" b="0" i="0" dirty="0" err="1">
                <a:solidFill>
                  <a:srgbClr val="212121"/>
                </a:solidFill>
                <a:effectLst/>
                <a:latin typeface="+mj-lt"/>
              </a:rPr>
              <a:t>Maioli</a:t>
            </a:r>
            <a:r>
              <a:rPr lang="en-US" sz="800" b="0" i="0" dirty="0">
                <a:solidFill>
                  <a:srgbClr val="212121"/>
                </a:solidFill>
                <a:effectLst/>
                <a:latin typeface="+mj-lt"/>
              </a:rPr>
              <a:t> L, </a:t>
            </a:r>
            <a:r>
              <a:rPr lang="en-US" sz="800" b="0" i="0" dirty="0" err="1">
                <a:solidFill>
                  <a:srgbClr val="212121"/>
                </a:solidFill>
                <a:effectLst/>
                <a:latin typeface="+mj-lt"/>
              </a:rPr>
              <a:t>Massirone</a:t>
            </a:r>
            <a:r>
              <a:rPr lang="en-US" sz="800" b="0" i="0" dirty="0">
                <a:solidFill>
                  <a:srgbClr val="212121"/>
                </a:solidFill>
                <a:effectLst/>
                <a:latin typeface="+mj-lt"/>
              </a:rPr>
              <a:t> A, Pia Palmieri I, </a:t>
            </a:r>
            <a:r>
              <a:rPr lang="en-US" sz="800" b="0" i="0" dirty="0" err="1">
                <a:solidFill>
                  <a:srgbClr val="212121"/>
                </a:solidFill>
                <a:effectLst/>
                <a:latin typeface="+mj-lt"/>
              </a:rPr>
              <a:t>Papagni</a:t>
            </a:r>
            <a:r>
              <a:rPr lang="en-US" sz="800" b="0" i="0" dirty="0">
                <a:solidFill>
                  <a:srgbClr val="212121"/>
                </a:solidFill>
                <a:effectLst/>
                <a:latin typeface="+mj-lt"/>
              </a:rPr>
              <a:t> M et al. Consensus report on the use of PN-HPT™ (polynucleotides highly purified technology) in aesthetic medicine. J </a:t>
            </a:r>
            <a:r>
              <a:rPr lang="en-US" sz="800" b="0" i="0" dirty="0" err="1">
                <a:solidFill>
                  <a:srgbClr val="212121"/>
                </a:solidFill>
                <a:effectLst/>
                <a:latin typeface="+mj-lt"/>
              </a:rPr>
              <a:t>Cosmet</a:t>
            </a:r>
            <a:r>
              <a:rPr lang="en-US" sz="800" b="0" i="0" dirty="0">
                <a:solidFill>
                  <a:srgbClr val="212121"/>
                </a:solidFill>
                <a:effectLst/>
                <a:latin typeface="+mj-lt"/>
              </a:rPr>
              <a:t> Dermatol. 2021 Mar;20(3):922-928. </a:t>
            </a:r>
            <a:r>
              <a:rPr lang="en-US" sz="800" b="0" i="0" dirty="0" err="1">
                <a:solidFill>
                  <a:srgbClr val="212121"/>
                </a:solidFill>
                <a:effectLst/>
                <a:latin typeface="+mj-lt"/>
              </a:rPr>
              <a:t>doi</a:t>
            </a:r>
            <a:r>
              <a:rPr lang="en-US" sz="800" b="0" i="0" dirty="0">
                <a:solidFill>
                  <a:srgbClr val="212121"/>
                </a:solidFill>
                <a:effectLst/>
                <a:latin typeface="+mj-lt"/>
              </a:rPr>
              <a:t>: 10.1111/jocd.13679. </a:t>
            </a:r>
            <a:r>
              <a:rPr lang="en-US" sz="800" b="0" i="0" dirty="0" err="1">
                <a:solidFill>
                  <a:srgbClr val="212121"/>
                </a:solidFill>
                <a:effectLst/>
                <a:latin typeface="+mj-lt"/>
              </a:rPr>
              <a:t>Epub</a:t>
            </a:r>
            <a:r>
              <a:rPr lang="en-US" sz="800" b="0" i="0" dirty="0">
                <a:solidFill>
                  <a:srgbClr val="212121"/>
                </a:solidFill>
                <a:effectLst/>
                <a:latin typeface="+mj-lt"/>
              </a:rPr>
              <a:t> 2020 Sep 21. PMID: 32799391; PMCID: PMC7984045.</a:t>
            </a:r>
          </a:p>
        </p:txBody>
      </p:sp>
      <p:sp>
        <p:nvSpPr>
          <p:cNvPr id="5" name="TextBox 4">
            <a:extLst>
              <a:ext uri="{FF2B5EF4-FFF2-40B4-BE49-F238E27FC236}">
                <a16:creationId xmlns:a16="http://schemas.microsoft.com/office/drawing/2014/main" id="{52885E95-4473-E8A3-014B-7EA9E24710F1}"/>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128160489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8AD1BC-E935-8F08-052F-B126C319D6C3}"/>
              </a:ext>
            </a:extLst>
          </p:cNvPr>
          <p:cNvSpPr>
            <a:spLocks noGrp="1"/>
          </p:cNvSpPr>
          <p:nvPr>
            <p:ph type="title"/>
          </p:nvPr>
        </p:nvSpPr>
        <p:spPr>
          <a:xfrm>
            <a:off x="838200" y="835173"/>
            <a:ext cx="10515600" cy="750435"/>
          </a:xfrm>
        </p:spPr>
        <p:txBody>
          <a:bodyPr/>
          <a:lstStyle/>
          <a:p>
            <a:r>
              <a:rPr lang="de-DE" sz="2400"/>
              <a:t>Intradermal </a:t>
            </a:r>
            <a:r>
              <a:rPr lang="de-DE" sz="2400" err="1"/>
              <a:t>injecting</a:t>
            </a:r>
            <a:r>
              <a:rPr lang="de-DE" sz="2400"/>
              <a:t> </a:t>
            </a:r>
            <a:r>
              <a:rPr lang="de-DE" sz="2400" err="1"/>
              <a:t>procedure</a:t>
            </a:r>
            <a:r>
              <a:rPr lang="de-DE" sz="2400"/>
              <a:t> </a:t>
            </a:r>
            <a:r>
              <a:rPr lang="de-DE" sz="2400" err="1"/>
              <a:t>of</a:t>
            </a:r>
            <a:r>
              <a:rPr lang="de-DE" sz="2400"/>
              <a:t> PN-HPT</a:t>
            </a:r>
            <a:r>
              <a:rPr lang="de-DE" sz="2400" baseline="30000"/>
              <a:t>®</a:t>
            </a:r>
            <a:r>
              <a:rPr lang="de-DE" sz="2400"/>
              <a:t>-</a:t>
            </a:r>
            <a:r>
              <a:rPr lang="de-DE" sz="2400" err="1"/>
              <a:t>based</a:t>
            </a:r>
            <a:r>
              <a:rPr lang="de-DE" sz="2400"/>
              <a:t> </a:t>
            </a:r>
            <a:r>
              <a:rPr lang="de-DE" sz="2400" err="1"/>
              <a:t>devices</a:t>
            </a:r>
            <a:endParaRPr lang="de-DE" sz="2400"/>
          </a:p>
        </p:txBody>
      </p:sp>
      <p:graphicFrame>
        <p:nvGraphicFramePr>
          <p:cNvPr id="4" name="Segnaposto contenuto 3">
            <a:extLst>
              <a:ext uri="{FF2B5EF4-FFF2-40B4-BE49-F238E27FC236}">
                <a16:creationId xmlns:a16="http://schemas.microsoft.com/office/drawing/2014/main" id="{D142F2C4-306B-203E-393E-7C08872B7C66}"/>
              </a:ext>
            </a:extLst>
          </p:cNvPr>
          <p:cNvGraphicFramePr>
            <a:graphicFrameLocks/>
          </p:cNvGraphicFramePr>
          <p:nvPr>
            <p:extLst>
              <p:ext uri="{D42A27DB-BD31-4B8C-83A1-F6EECF244321}">
                <p14:modId xmlns:p14="http://schemas.microsoft.com/office/powerpoint/2010/main" val="4031359174"/>
              </p:ext>
            </p:extLst>
          </p:nvPr>
        </p:nvGraphicFramePr>
        <p:xfrm>
          <a:off x="988244" y="1585608"/>
          <a:ext cx="8512181" cy="2541281"/>
        </p:xfrm>
        <a:graphic>
          <a:graphicData uri="http://schemas.openxmlformats.org/drawingml/2006/table">
            <a:tbl>
              <a:tblPr firstRow="1" firstCol="1" bandRow="1">
                <a:tableStyleId>{5C22544A-7EE6-4342-B048-85BDC9FD1C3A}</a:tableStyleId>
              </a:tblPr>
              <a:tblGrid>
                <a:gridCol w="3734762">
                  <a:extLst>
                    <a:ext uri="{9D8B030D-6E8A-4147-A177-3AD203B41FA5}">
                      <a16:colId xmlns:a16="http://schemas.microsoft.com/office/drawing/2014/main" val="20000"/>
                    </a:ext>
                  </a:extLst>
                </a:gridCol>
                <a:gridCol w="4777419">
                  <a:extLst>
                    <a:ext uri="{9D8B030D-6E8A-4147-A177-3AD203B41FA5}">
                      <a16:colId xmlns:a16="http://schemas.microsoft.com/office/drawing/2014/main" val="20001"/>
                    </a:ext>
                  </a:extLst>
                </a:gridCol>
              </a:tblGrid>
              <a:tr h="365760">
                <a:tc gridSpan="2">
                  <a:txBody>
                    <a:bodyPr/>
                    <a:lstStyle/>
                    <a:p>
                      <a:pPr marL="0" algn="ctr" rtl="0" eaLnBrk="1" latinLnBrk="0" hangingPunct="1">
                        <a:lnSpc>
                          <a:spcPct val="100000"/>
                        </a:lnSpc>
                        <a:spcAft>
                          <a:spcPts val="0"/>
                        </a:spcAft>
                      </a:pPr>
                      <a:r>
                        <a:rPr lang="it-IT" sz="2000" b="1" i="0" u="none" strike="noStrike" baseline="0">
                          <a:latin typeface="+mn-lt"/>
                        </a:rPr>
                        <a:t>PN-HPT</a:t>
                      </a:r>
                      <a:r>
                        <a:rPr lang="it-IT" sz="2000" b="1" i="0" u="none" strike="noStrike" baseline="30000">
                          <a:latin typeface="+mn-lt"/>
                        </a:rPr>
                        <a:t>®</a:t>
                      </a:r>
                      <a:r>
                        <a:rPr lang="it-IT" sz="2000" b="1" i="0" u="none" strike="noStrike" baseline="0">
                          <a:latin typeface="+mn-lt"/>
                        </a:rPr>
                        <a:t> </a:t>
                      </a:r>
                      <a:endParaRPr lang="en-AU" sz="2000" b="1" kern="1200" cap="small" noProof="0">
                        <a:solidFill>
                          <a:schemeClr val="lt1"/>
                        </a:solidFill>
                        <a:effectLst/>
                        <a:latin typeface="+mn-lt"/>
                        <a:ea typeface="+mn-ea"/>
                        <a:cs typeface="Calibri" panose="020F0502020204030204" pitchFamily="34" charset="0"/>
                      </a:endParaRPr>
                    </a:p>
                  </a:txBody>
                  <a:tcPr marL="68580" marR="68580" marT="0" marB="0" anchor="ctr">
                    <a:gradFill>
                      <a:gsLst>
                        <a:gs pos="0">
                          <a:srgbClr val="C00000"/>
                        </a:gs>
                        <a:gs pos="98000">
                          <a:srgbClr val="E8C033"/>
                        </a:gs>
                      </a:gsLst>
                      <a:lin ang="0" scaled="1"/>
                    </a:gradFill>
                  </a:tcPr>
                </a:tc>
                <a:tc hMerge="1">
                  <a:txBody>
                    <a:bodyPr/>
                    <a:lstStyle/>
                    <a:p>
                      <a:endParaRPr lang="it-IT"/>
                    </a:p>
                  </a:txBody>
                  <a:tcPr/>
                </a:tc>
                <a:extLst>
                  <a:ext uri="{0D108BD9-81ED-4DB2-BD59-A6C34878D82A}">
                    <a16:rowId xmlns:a16="http://schemas.microsoft.com/office/drawing/2014/main" val="10000"/>
                  </a:ext>
                </a:extLst>
              </a:tr>
              <a:tr h="921139">
                <a:tc>
                  <a:txBody>
                    <a:bodyPr/>
                    <a:lstStyle/>
                    <a:p>
                      <a:pPr algn="ctr">
                        <a:lnSpc>
                          <a:spcPct val="200000"/>
                        </a:lnSpc>
                        <a:spcAft>
                          <a:spcPts val="0"/>
                        </a:spcAft>
                      </a:pPr>
                      <a:r>
                        <a:rPr lang="en-AU" sz="2000" noProof="0">
                          <a:solidFill>
                            <a:schemeClr val="bg1"/>
                          </a:solidFill>
                          <a:effectLst/>
                          <a:latin typeface="+mn-lt"/>
                          <a:cs typeface="Calibri"/>
                        </a:rPr>
                        <a:t>Injection Technique needle</a:t>
                      </a:r>
                      <a:endParaRPr lang="en-AU" sz="2000" noProof="0">
                        <a:solidFill>
                          <a:schemeClr val="bg1"/>
                        </a:solidFill>
                        <a:effectLst/>
                        <a:latin typeface="+mn-lt"/>
                        <a:ea typeface="Times New Roman"/>
                        <a:cs typeface="Calibri"/>
                      </a:endParaRPr>
                    </a:p>
                  </a:txBody>
                  <a:tcPr marL="51435" marR="51435" marT="0" marB="0" anchor="ctr">
                    <a:solidFill>
                      <a:srgbClr val="404040"/>
                    </a:solidFill>
                  </a:tcPr>
                </a:tc>
                <a:tc>
                  <a:txBody>
                    <a:bodyPr/>
                    <a:lstStyle/>
                    <a:p>
                      <a:pPr marL="0" marR="0" indent="0" algn="ctr" defTabSz="914400" eaLnBrk="1" fontAlgn="auto" latinLnBrk="0" hangingPunct="1">
                        <a:lnSpc>
                          <a:spcPct val="100000"/>
                        </a:lnSpc>
                        <a:spcBef>
                          <a:spcPts val="0"/>
                        </a:spcBef>
                        <a:spcAft>
                          <a:spcPts val="600"/>
                        </a:spcAft>
                        <a:buClrTx/>
                        <a:buSzTx/>
                        <a:buFontTx/>
                        <a:buNone/>
                        <a:tabLst/>
                        <a:defRPr/>
                      </a:pPr>
                      <a:r>
                        <a:rPr lang="en-AU" sz="2000" noProof="0">
                          <a:solidFill>
                            <a:srgbClr val="5F6265"/>
                          </a:solidFill>
                          <a:effectLst/>
                          <a:latin typeface="+mn-lt"/>
                          <a:cs typeface="Calibri"/>
                        </a:rPr>
                        <a:t>Micro droplet (Serial puncture )</a:t>
                      </a:r>
                    </a:p>
                    <a:p>
                      <a:pPr marL="0" marR="0" indent="0" algn="ctr" eaLnBrk="1" fontAlgn="auto" latinLnBrk="0" hangingPunct="1">
                        <a:lnSpc>
                          <a:spcPct val="100000"/>
                        </a:lnSpc>
                        <a:spcBef>
                          <a:spcPts val="0"/>
                        </a:spcBef>
                        <a:spcAft>
                          <a:spcPts val="600"/>
                        </a:spcAft>
                        <a:buClrTx/>
                        <a:buSzTx/>
                        <a:buFontTx/>
                        <a:buNone/>
                      </a:pPr>
                      <a:r>
                        <a:rPr lang="en-AU" sz="2000" noProof="0">
                          <a:solidFill>
                            <a:srgbClr val="5F6265"/>
                          </a:solidFill>
                          <a:effectLst/>
                          <a:latin typeface="+mn-lt"/>
                          <a:cs typeface="Calibri"/>
                        </a:rPr>
                        <a:t>Linear retrograde </a:t>
                      </a:r>
                      <a:endParaRPr lang="en-AU" sz="2000" noProof="0">
                        <a:solidFill>
                          <a:srgbClr val="5F6265"/>
                        </a:solidFill>
                        <a:effectLst/>
                        <a:latin typeface="+mn-lt"/>
                        <a:ea typeface="Times New Roman"/>
                        <a:cs typeface="Calibri" panose="020F0502020204030204" pitchFamily="34" charset="0"/>
                      </a:endParaRPr>
                    </a:p>
                  </a:txBody>
                  <a:tcPr marL="51435" marR="51435" marT="0" marB="0" anchor="ctr">
                    <a:solidFill>
                      <a:schemeClr val="bg2"/>
                    </a:solidFill>
                  </a:tcPr>
                </a:tc>
                <a:extLst>
                  <a:ext uri="{0D108BD9-81ED-4DB2-BD59-A6C34878D82A}">
                    <a16:rowId xmlns:a16="http://schemas.microsoft.com/office/drawing/2014/main" val="10001"/>
                  </a:ext>
                </a:extLst>
              </a:tr>
              <a:tr h="627191">
                <a:tc>
                  <a:txBody>
                    <a:bodyPr/>
                    <a:lstStyle/>
                    <a:p>
                      <a:pPr algn="ctr">
                        <a:lnSpc>
                          <a:spcPct val="200000"/>
                        </a:lnSpc>
                        <a:spcAft>
                          <a:spcPts val="0"/>
                        </a:spcAft>
                      </a:pPr>
                      <a:r>
                        <a:rPr lang="en-AU" sz="2000" noProof="0">
                          <a:solidFill>
                            <a:schemeClr val="bg1"/>
                          </a:solidFill>
                          <a:effectLst/>
                          <a:latin typeface="+mn-lt"/>
                          <a:cs typeface="Calibri"/>
                        </a:rPr>
                        <a:t>Skin layer</a:t>
                      </a:r>
                      <a:endParaRPr lang="en-AU" sz="2000" noProof="0">
                        <a:solidFill>
                          <a:schemeClr val="bg1"/>
                        </a:solidFill>
                        <a:effectLst/>
                        <a:latin typeface="+mn-lt"/>
                        <a:ea typeface="Times New Roman"/>
                        <a:cs typeface="Calibri"/>
                      </a:endParaRPr>
                    </a:p>
                  </a:txBody>
                  <a:tcPr marL="51435" marR="51435" marT="0" marB="0" anchor="ctr">
                    <a:solidFill>
                      <a:srgbClr val="404040"/>
                    </a:solidFill>
                  </a:tcPr>
                </a:tc>
                <a:tc>
                  <a:txBody>
                    <a:bodyPr/>
                    <a:lstStyle/>
                    <a:p>
                      <a:pPr algn="ctr">
                        <a:lnSpc>
                          <a:spcPct val="150000"/>
                        </a:lnSpc>
                        <a:spcAft>
                          <a:spcPts val="0"/>
                        </a:spcAft>
                      </a:pPr>
                      <a:r>
                        <a:rPr lang="en-AU" sz="2000" noProof="0">
                          <a:solidFill>
                            <a:srgbClr val="5F6265"/>
                          </a:solidFill>
                          <a:effectLst/>
                          <a:latin typeface="+mn-lt"/>
                          <a:cs typeface="Calibri"/>
                        </a:rPr>
                        <a:t>Intra dermal</a:t>
                      </a:r>
                      <a:endParaRPr lang="en-AU" sz="2000" noProof="0">
                        <a:solidFill>
                          <a:srgbClr val="5F6265"/>
                        </a:solidFill>
                        <a:effectLst/>
                        <a:latin typeface="+mn-lt"/>
                        <a:ea typeface="Times New Roman"/>
                        <a:cs typeface="Calibri"/>
                      </a:endParaRPr>
                    </a:p>
                  </a:txBody>
                  <a:tcPr marL="51435" marR="51435" marT="0" marB="0" anchor="ctr">
                    <a:noFill/>
                  </a:tcPr>
                </a:tc>
                <a:extLst>
                  <a:ext uri="{0D108BD9-81ED-4DB2-BD59-A6C34878D82A}">
                    <a16:rowId xmlns:a16="http://schemas.microsoft.com/office/drawing/2014/main" val="10002"/>
                  </a:ext>
                </a:extLst>
              </a:tr>
              <a:tr h="627191">
                <a:tc>
                  <a:txBody>
                    <a:bodyPr/>
                    <a:lstStyle/>
                    <a:p>
                      <a:pPr algn="ctr">
                        <a:lnSpc>
                          <a:spcPct val="200000"/>
                        </a:lnSpc>
                        <a:spcAft>
                          <a:spcPts val="0"/>
                        </a:spcAft>
                      </a:pPr>
                      <a:r>
                        <a:rPr lang="en-AU" sz="2000" noProof="0">
                          <a:solidFill>
                            <a:schemeClr val="bg1"/>
                          </a:solidFill>
                          <a:effectLst/>
                          <a:latin typeface="+mn-lt"/>
                          <a:cs typeface="Calibri"/>
                        </a:rPr>
                        <a:t>Needle</a:t>
                      </a:r>
                      <a:endParaRPr lang="en-AU" sz="2000" noProof="0">
                        <a:solidFill>
                          <a:schemeClr val="bg1"/>
                        </a:solidFill>
                        <a:effectLst/>
                        <a:latin typeface="+mn-lt"/>
                        <a:ea typeface="Times New Roman"/>
                        <a:cs typeface="Calibri"/>
                      </a:endParaRPr>
                    </a:p>
                  </a:txBody>
                  <a:tcPr marL="51435" marR="51435" marT="0" marB="0" anchor="ctr">
                    <a:solidFill>
                      <a:srgbClr val="404040"/>
                    </a:solidFill>
                  </a:tcPr>
                </a:tc>
                <a:tc>
                  <a:txBody>
                    <a:bodyPr/>
                    <a:lstStyle/>
                    <a:p>
                      <a:pPr algn="ctr">
                        <a:lnSpc>
                          <a:spcPct val="150000"/>
                        </a:lnSpc>
                        <a:spcAft>
                          <a:spcPts val="0"/>
                        </a:spcAft>
                      </a:pPr>
                      <a:r>
                        <a:rPr lang="en-AU" sz="2000" noProof="0">
                          <a:solidFill>
                            <a:srgbClr val="5F6265"/>
                          </a:solidFill>
                          <a:effectLst/>
                          <a:latin typeface="+mn-lt"/>
                          <a:cs typeface="Calibri"/>
                        </a:rPr>
                        <a:t>30 Gauge </a:t>
                      </a:r>
                      <a:r>
                        <a:rPr lang="en-AU" sz="2000" baseline="0" noProof="0">
                          <a:solidFill>
                            <a:srgbClr val="5F6265"/>
                          </a:solidFill>
                          <a:effectLst/>
                          <a:latin typeface="+mn-lt"/>
                          <a:cs typeface="Calibri"/>
                        </a:rPr>
                        <a:t>½ </a:t>
                      </a:r>
                      <a:r>
                        <a:rPr lang="en-AU" sz="2000" baseline="30000" noProof="0">
                          <a:solidFill>
                            <a:srgbClr val="5F6265"/>
                          </a:solidFill>
                          <a:effectLst/>
                          <a:latin typeface="+mn-lt"/>
                          <a:cs typeface="Calibri"/>
                        </a:rPr>
                        <a:t> </a:t>
                      </a:r>
                      <a:r>
                        <a:rPr lang="en-AU" sz="2000" noProof="0">
                          <a:solidFill>
                            <a:srgbClr val="5F6265"/>
                          </a:solidFill>
                          <a:effectLst/>
                          <a:latin typeface="+mn-lt"/>
                          <a:cs typeface="Calibri"/>
                        </a:rPr>
                        <a:t>(13 mm, in the box) </a:t>
                      </a:r>
                      <a:endParaRPr lang="en-AU" sz="2000" noProof="0">
                        <a:solidFill>
                          <a:srgbClr val="5F6265"/>
                        </a:solidFill>
                        <a:effectLst/>
                        <a:latin typeface="+mn-lt"/>
                        <a:ea typeface="Times New Roman"/>
                        <a:cs typeface="Calibri"/>
                      </a:endParaRPr>
                    </a:p>
                  </a:txBody>
                  <a:tcPr marL="51435" marR="51435" marT="0" marB="0" anchor="ctr">
                    <a:solidFill>
                      <a:schemeClr val="bg2"/>
                    </a:solidFill>
                  </a:tcPr>
                </a:tc>
                <a:extLst>
                  <a:ext uri="{0D108BD9-81ED-4DB2-BD59-A6C34878D82A}">
                    <a16:rowId xmlns:a16="http://schemas.microsoft.com/office/drawing/2014/main" val="10003"/>
                  </a:ext>
                </a:extLst>
              </a:tr>
            </a:tbl>
          </a:graphicData>
        </a:graphic>
      </p:graphicFrame>
      <p:sp>
        <p:nvSpPr>
          <p:cNvPr id="6" name="CasellaDiTesto 2">
            <a:extLst>
              <a:ext uri="{FF2B5EF4-FFF2-40B4-BE49-F238E27FC236}">
                <a16:creationId xmlns:a16="http://schemas.microsoft.com/office/drawing/2014/main" id="{22319F87-837A-73AE-ECEA-00CCD442A3CC}"/>
              </a:ext>
            </a:extLst>
          </p:cNvPr>
          <p:cNvSpPr txBox="1"/>
          <p:nvPr/>
        </p:nvSpPr>
        <p:spPr>
          <a:xfrm>
            <a:off x="988244" y="4531207"/>
            <a:ext cx="8908520" cy="923330"/>
          </a:xfrm>
          <a:prstGeom prst="rect">
            <a:avLst/>
          </a:prstGeom>
          <a:noFill/>
        </p:spPr>
        <p:txBody>
          <a:bodyPr wrap="square" rtlCol="0">
            <a:spAutoFit/>
          </a:bodyPr>
          <a:lstStyle/>
          <a:p>
            <a:pPr algn="l"/>
            <a:r>
              <a:rPr lang="en-AU" sz="1800" b="0" i="0" u="none" strike="noStrike" baseline="0">
                <a:cs typeface="Calibri" panose="020F0502020204030204" pitchFamily="34" charset="0"/>
              </a:rPr>
              <a:t>Microdroplet technique can reach the dermal layer with very high precision.</a:t>
            </a:r>
          </a:p>
          <a:p>
            <a:pPr algn="l"/>
            <a:r>
              <a:rPr lang="en-AU" sz="1800" b="0" i="0" u="none" strike="noStrike" baseline="0">
                <a:cs typeface="Calibri" panose="020F0502020204030204" pitchFamily="34" charset="0"/>
              </a:rPr>
              <a:t>push the needle and plunger slowly until a small white bleb appears</a:t>
            </a:r>
          </a:p>
          <a:p>
            <a:pPr algn="l"/>
            <a:r>
              <a:rPr lang="en-AU" sz="1800" b="0" i="0" u="none" strike="noStrike" baseline="0">
                <a:cs typeface="Calibri" panose="020F0502020204030204" pitchFamily="34" charset="0"/>
              </a:rPr>
              <a:t>in the skin. </a:t>
            </a:r>
          </a:p>
        </p:txBody>
      </p:sp>
      <p:sp>
        <p:nvSpPr>
          <p:cNvPr id="7" name="TextBox 6">
            <a:extLst>
              <a:ext uri="{FF2B5EF4-FFF2-40B4-BE49-F238E27FC236}">
                <a16:creationId xmlns:a16="http://schemas.microsoft.com/office/drawing/2014/main" id="{19B1B4EA-3419-4495-8F8E-12CB59528138}"/>
              </a:ext>
            </a:extLst>
          </p:cNvPr>
          <p:cNvSpPr txBox="1"/>
          <p:nvPr/>
        </p:nvSpPr>
        <p:spPr>
          <a:xfrm>
            <a:off x="1103773" y="6172228"/>
            <a:ext cx="8396652" cy="338554"/>
          </a:xfrm>
          <a:prstGeom prst="rect">
            <a:avLst/>
          </a:prstGeom>
          <a:noFill/>
        </p:spPr>
        <p:txBody>
          <a:bodyPr wrap="square">
            <a:spAutoFit/>
          </a:bodyPr>
          <a:lstStyle/>
          <a:p>
            <a:r>
              <a:rPr lang="en-US" sz="800" b="0" i="0" dirty="0" err="1">
                <a:solidFill>
                  <a:srgbClr val="212121"/>
                </a:solidFill>
                <a:effectLst/>
                <a:latin typeface="+mj-lt"/>
              </a:rPr>
              <a:t>Cavallini</a:t>
            </a:r>
            <a:r>
              <a:rPr lang="en-US" sz="800" b="0" i="0" dirty="0">
                <a:solidFill>
                  <a:srgbClr val="212121"/>
                </a:solidFill>
                <a:effectLst/>
                <a:latin typeface="+mj-lt"/>
              </a:rPr>
              <a:t> M, </a:t>
            </a:r>
            <a:r>
              <a:rPr lang="en-US" sz="800" b="0" i="0" dirty="0" err="1">
                <a:solidFill>
                  <a:srgbClr val="212121"/>
                </a:solidFill>
                <a:effectLst/>
                <a:latin typeface="+mj-lt"/>
              </a:rPr>
              <a:t>Bartoletti</a:t>
            </a:r>
            <a:r>
              <a:rPr lang="en-US" sz="800" b="0" i="0" dirty="0">
                <a:solidFill>
                  <a:srgbClr val="212121"/>
                </a:solidFill>
                <a:effectLst/>
                <a:latin typeface="+mj-lt"/>
              </a:rPr>
              <a:t> E, </a:t>
            </a:r>
            <a:r>
              <a:rPr lang="en-US" sz="800" b="0" i="0" dirty="0" err="1">
                <a:solidFill>
                  <a:srgbClr val="212121"/>
                </a:solidFill>
                <a:effectLst/>
                <a:latin typeface="+mj-lt"/>
              </a:rPr>
              <a:t>Maioli</a:t>
            </a:r>
            <a:r>
              <a:rPr lang="en-US" sz="800" b="0" i="0" dirty="0">
                <a:solidFill>
                  <a:srgbClr val="212121"/>
                </a:solidFill>
                <a:effectLst/>
                <a:latin typeface="+mj-lt"/>
              </a:rPr>
              <a:t> L, </a:t>
            </a:r>
            <a:r>
              <a:rPr lang="en-US" sz="800" b="0" i="0" dirty="0" err="1">
                <a:solidFill>
                  <a:srgbClr val="212121"/>
                </a:solidFill>
                <a:effectLst/>
                <a:latin typeface="+mj-lt"/>
              </a:rPr>
              <a:t>Massirone</a:t>
            </a:r>
            <a:r>
              <a:rPr lang="en-US" sz="800" b="0" i="0" dirty="0">
                <a:solidFill>
                  <a:srgbClr val="212121"/>
                </a:solidFill>
                <a:effectLst/>
                <a:latin typeface="+mj-lt"/>
              </a:rPr>
              <a:t> A, Pia Palmieri I, </a:t>
            </a:r>
            <a:r>
              <a:rPr lang="en-US" sz="800" b="0" i="0" dirty="0" err="1">
                <a:solidFill>
                  <a:srgbClr val="212121"/>
                </a:solidFill>
                <a:effectLst/>
                <a:latin typeface="+mj-lt"/>
              </a:rPr>
              <a:t>Papagni</a:t>
            </a:r>
            <a:r>
              <a:rPr lang="en-US" sz="800" b="0" i="0" dirty="0">
                <a:solidFill>
                  <a:srgbClr val="212121"/>
                </a:solidFill>
                <a:effectLst/>
                <a:latin typeface="+mj-lt"/>
              </a:rPr>
              <a:t> M et al. Consensus report on the use of PN-HPT™ (polynucleotides highly purified technology) in aesthetic medicine. J </a:t>
            </a:r>
            <a:r>
              <a:rPr lang="en-US" sz="800" b="0" i="0" dirty="0" err="1">
                <a:solidFill>
                  <a:srgbClr val="212121"/>
                </a:solidFill>
                <a:effectLst/>
                <a:latin typeface="+mj-lt"/>
              </a:rPr>
              <a:t>Cosmet</a:t>
            </a:r>
            <a:r>
              <a:rPr lang="en-US" sz="800" b="0" i="0" dirty="0">
                <a:solidFill>
                  <a:srgbClr val="212121"/>
                </a:solidFill>
                <a:effectLst/>
                <a:latin typeface="+mj-lt"/>
              </a:rPr>
              <a:t> Dermatol. 2021 Mar;20(3):922-928. </a:t>
            </a:r>
            <a:r>
              <a:rPr lang="en-US" sz="800" b="0" i="0" dirty="0" err="1">
                <a:solidFill>
                  <a:srgbClr val="212121"/>
                </a:solidFill>
                <a:effectLst/>
                <a:latin typeface="+mj-lt"/>
              </a:rPr>
              <a:t>doi</a:t>
            </a:r>
            <a:r>
              <a:rPr lang="en-US" sz="800" b="0" i="0" dirty="0">
                <a:solidFill>
                  <a:srgbClr val="212121"/>
                </a:solidFill>
                <a:effectLst/>
                <a:latin typeface="+mj-lt"/>
              </a:rPr>
              <a:t>: 10.1111/jocd.13679. </a:t>
            </a:r>
            <a:r>
              <a:rPr lang="en-US" sz="800" b="0" i="0" dirty="0" err="1">
                <a:solidFill>
                  <a:srgbClr val="212121"/>
                </a:solidFill>
                <a:effectLst/>
                <a:latin typeface="+mj-lt"/>
              </a:rPr>
              <a:t>Epub</a:t>
            </a:r>
            <a:r>
              <a:rPr lang="en-US" sz="800" b="0" i="0" dirty="0">
                <a:solidFill>
                  <a:srgbClr val="212121"/>
                </a:solidFill>
                <a:effectLst/>
                <a:latin typeface="+mj-lt"/>
              </a:rPr>
              <a:t> 2020 Sep 21. PMID: 32799391; PMCID: PMC7984045.</a:t>
            </a:r>
          </a:p>
        </p:txBody>
      </p:sp>
      <p:sp>
        <p:nvSpPr>
          <p:cNvPr id="5" name="TextBox 4">
            <a:extLst>
              <a:ext uri="{FF2B5EF4-FFF2-40B4-BE49-F238E27FC236}">
                <a16:creationId xmlns:a16="http://schemas.microsoft.com/office/drawing/2014/main" id="{F7B97EA1-BEE3-0CFD-4530-DD16889EA607}"/>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213671546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6A395EC1-AF0B-0C48-B27C-65E7C81580E4}"/>
              </a:ext>
            </a:extLst>
          </p:cNvPr>
          <p:cNvSpPr/>
          <p:nvPr/>
        </p:nvSpPr>
        <p:spPr>
          <a:xfrm>
            <a:off x="838198" y="1958492"/>
            <a:ext cx="10634941" cy="886309"/>
          </a:xfrm>
          <a:prstGeom prst="rect">
            <a:avLst/>
          </a:prstGeom>
          <a:gradFill>
            <a:gsLst>
              <a:gs pos="0">
                <a:srgbClr val="C62534"/>
              </a:gs>
              <a:gs pos="98000">
                <a:srgbClr val="E8C03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CA8AD1BC-E935-8F08-052F-B126C319D6C3}"/>
              </a:ext>
            </a:extLst>
          </p:cNvPr>
          <p:cNvSpPr>
            <a:spLocks noGrp="1"/>
          </p:cNvSpPr>
          <p:nvPr>
            <p:ph type="title"/>
          </p:nvPr>
        </p:nvSpPr>
        <p:spPr>
          <a:xfrm>
            <a:off x="838200" y="835173"/>
            <a:ext cx="10515600" cy="750435"/>
          </a:xfrm>
        </p:spPr>
        <p:txBody>
          <a:bodyPr/>
          <a:lstStyle/>
          <a:p>
            <a:pPr>
              <a:lnSpc>
                <a:spcPct val="120000"/>
              </a:lnSpc>
            </a:pPr>
            <a:r>
              <a:rPr lang="de-DE" sz="2800">
                <a:latin typeface="Century Gothic"/>
              </a:rPr>
              <a:t>Treatment </a:t>
            </a:r>
            <a:r>
              <a:rPr lang="de-DE" sz="2800" err="1">
                <a:latin typeface="Century Gothic"/>
              </a:rPr>
              <a:t>protocols</a:t>
            </a:r>
            <a:br>
              <a:rPr lang="de-DE" sz="2000"/>
            </a:br>
            <a:r>
              <a:rPr lang="de-DE" sz="2000" err="1">
                <a:latin typeface="Century Gothic"/>
              </a:rPr>
              <a:t>skin</a:t>
            </a:r>
            <a:r>
              <a:rPr lang="de-DE" sz="2000">
                <a:latin typeface="Century Gothic"/>
              </a:rPr>
              <a:t> </a:t>
            </a:r>
            <a:r>
              <a:rPr lang="de-DE" sz="2000" err="1">
                <a:latin typeface="Century Gothic"/>
              </a:rPr>
              <a:t>enhancement</a:t>
            </a:r>
            <a:r>
              <a:rPr lang="de-DE" sz="2000">
                <a:latin typeface="Century Gothic"/>
              </a:rPr>
              <a:t> and </a:t>
            </a:r>
            <a:r>
              <a:rPr lang="de-DE" sz="2000" err="1">
                <a:latin typeface="Century Gothic"/>
              </a:rPr>
              <a:t>revitalization</a:t>
            </a:r>
            <a:r>
              <a:rPr lang="de-DE" sz="2000">
                <a:latin typeface="Century Gothic"/>
              </a:rPr>
              <a:t> </a:t>
            </a:r>
            <a:r>
              <a:rPr lang="de-DE" sz="2000" err="1">
                <a:latin typeface="Century Gothic"/>
              </a:rPr>
              <a:t>of</a:t>
            </a:r>
            <a:r>
              <a:rPr lang="de-DE" sz="2000">
                <a:latin typeface="Century Gothic"/>
              </a:rPr>
              <a:t> </a:t>
            </a:r>
            <a:r>
              <a:rPr lang="de-DE" sz="2000" err="1">
                <a:latin typeface="Century Gothic"/>
              </a:rPr>
              <a:t>face</a:t>
            </a:r>
            <a:r>
              <a:rPr lang="de-DE" sz="2000">
                <a:latin typeface="Century Gothic"/>
              </a:rPr>
              <a:t> </a:t>
            </a:r>
            <a:r>
              <a:rPr lang="de-DE" sz="2000" err="1">
                <a:latin typeface="Century Gothic"/>
              </a:rPr>
              <a:t>with</a:t>
            </a:r>
            <a:r>
              <a:rPr lang="de-DE" sz="2000">
                <a:latin typeface="Century Gothic"/>
              </a:rPr>
              <a:t> PN-HPT®</a:t>
            </a:r>
          </a:p>
        </p:txBody>
      </p:sp>
      <p:graphicFrame>
        <p:nvGraphicFramePr>
          <p:cNvPr id="3" name="Segnaposto contenuto 4">
            <a:extLst>
              <a:ext uri="{FF2B5EF4-FFF2-40B4-BE49-F238E27FC236}">
                <a16:creationId xmlns:a16="http://schemas.microsoft.com/office/drawing/2014/main" id="{EB5212A3-FCC8-C1CC-E93D-E1E45A0D5085}"/>
              </a:ext>
            </a:extLst>
          </p:cNvPr>
          <p:cNvGraphicFramePr>
            <a:graphicFrameLocks/>
          </p:cNvGraphicFramePr>
          <p:nvPr>
            <p:extLst>
              <p:ext uri="{D42A27DB-BD31-4B8C-83A1-F6EECF244321}">
                <p14:modId xmlns:p14="http://schemas.microsoft.com/office/powerpoint/2010/main" val="1553433224"/>
              </p:ext>
            </p:extLst>
          </p:nvPr>
        </p:nvGraphicFramePr>
        <p:xfrm>
          <a:off x="838199" y="1958492"/>
          <a:ext cx="10634942" cy="3525662"/>
        </p:xfrm>
        <a:graphic>
          <a:graphicData uri="http://schemas.openxmlformats.org/drawingml/2006/table">
            <a:tbl>
              <a:tblPr firstRow="1" firstCol="1" bandRow="1">
                <a:tableStyleId>{5C22544A-7EE6-4342-B048-85BDC9FD1C3A}</a:tableStyleId>
              </a:tblPr>
              <a:tblGrid>
                <a:gridCol w="1755716">
                  <a:extLst>
                    <a:ext uri="{9D8B030D-6E8A-4147-A177-3AD203B41FA5}">
                      <a16:colId xmlns:a16="http://schemas.microsoft.com/office/drawing/2014/main" val="20000"/>
                    </a:ext>
                  </a:extLst>
                </a:gridCol>
                <a:gridCol w="1554423">
                  <a:extLst>
                    <a:ext uri="{9D8B030D-6E8A-4147-A177-3AD203B41FA5}">
                      <a16:colId xmlns:a16="http://schemas.microsoft.com/office/drawing/2014/main" val="20001"/>
                    </a:ext>
                  </a:extLst>
                </a:gridCol>
                <a:gridCol w="1822814">
                  <a:extLst>
                    <a:ext uri="{9D8B030D-6E8A-4147-A177-3AD203B41FA5}">
                      <a16:colId xmlns:a16="http://schemas.microsoft.com/office/drawing/2014/main" val="20002"/>
                    </a:ext>
                  </a:extLst>
                </a:gridCol>
                <a:gridCol w="1730883">
                  <a:extLst>
                    <a:ext uri="{9D8B030D-6E8A-4147-A177-3AD203B41FA5}">
                      <a16:colId xmlns:a16="http://schemas.microsoft.com/office/drawing/2014/main" val="20003"/>
                    </a:ext>
                  </a:extLst>
                </a:gridCol>
                <a:gridCol w="1318708">
                  <a:extLst>
                    <a:ext uri="{9D8B030D-6E8A-4147-A177-3AD203B41FA5}">
                      <a16:colId xmlns:a16="http://schemas.microsoft.com/office/drawing/2014/main" val="20004"/>
                    </a:ext>
                  </a:extLst>
                </a:gridCol>
                <a:gridCol w="2452398">
                  <a:extLst>
                    <a:ext uri="{9D8B030D-6E8A-4147-A177-3AD203B41FA5}">
                      <a16:colId xmlns:a16="http://schemas.microsoft.com/office/drawing/2014/main" val="20005"/>
                    </a:ext>
                  </a:extLst>
                </a:gridCol>
              </a:tblGrid>
              <a:tr h="911638">
                <a:tc>
                  <a:txBody>
                    <a:bodyPr/>
                    <a:lstStyle/>
                    <a:p>
                      <a:pPr algn="ctr">
                        <a:lnSpc>
                          <a:spcPct val="150000"/>
                        </a:lnSpc>
                        <a:spcAft>
                          <a:spcPts val="0"/>
                        </a:spcAft>
                      </a:pPr>
                      <a:r>
                        <a:rPr lang="en-AU" sz="1600" noProof="0">
                          <a:solidFill>
                            <a:schemeClr val="bg1"/>
                          </a:solidFill>
                          <a:effectLst/>
                          <a:latin typeface="+mn-lt"/>
                          <a:cs typeface="Calibri" panose="020F0502020204030204" pitchFamily="34" charset="0"/>
                        </a:rPr>
                        <a:t>Face treatment </a:t>
                      </a:r>
                      <a:endParaRPr lang="en-AU" sz="1600" noProof="0">
                        <a:solidFill>
                          <a:schemeClr val="bg1"/>
                        </a:solidFill>
                        <a:effectLst/>
                        <a:latin typeface="+mn-lt"/>
                        <a:ea typeface="Times New Roman"/>
                        <a:cs typeface="Calibri" panose="020F0502020204030204" pitchFamily="34" charset="0"/>
                      </a:endParaRPr>
                    </a:p>
                  </a:txBody>
                  <a:tcPr marL="50466" marR="50466" marT="0" marB="0" anchor="ctr">
                    <a:noFill/>
                  </a:tcPr>
                </a:tc>
                <a:tc>
                  <a:txBody>
                    <a:bodyPr/>
                    <a:lstStyle/>
                    <a:p>
                      <a:pPr algn="ctr">
                        <a:lnSpc>
                          <a:spcPct val="100000"/>
                        </a:lnSpc>
                        <a:spcAft>
                          <a:spcPts val="0"/>
                        </a:spcAft>
                      </a:pPr>
                      <a:r>
                        <a:rPr lang="en-AU" sz="1600" noProof="0">
                          <a:solidFill>
                            <a:schemeClr val="bg1"/>
                          </a:solidFill>
                          <a:effectLst/>
                          <a:latin typeface="+mn-lt"/>
                          <a:cs typeface="Calibri" panose="020F0502020204030204" pitchFamily="34" charset="0"/>
                        </a:rPr>
                        <a:t>PN-HPT™</a:t>
                      </a:r>
                    </a:p>
                    <a:p>
                      <a:pPr algn="ctr">
                        <a:lnSpc>
                          <a:spcPct val="100000"/>
                        </a:lnSpc>
                        <a:spcAft>
                          <a:spcPts val="0"/>
                        </a:spcAft>
                      </a:pPr>
                      <a:r>
                        <a:rPr lang="en-AU" sz="1600" noProof="0">
                          <a:solidFill>
                            <a:schemeClr val="bg1"/>
                          </a:solidFill>
                          <a:effectLst/>
                          <a:latin typeface="+mn-lt"/>
                          <a:cs typeface="Calibri" panose="020F0502020204030204" pitchFamily="34" charset="0"/>
                        </a:rPr>
                        <a:t>40mg/2ml</a:t>
                      </a:r>
                    </a:p>
                    <a:p>
                      <a:pPr algn="ctr">
                        <a:lnSpc>
                          <a:spcPct val="100000"/>
                        </a:lnSpc>
                        <a:spcAft>
                          <a:spcPts val="0"/>
                        </a:spcAft>
                      </a:pPr>
                      <a:r>
                        <a:rPr lang="en-AU" sz="1400" noProof="0">
                          <a:solidFill>
                            <a:schemeClr val="bg1"/>
                          </a:solidFill>
                          <a:effectLst/>
                          <a:latin typeface="+mn-lt"/>
                          <a:ea typeface="Times New Roman"/>
                          <a:cs typeface="Calibri" panose="020F0502020204030204" pitchFamily="34" charset="0"/>
                        </a:rPr>
                        <a:t>(e.g. </a:t>
                      </a:r>
                      <a:r>
                        <a:rPr lang="en-AU" sz="1400" noProof="0" err="1">
                          <a:solidFill>
                            <a:schemeClr val="bg1"/>
                          </a:solidFill>
                          <a:effectLst/>
                          <a:latin typeface="+mn-lt"/>
                          <a:ea typeface="Times New Roman"/>
                          <a:cs typeface="Calibri" panose="020F0502020204030204" pitchFamily="34" charset="0"/>
                        </a:rPr>
                        <a:t>PhilArt</a:t>
                      </a:r>
                      <a:r>
                        <a:rPr lang="en-AU" sz="1400" noProof="0">
                          <a:solidFill>
                            <a:schemeClr val="bg1"/>
                          </a:solidFill>
                          <a:effectLst/>
                          <a:latin typeface="+mn-lt"/>
                          <a:ea typeface="Times New Roman"/>
                          <a:cs typeface="Calibri" panose="020F0502020204030204" pitchFamily="34" charset="0"/>
                        </a:rPr>
                        <a:t>) </a:t>
                      </a:r>
                    </a:p>
                  </a:txBody>
                  <a:tcPr marL="50466" marR="50466" marT="0" marB="0" anchor="ctr">
                    <a:noFill/>
                  </a:tcPr>
                </a:tc>
                <a:tc>
                  <a:txBody>
                    <a:bodyPr/>
                    <a:lstStyle/>
                    <a:p>
                      <a:pPr algn="ctr">
                        <a:lnSpc>
                          <a:spcPct val="100000"/>
                        </a:lnSpc>
                        <a:spcAft>
                          <a:spcPts val="0"/>
                        </a:spcAft>
                      </a:pPr>
                      <a:r>
                        <a:rPr lang="en-AU" sz="1600" noProof="0">
                          <a:solidFill>
                            <a:schemeClr val="bg1"/>
                          </a:solidFill>
                          <a:effectLst/>
                          <a:latin typeface="+mn-lt"/>
                          <a:cs typeface="Calibri" panose="020F0502020204030204" pitchFamily="34" charset="0"/>
                        </a:rPr>
                        <a:t>PN-HPT™+HA</a:t>
                      </a:r>
                    </a:p>
                    <a:p>
                      <a:pPr algn="ctr">
                        <a:lnSpc>
                          <a:spcPct val="100000"/>
                        </a:lnSpc>
                        <a:spcAft>
                          <a:spcPts val="0"/>
                        </a:spcAft>
                      </a:pPr>
                      <a:r>
                        <a:rPr lang="en-AU" sz="1600" noProof="0">
                          <a:solidFill>
                            <a:schemeClr val="bg1"/>
                          </a:solidFill>
                          <a:effectLst/>
                          <a:latin typeface="+mn-lt"/>
                          <a:cs typeface="Calibri" panose="020F0502020204030204" pitchFamily="34" charset="0"/>
                        </a:rPr>
                        <a:t>40mg/2ml</a:t>
                      </a:r>
                    </a:p>
                    <a:p>
                      <a:pPr algn="ctr">
                        <a:lnSpc>
                          <a:spcPct val="100000"/>
                        </a:lnSpc>
                        <a:spcAft>
                          <a:spcPts val="0"/>
                        </a:spcAft>
                      </a:pPr>
                      <a:r>
                        <a:rPr lang="en-AU" sz="1400" noProof="0">
                          <a:solidFill>
                            <a:schemeClr val="bg1"/>
                          </a:solidFill>
                          <a:effectLst/>
                          <a:latin typeface="+mn-lt"/>
                          <a:ea typeface="Times New Roman"/>
                          <a:cs typeface="Calibri" panose="020F0502020204030204" pitchFamily="34" charset="0"/>
                        </a:rPr>
                        <a:t>(e.g. </a:t>
                      </a:r>
                      <a:r>
                        <a:rPr lang="en-AU" sz="1400" noProof="0" err="1">
                          <a:solidFill>
                            <a:schemeClr val="bg1"/>
                          </a:solidFill>
                          <a:effectLst/>
                          <a:latin typeface="+mn-lt"/>
                          <a:ea typeface="Times New Roman"/>
                          <a:cs typeface="Calibri" panose="020F0502020204030204" pitchFamily="34" charset="0"/>
                        </a:rPr>
                        <a:t>PhilArt</a:t>
                      </a:r>
                      <a:r>
                        <a:rPr lang="en-AU" sz="1400" noProof="0">
                          <a:solidFill>
                            <a:schemeClr val="bg1"/>
                          </a:solidFill>
                          <a:effectLst/>
                          <a:latin typeface="+mn-lt"/>
                          <a:ea typeface="Times New Roman"/>
                          <a:cs typeface="Calibri" panose="020F0502020204030204" pitchFamily="34" charset="0"/>
                        </a:rPr>
                        <a:t> next)</a:t>
                      </a:r>
                    </a:p>
                  </a:txBody>
                  <a:tcPr marL="50466" marR="50466" marT="0" marB="0" anchor="ctr">
                    <a:noFill/>
                  </a:tcPr>
                </a:tc>
                <a:tc>
                  <a:txBody>
                    <a:bodyPr/>
                    <a:lstStyle/>
                    <a:p>
                      <a:pPr algn="ctr">
                        <a:lnSpc>
                          <a:spcPct val="100000"/>
                        </a:lnSpc>
                        <a:spcAft>
                          <a:spcPts val="0"/>
                        </a:spcAft>
                      </a:pPr>
                      <a:r>
                        <a:rPr lang="en-AU" sz="1600" noProof="0">
                          <a:solidFill>
                            <a:schemeClr val="bg1"/>
                          </a:solidFill>
                          <a:effectLst/>
                          <a:latin typeface="+mn-lt"/>
                          <a:cs typeface="Calibri" panose="020F0502020204030204" pitchFamily="34" charset="0"/>
                        </a:rPr>
                        <a:t>PN-HPT™</a:t>
                      </a:r>
                    </a:p>
                    <a:p>
                      <a:pPr algn="ctr">
                        <a:lnSpc>
                          <a:spcPct val="100000"/>
                        </a:lnSpc>
                        <a:spcAft>
                          <a:spcPts val="0"/>
                        </a:spcAft>
                      </a:pPr>
                      <a:r>
                        <a:rPr lang="en-AU" sz="1600" noProof="0">
                          <a:solidFill>
                            <a:schemeClr val="bg1"/>
                          </a:solidFill>
                          <a:effectLst/>
                          <a:latin typeface="+mn-lt"/>
                          <a:cs typeface="Calibri" panose="020F0502020204030204" pitchFamily="34" charset="0"/>
                        </a:rPr>
                        <a:t>15mg/2ml</a:t>
                      </a:r>
                    </a:p>
                    <a:p>
                      <a:pPr algn="ctr">
                        <a:lnSpc>
                          <a:spcPct val="100000"/>
                        </a:lnSpc>
                        <a:spcAft>
                          <a:spcPts val="0"/>
                        </a:spcAft>
                      </a:pPr>
                      <a:r>
                        <a:rPr lang="en-AU" sz="1400" noProof="0">
                          <a:solidFill>
                            <a:schemeClr val="bg1"/>
                          </a:solidFill>
                          <a:effectLst/>
                          <a:latin typeface="+mn-lt"/>
                          <a:ea typeface="Times New Roman"/>
                          <a:cs typeface="Calibri" panose="020F0502020204030204" pitchFamily="34" charset="0"/>
                        </a:rPr>
                        <a:t>(e.g. </a:t>
                      </a:r>
                      <a:r>
                        <a:rPr lang="en-AU" sz="1400" noProof="0" err="1">
                          <a:solidFill>
                            <a:schemeClr val="bg1"/>
                          </a:solidFill>
                          <a:effectLst/>
                          <a:latin typeface="+mn-lt"/>
                          <a:ea typeface="Times New Roman"/>
                          <a:cs typeface="Calibri" panose="020F0502020204030204" pitchFamily="34" charset="0"/>
                        </a:rPr>
                        <a:t>PhilArt</a:t>
                      </a:r>
                      <a:r>
                        <a:rPr lang="en-AU" sz="1400" noProof="0">
                          <a:solidFill>
                            <a:schemeClr val="bg1"/>
                          </a:solidFill>
                          <a:effectLst/>
                          <a:latin typeface="+mn-lt"/>
                          <a:ea typeface="Times New Roman"/>
                          <a:cs typeface="Calibri" panose="020F0502020204030204" pitchFamily="34" charset="0"/>
                        </a:rPr>
                        <a:t> eye)</a:t>
                      </a:r>
                    </a:p>
                  </a:txBody>
                  <a:tcPr marL="50466" marR="50466" marT="0" marB="0" anchor="ctr">
                    <a:noFill/>
                  </a:tcPr>
                </a:tc>
                <a:tc>
                  <a:txBody>
                    <a:bodyPr/>
                    <a:lstStyle/>
                    <a:p>
                      <a:pPr algn="ctr">
                        <a:lnSpc>
                          <a:spcPct val="100000"/>
                        </a:lnSpc>
                        <a:spcAft>
                          <a:spcPts val="0"/>
                        </a:spcAft>
                      </a:pPr>
                      <a:r>
                        <a:rPr lang="en-AU" sz="1600" noProof="0">
                          <a:solidFill>
                            <a:schemeClr val="bg1"/>
                          </a:solidFill>
                          <a:effectLst/>
                          <a:latin typeface="+mn-lt"/>
                          <a:cs typeface="Calibri" panose="020F0502020204030204" pitchFamily="34" charset="0"/>
                        </a:rPr>
                        <a:t>ml at each session </a:t>
                      </a:r>
                      <a:endParaRPr lang="en-AU" sz="1600" noProof="0">
                        <a:solidFill>
                          <a:schemeClr val="bg1"/>
                        </a:solidFill>
                        <a:effectLst/>
                        <a:latin typeface="+mn-lt"/>
                        <a:ea typeface="Times New Roman"/>
                        <a:cs typeface="Calibri" panose="020F0502020204030204" pitchFamily="34" charset="0"/>
                      </a:endParaRPr>
                    </a:p>
                  </a:txBody>
                  <a:tcPr marL="50466" marR="50466" marT="0" marB="0" anchor="ctr">
                    <a:noFill/>
                  </a:tcPr>
                </a:tc>
                <a:tc>
                  <a:txBody>
                    <a:bodyPr/>
                    <a:lstStyle/>
                    <a:p>
                      <a:pPr algn="ctr">
                        <a:lnSpc>
                          <a:spcPct val="200000"/>
                        </a:lnSpc>
                        <a:spcAft>
                          <a:spcPts val="0"/>
                        </a:spcAft>
                      </a:pPr>
                      <a:r>
                        <a:rPr lang="en-AU" sz="1600" noProof="0">
                          <a:solidFill>
                            <a:schemeClr val="bg1"/>
                          </a:solidFill>
                          <a:effectLst/>
                          <a:latin typeface="+mn-lt"/>
                          <a:cs typeface="Calibri" panose="020F0502020204030204" pitchFamily="34" charset="0"/>
                        </a:rPr>
                        <a:t>Treatment protocol </a:t>
                      </a:r>
                      <a:endParaRPr lang="en-AU" sz="1600" noProof="0">
                        <a:solidFill>
                          <a:schemeClr val="bg1"/>
                        </a:solidFill>
                        <a:effectLst/>
                        <a:latin typeface="+mn-lt"/>
                        <a:ea typeface="Times New Roman"/>
                        <a:cs typeface="Calibri" panose="020F0502020204030204" pitchFamily="34" charset="0"/>
                      </a:endParaRPr>
                    </a:p>
                  </a:txBody>
                  <a:tcPr marL="50466" marR="50466" marT="0" marB="0" anchor="ctr">
                    <a:noFill/>
                  </a:tcPr>
                </a:tc>
                <a:extLst>
                  <a:ext uri="{0D108BD9-81ED-4DB2-BD59-A6C34878D82A}">
                    <a16:rowId xmlns:a16="http://schemas.microsoft.com/office/drawing/2014/main" val="10000"/>
                  </a:ext>
                </a:extLst>
              </a:tr>
              <a:tr h="700249">
                <a:tc>
                  <a:txBody>
                    <a:bodyPr/>
                    <a:lstStyle/>
                    <a:p>
                      <a:pPr algn="ctr">
                        <a:lnSpc>
                          <a:spcPct val="200000"/>
                        </a:lnSpc>
                        <a:spcAft>
                          <a:spcPts val="0"/>
                        </a:spcAft>
                      </a:pPr>
                      <a:r>
                        <a:rPr lang="en-AU" sz="1600" noProof="0">
                          <a:solidFill>
                            <a:schemeClr val="bg1"/>
                          </a:solidFill>
                          <a:effectLst/>
                          <a:latin typeface="+mn-lt"/>
                          <a:cs typeface="Calibri" panose="020F0502020204030204" pitchFamily="34" charset="0"/>
                        </a:rPr>
                        <a:t>Normal skin</a:t>
                      </a:r>
                      <a:endParaRPr lang="en-AU" sz="1600" noProof="0">
                        <a:solidFill>
                          <a:schemeClr val="bg1"/>
                        </a:solidFill>
                        <a:effectLst/>
                        <a:latin typeface="+mn-lt"/>
                        <a:ea typeface="Times New Roman"/>
                        <a:cs typeface="Calibri" panose="020F0502020204030204" pitchFamily="34" charset="0"/>
                      </a:endParaRPr>
                    </a:p>
                  </a:txBody>
                  <a:tcPr marL="50466" marR="50466" marT="0" marB="0" anchor="ctr">
                    <a:solidFill>
                      <a:srgbClr val="404040"/>
                    </a:solidFill>
                  </a:tcPr>
                </a:tc>
                <a:tc>
                  <a:txBody>
                    <a:bodyPr/>
                    <a:lstStyle/>
                    <a:p>
                      <a:pPr algn="ctr">
                        <a:lnSpc>
                          <a:spcPct val="150000"/>
                        </a:lnSpc>
                        <a:spcAft>
                          <a:spcPts val="0"/>
                        </a:spcAft>
                      </a:pPr>
                      <a:r>
                        <a:rPr lang="en-AU" sz="1600" noProof="0">
                          <a:solidFill>
                            <a:schemeClr val="tx1"/>
                          </a:solidFill>
                          <a:effectLst/>
                          <a:latin typeface="+mn-lt"/>
                          <a:cs typeface="Calibri" panose="020F0502020204030204" pitchFamily="34" charset="0"/>
                        </a:rPr>
                        <a:t>x</a:t>
                      </a:r>
                      <a:endParaRPr lang="en-AU" sz="1600" noProof="0">
                        <a:solidFill>
                          <a:schemeClr val="tx1"/>
                        </a:solidFill>
                        <a:effectLst/>
                        <a:latin typeface="+mn-lt"/>
                        <a:ea typeface="Times New Roman"/>
                        <a:cs typeface="Calibri" panose="020F0502020204030204" pitchFamily="34" charset="0"/>
                      </a:endParaRPr>
                    </a:p>
                  </a:txBody>
                  <a:tcPr marL="50466" marR="50466" marT="0" marB="0" anchor="ctr">
                    <a:solidFill>
                      <a:schemeClr val="bg2"/>
                    </a:solidFill>
                  </a:tcPr>
                </a:tc>
                <a:tc>
                  <a:txBody>
                    <a:bodyPr/>
                    <a:lstStyle/>
                    <a:p>
                      <a:pPr algn="ctr">
                        <a:lnSpc>
                          <a:spcPct val="150000"/>
                        </a:lnSpc>
                        <a:spcAft>
                          <a:spcPts val="0"/>
                        </a:spcAft>
                      </a:pPr>
                      <a:r>
                        <a:rPr lang="en-AU" sz="1600" noProof="0">
                          <a:solidFill>
                            <a:schemeClr val="tx1"/>
                          </a:solidFill>
                          <a:effectLst/>
                          <a:latin typeface="+mn-lt"/>
                          <a:cs typeface="Calibri" panose="020F0502020204030204" pitchFamily="34" charset="0"/>
                        </a:rPr>
                        <a:t>x</a:t>
                      </a:r>
                      <a:endParaRPr lang="en-AU" sz="1600" noProof="0">
                        <a:solidFill>
                          <a:schemeClr val="tx1"/>
                        </a:solidFill>
                        <a:effectLst/>
                        <a:latin typeface="+mn-lt"/>
                        <a:ea typeface="Times New Roman"/>
                        <a:cs typeface="Calibri" panose="020F0502020204030204" pitchFamily="34" charset="0"/>
                      </a:endParaRPr>
                    </a:p>
                  </a:txBody>
                  <a:tcPr marL="50466" marR="50466" marT="0" marB="0" anchor="ctr">
                    <a:solidFill>
                      <a:schemeClr val="bg2"/>
                    </a:solidFill>
                  </a:tcPr>
                </a:tc>
                <a:tc>
                  <a:txBody>
                    <a:bodyPr/>
                    <a:lstStyle/>
                    <a:p>
                      <a:pPr algn="ctr">
                        <a:lnSpc>
                          <a:spcPct val="150000"/>
                        </a:lnSpc>
                        <a:spcAft>
                          <a:spcPts val="0"/>
                        </a:spcAft>
                      </a:pPr>
                      <a:endParaRPr lang="en-AU" sz="1600" noProof="0">
                        <a:solidFill>
                          <a:schemeClr val="tx1"/>
                        </a:solidFill>
                        <a:effectLst/>
                        <a:latin typeface="+mn-lt"/>
                        <a:ea typeface="Times New Roman"/>
                        <a:cs typeface="Calibri" panose="020F0502020204030204" pitchFamily="34" charset="0"/>
                      </a:endParaRPr>
                    </a:p>
                  </a:txBody>
                  <a:tcPr marL="50466" marR="50466" marT="0" marB="0" anchor="ctr">
                    <a:solidFill>
                      <a:schemeClr val="bg2"/>
                    </a:solidFill>
                  </a:tcPr>
                </a:tc>
                <a:tc>
                  <a:txBody>
                    <a:bodyPr/>
                    <a:lstStyle/>
                    <a:p>
                      <a:pPr algn="ctr">
                        <a:lnSpc>
                          <a:spcPct val="150000"/>
                        </a:lnSpc>
                        <a:spcAft>
                          <a:spcPts val="0"/>
                        </a:spcAft>
                      </a:pPr>
                      <a:r>
                        <a:rPr lang="en-AU" sz="1600" noProof="0">
                          <a:solidFill>
                            <a:schemeClr val="tx1"/>
                          </a:solidFill>
                          <a:effectLst/>
                          <a:latin typeface="+mn-lt"/>
                          <a:cs typeface="Calibri" panose="020F0502020204030204" pitchFamily="34" charset="0"/>
                        </a:rPr>
                        <a:t>2 ml</a:t>
                      </a:r>
                      <a:endParaRPr lang="en-AU" sz="1600" noProof="0">
                        <a:solidFill>
                          <a:schemeClr val="tx1"/>
                        </a:solidFill>
                        <a:effectLst/>
                        <a:latin typeface="+mn-lt"/>
                        <a:ea typeface="Times New Roman"/>
                        <a:cs typeface="Calibri" panose="020F0502020204030204" pitchFamily="34" charset="0"/>
                      </a:endParaRPr>
                    </a:p>
                  </a:txBody>
                  <a:tcPr marL="50466" marR="50466" marT="0" marB="0" anchor="ctr">
                    <a:solidFill>
                      <a:schemeClr val="bg2"/>
                    </a:solidFill>
                  </a:tcPr>
                </a:tc>
                <a:tc>
                  <a:txBody>
                    <a:bodyPr/>
                    <a:lstStyle/>
                    <a:p>
                      <a:pPr algn="ctr">
                        <a:lnSpc>
                          <a:spcPct val="100000"/>
                        </a:lnSpc>
                        <a:spcAft>
                          <a:spcPts val="0"/>
                        </a:spcAft>
                      </a:pPr>
                      <a:r>
                        <a:rPr lang="en-AU" sz="1600" noProof="0">
                          <a:solidFill>
                            <a:schemeClr val="tx1"/>
                          </a:solidFill>
                          <a:effectLst/>
                          <a:latin typeface="+mn-lt"/>
                          <a:cs typeface="Calibri" panose="020F0502020204030204" pitchFamily="34" charset="0"/>
                        </a:rPr>
                        <a:t>One session every 14 or 21 days for a total of 3 sessions</a:t>
                      </a:r>
                      <a:endParaRPr lang="en-AU" sz="1600" noProof="0">
                        <a:solidFill>
                          <a:schemeClr val="tx1"/>
                        </a:solidFill>
                        <a:effectLst/>
                        <a:latin typeface="+mn-lt"/>
                        <a:ea typeface="Times New Roman"/>
                        <a:cs typeface="Calibri" panose="020F0502020204030204" pitchFamily="34" charset="0"/>
                      </a:endParaRPr>
                    </a:p>
                  </a:txBody>
                  <a:tcPr marL="50466" marR="50466" marT="0" marB="0" anchor="ctr">
                    <a:solidFill>
                      <a:schemeClr val="bg2"/>
                    </a:solidFill>
                  </a:tcPr>
                </a:tc>
                <a:extLst>
                  <a:ext uri="{0D108BD9-81ED-4DB2-BD59-A6C34878D82A}">
                    <a16:rowId xmlns:a16="http://schemas.microsoft.com/office/drawing/2014/main" val="10001"/>
                  </a:ext>
                </a:extLst>
              </a:tr>
              <a:tr h="868310">
                <a:tc>
                  <a:txBody>
                    <a:bodyPr/>
                    <a:lstStyle/>
                    <a:p>
                      <a:pPr algn="ctr">
                        <a:lnSpc>
                          <a:spcPct val="100000"/>
                        </a:lnSpc>
                        <a:spcAft>
                          <a:spcPts val="0"/>
                        </a:spcAft>
                      </a:pPr>
                      <a:r>
                        <a:rPr lang="en-AU" sz="1600" noProof="0" dirty="0">
                          <a:solidFill>
                            <a:schemeClr val="bg1"/>
                          </a:solidFill>
                          <a:effectLst/>
                          <a:latin typeface="+mn-lt"/>
                          <a:cs typeface="Calibri" panose="020F0502020204030204" pitchFamily="34" charset="0"/>
                        </a:rPr>
                        <a:t>Advanced skin ageing</a:t>
                      </a:r>
                      <a:endParaRPr lang="en-AU" sz="1600" noProof="0" dirty="0">
                        <a:solidFill>
                          <a:schemeClr val="bg1"/>
                        </a:solidFill>
                        <a:effectLst/>
                        <a:latin typeface="+mn-lt"/>
                        <a:ea typeface="Times New Roman"/>
                        <a:cs typeface="Calibri" panose="020F0502020204030204" pitchFamily="34" charset="0"/>
                      </a:endParaRPr>
                    </a:p>
                  </a:txBody>
                  <a:tcPr marL="50466" marR="50466" marT="0" marB="0" anchor="ctr">
                    <a:solidFill>
                      <a:srgbClr val="404040"/>
                    </a:solidFill>
                  </a:tcPr>
                </a:tc>
                <a:tc>
                  <a:txBody>
                    <a:bodyPr/>
                    <a:lstStyle/>
                    <a:p>
                      <a:pPr algn="ctr">
                        <a:lnSpc>
                          <a:spcPct val="150000"/>
                        </a:lnSpc>
                        <a:spcAft>
                          <a:spcPts val="0"/>
                        </a:spcAft>
                      </a:pPr>
                      <a:r>
                        <a:rPr lang="en-AU" sz="1600" noProof="0">
                          <a:solidFill>
                            <a:schemeClr val="tx1"/>
                          </a:solidFill>
                          <a:effectLst/>
                          <a:latin typeface="+mn-lt"/>
                          <a:cs typeface="Calibri" panose="020F0502020204030204" pitchFamily="34" charset="0"/>
                        </a:rPr>
                        <a:t>x</a:t>
                      </a:r>
                      <a:endParaRPr lang="en-AU" sz="1600" noProof="0">
                        <a:solidFill>
                          <a:schemeClr val="tx1"/>
                        </a:solidFill>
                        <a:effectLst/>
                        <a:latin typeface="+mn-lt"/>
                        <a:ea typeface="Times New Roman"/>
                        <a:cs typeface="Calibri" panose="020F0502020204030204" pitchFamily="34" charset="0"/>
                      </a:endParaRPr>
                    </a:p>
                  </a:txBody>
                  <a:tcPr marL="50466" marR="50466" marT="0" marB="0" anchor="ctr">
                    <a:noFill/>
                  </a:tcPr>
                </a:tc>
                <a:tc>
                  <a:txBody>
                    <a:bodyPr/>
                    <a:lstStyle/>
                    <a:p>
                      <a:pPr algn="ctr">
                        <a:lnSpc>
                          <a:spcPct val="150000"/>
                        </a:lnSpc>
                        <a:spcAft>
                          <a:spcPts val="0"/>
                        </a:spcAft>
                      </a:pPr>
                      <a:r>
                        <a:rPr lang="en-AU" sz="1600" noProof="0">
                          <a:solidFill>
                            <a:schemeClr val="tx1"/>
                          </a:solidFill>
                          <a:effectLst/>
                          <a:latin typeface="+mn-lt"/>
                          <a:cs typeface="Calibri" panose="020F0502020204030204" pitchFamily="34" charset="0"/>
                        </a:rPr>
                        <a:t>x</a:t>
                      </a:r>
                      <a:endParaRPr lang="en-AU" sz="1600" noProof="0">
                        <a:solidFill>
                          <a:schemeClr val="tx1"/>
                        </a:solidFill>
                        <a:effectLst/>
                        <a:latin typeface="+mn-lt"/>
                        <a:ea typeface="Times New Roman"/>
                        <a:cs typeface="Calibri" panose="020F0502020204030204" pitchFamily="34" charset="0"/>
                      </a:endParaRPr>
                    </a:p>
                  </a:txBody>
                  <a:tcPr marL="50466" marR="50466" marT="0" marB="0" anchor="ctr">
                    <a:noFill/>
                  </a:tcPr>
                </a:tc>
                <a:tc>
                  <a:txBody>
                    <a:bodyPr/>
                    <a:lstStyle/>
                    <a:p>
                      <a:pPr algn="ctr">
                        <a:lnSpc>
                          <a:spcPct val="150000"/>
                        </a:lnSpc>
                        <a:spcAft>
                          <a:spcPts val="0"/>
                        </a:spcAft>
                      </a:pPr>
                      <a:r>
                        <a:rPr lang="en-AU" sz="1600" noProof="0">
                          <a:solidFill>
                            <a:schemeClr val="tx1"/>
                          </a:solidFill>
                          <a:effectLst/>
                          <a:latin typeface="+mn-lt"/>
                          <a:cs typeface="Calibri" panose="020F0502020204030204" pitchFamily="34" charset="0"/>
                        </a:rPr>
                        <a:t> </a:t>
                      </a:r>
                      <a:endParaRPr lang="en-AU" sz="1600" noProof="0">
                        <a:solidFill>
                          <a:schemeClr val="tx1"/>
                        </a:solidFill>
                        <a:effectLst/>
                        <a:latin typeface="+mn-lt"/>
                        <a:ea typeface="Times New Roman"/>
                        <a:cs typeface="Calibri" panose="020F0502020204030204" pitchFamily="34" charset="0"/>
                      </a:endParaRPr>
                    </a:p>
                  </a:txBody>
                  <a:tcPr marL="50466" marR="50466" marT="0" marB="0" anchor="ctr">
                    <a:noFill/>
                  </a:tcPr>
                </a:tc>
                <a:tc>
                  <a:txBody>
                    <a:bodyPr/>
                    <a:lstStyle/>
                    <a:p>
                      <a:pPr algn="ctr">
                        <a:lnSpc>
                          <a:spcPct val="150000"/>
                        </a:lnSpc>
                        <a:spcAft>
                          <a:spcPts val="0"/>
                        </a:spcAft>
                      </a:pPr>
                      <a:r>
                        <a:rPr lang="en-AU" sz="1600" noProof="0">
                          <a:solidFill>
                            <a:schemeClr val="tx1"/>
                          </a:solidFill>
                          <a:effectLst/>
                          <a:latin typeface="+mn-lt"/>
                          <a:cs typeface="Calibri" panose="020F0502020204030204" pitchFamily="34" charset="0"/>
                        </a:rPr>
                        <a:t>2 ml</a:t>
                      </a:r>
                      <a:endParaRPr lang="en-AU" sz="1600" noProof="0">
                        <a:solidFill>
                          <a:schemeClr val="tx1"/>
                        </a:solidFill>
                        <a:effectLst/>
                        <a:latin typeface="+mn-lt"/>
                        <a:ea typeface="Times New Roman"/>
                        <a:cs typeface="Calibri" panose="020F0502020204030204" pitchFamily="34" charset="0"/>
                      </a:endParaRPr>
                    </a:p>
                  </a:txBody>
                  <a:tcPr marL="50466" marR="50466" marT="0" marB="0" anchor="ctr">
                    <a:noFill/>
                  </a:tcPr>
                </a:tc>
                <a:tc>
                  <a:txBody>
                    <a:bodyPr/>
                    <a:lstStyle/>
                    <a:p>
                      <a:pPr algn="ctr">
                        <a:lnSpc>
                          <a:spcPct val="100000"/>
                        </a:lnSpc>
                        <a:spcAft>
                          <a:spcPts val="0"/>
                        </a:spcAft>
                      </a:pPr>
                      <a:r>
                        <a:rPr lang="en-AU" sz="1600" noProof="0">
                          <a:solidFill>
                            <a:schemeClr val="tx1"/>
                          </a:solidFill>
                          <a:effectLst/>
                          <a:latin typeface="+mn-lt"/>
                          <a:cs typeface="Calibri" panose="020F0502020204030204" pitchFamily="34" charset="0"/>
                        </a:rPr>
                        <a:t>One session every 14 or 21 days for a total of 4 sessions</a:t>
                      </a:r>
                      <a:endParaRPr lang="en-AU" sz="1600" noProof="0">
                        <a:solidFill>
                          <a:schemeClr val="tx1"/>
                        </a:solidFill>
                        <a:effectLst/>
                        <a:latin typeface="+mn-lt"/>
                        <a:ea typeface="Times New Roman"/>
                        <a:cs typeface="Calibri" panose="020F0502020204030204" pitchFamily="34" charset="0"/>
                      </a:endParaRPr>
                    </a:p>
                  </a:txBody>
                  <a:tcPr marL="50466" marR="50466" marT="0" marB="0" anchor="ctr">
                    <a:noFill/>
                  </a:tcPr>
                </a:tc>
                <a:extLst>
                  <a:ext uri="{0D108BD9-81ED-4DB2-BD59-A6C34878D82A}">
                    <a16:rowId xmlns:a16="http://schemas.microsoft.com/office/drawing/2014/main" val="10002"/>
                  </a:ext>
                </a:extLst>
              </a:tr>
              <a:tr h="1014194">
                <a:tc>
                  <a:txBody>
                    <a:bodyPr/>
                    <a:lstStyle/>
                    <a:p>
                      <a:pPr algn="ctr">
                        <a:lnSpc>
                          <a:spcPct val="100000"/>
                        </a:lnSpc>
                        <a:spcAft>
                          <a:spcPts val="0"/>
                        </a:spcAft>
                      </a:pPr>
                      <a:r>
                        <a:rPr lang="en-AU" sz="1600" noProof="0">
                          <a:solidFill>
                            <a:schemeClr val="bg1"/>
                          </a:solidFill>
                          <a:effectLst/>
                          <a:latin typeface="+mn-lt"/>
                          <a:cs typeface="Calibri" panose="020F0502020204030204" pitchFamily="34" charset="0"/>
                        </a:rPr>
                        <a:t>Sensitive skin and delicate areas</a:t>
                      </a:r>
                      <a:endParaRPr lang="en-AU" sz="1600" noProof="0">
                        <a:solidFill>
                          <a:schemeClr val="bg1"/>
                        </a:solidFill>
                        <a:effectLst/>
                        <a:latin typeface="+mn-lt"/>
                        <a:ea typeface="Times New Roman"/>
                        <a:cs typeface="Calibri" panose="020F0502020204030204" pitchFamily="34" charset="0"/>
                      </a:endParaRPr>
                    </a:p>
                  </a:txBody>
                  <a:tcPr marL="50466" marR="50466" marT="0" marB="0" anchor="ctr">
                    <a:solidFill>
                      <a:srgbClr val="404040"/>
                    </a:solidFill>
                  </a:tcPr>
                </a:tc>
                <a:tc>
                  <a:txBody>
                    <a:bodyPr/>
                    <a:lstStyle/>
                    <a:p>
                      <a:pPr algn="ctr">
                        <a:lnSpc>
                          <a:spcPct val="150000"/>
                        </a:lnSpc>
                        <a:spcAft>
                          <a:spcPts val="0"/>
                        </a:spcAft>
                      </a:pPr>
                      <a:r>
                        <a:rPr lang="en-AU" sz="1600" noProof="0">
                          <a:solidFill>
                            <a:schemeClr val="tx1"/>
                          </a:solidFill>
                          <a:effectLst/>
                          <a:latin typeface="+mn-lt"/>
                          <a:cs typeface="Calibri" panose="020F0502020204030204" pitchFamily="34" charset="0"/>
                        </a:rPr>
                        <a:t> </a:t>
                      </a:r>
                      <a:endParaRPr lang="en-AU" sz="1600" noProof="0">
                        <a:solidFill>
                          <a:schemeClr val="tx1"/>
                        </a:solidFill>
                        <a:effectLst/>
                        <a:latin typeface="+mn-lt"/>
                        <a:ea typeface="Times New Roman"/>
                        <a:cs typeface="Calibri" panose="020F0502020204030204" pitchFamily="34" charset="0"/>
                      </a:endParaRPr>
                    </a:p>
                  </a:txBody>
                  <a:tcPr marL="50466" marR="50466" marT="0" marB="0" anchor="ctr">
                    <a:solidFill>
                      <a:schemeClr val="bg2"/>
                    </a:solidFill>
                  </a:tcPr>
                </a:tc>
                <a:tc>
                  <a:txBody>
                    <a:bodyPr/>
                    <a:lstStyle/>
                    <a:p>
                      <a:pPr algn="ctr">
                        <a:lnSpc>
                          <a:spcPct val="150000"/>
                        </a:lnSpc>
                        <a:spcAft>
                          <a:spcPts val="0"/>
                        </a:spcAft>
                      </a:pPr>
                      <a:r>
                        <a:rPr lang="en-AU" sz="1600" noProof="0">
                          <a:solidFill>
                            <a:schemeClr val="tx1"/>
                          </a:solidFill>
                          <a:effectLst/>
                          <a:latin typeface="+mn-lt"/>
                          <a:cs typeface="Calibri" panose="020F0502020204030204" pitchFamily="34" charset="0"/>
                        </a:rPr>
                        <a:t> </a:t>
                      </a:r>
                      <a:endParaRPr lang="en-AU" sz="1600" noProof="0">
                        <a:solidFill>
                          <a:schemeClr val="tx1"/>
                        </a:solidFill>
                        <a:effectLst/>
                        <a:latin typeface="+mn-lt"/>
                        <a:ea typeface="Times New Roman"/>
                        <a:cs typeface="Calibri" panose="020F0502020204030204" pitchFamily="34" charset="0"/>
                      </a:endParaRPr>
                    </a:p>
                  </a:txBody>
                  <a:tcPr marL="50466" marR="50466" marT="0" marB="0" anchor="ctr">
                    <a:solidFill>
                      <a:schemeClr val="bg2"/>
                    </a:solidFill>
                  </a:tcPr>
                </a:tc>
                <a:tc>
                  <a:txBody>
                    <a:bodyPr/>
                    <a:lstStyle/>
                    <a:p>
                      <a:pPr algn="ctr">
                        <a:lnSpc>
                          <a:spcPct val="150000"/>
                        </a:lnSpc>
                        <a:spcAft>
                          <a:spcPts val="0"/>
                        </a:spcAft>
                      </a:pPr>
                      <a:r>
                        <a:rPr lang="en-AU" sz="1600" noProof="0">
                          <a:solidFill>
                            <a:schemeClr val="tx1"/>
                          </a:solidFill>
                          <a:effectLst/>
                          <a:latin typeface="+mn-lt"/>
                          <a:cs typeface="Calibri" panose="020F0502020204030204" pitchFamily="34" charset="0"/>
                        </a:rPr>
                        <a:t>x</a:t>
                      </a:r>
                      <a:endParaRPr lang="en-AU" sz="1600" noProof="0">
                        <a:solidFill>
                          <a:schemeClr val="tx1"/>
                        </a:solidFill>
                        <a:effectLst/>
                        <a:latin typeface="+mn-lt"/>
                        <a:ea typeface="Times New Roman"/>
                        <a:cs typeface="Calibri" panose="020F0502020204030204" pitchFamily="34" charset="0"/>
                      </a:endParaRPr>
                    </a:p>
                  </a:txBody>
                  <a:tcPr marL="50466" marR="50466" marT="0" marB="0" anchor="ctr">
                    <a:solidFill>
                      <a:schemeClr val="bg2"/>
                    </a:solidFill>
                  </a:tcPr>
                </a:tc>
                <a:tc>
                  <a:txBody>
                    <a:bodyPr/>
                    <a:lstStyle/>
                    <a:p>
                      <a:pPr algn="ctr">
                        <a:lnSpc>
                          <a:spcPct val="150000"/>
                        </a:lnSpc>
                        <a:spcAft>
                          <a:spcPts val="0"/>
                        </a:spcAft>
                      </a:pPr>
                      <a:r>
                        <a:rPr lang="en-AU" sz="1600" noProof="0">
                          <a:solidFill>
                            <a:schemeClr val="tx1"/>
                          </a:solidFill>
                          <a:effectLst/>
                          <a:latin typeface="+mn-lt"/>
                          <a:cs typeface="Calibri" panose="020F0502020204030204" pitchFamily="34" charset="0"/>
                        </a:rPr>
                        <a:t>2 ml</a:t>
                      </a:r>
                      <a:endParaRPr lang="en-AU" sz="1600" noProof="0">
                        <a:solidFill>
                          <a:schemeClr val="tx1"/>
                        </a:solidFill>
                        <a:effectLst/>
                        <a:latin typeface="+mn-lt"/>
                        <a:ea typeface="Times New Roman"/>
                        <a:cs typeface="Calibri" panose="020F0502020204030204" pitchFamily="34" charset="0"/>
                      </a:endParaRPr>
                    </a:p>
                  </a:txBody>
                  <a:tcPr marL="50466" marR="50466" marT="0" marB="0" anchor="ctr">
                    <a:solidFill>
                      <a:schemeClr val="bg2"/>
                    </a:solidFill>
                  </a:tcPr>
                </a:tc>
                <a:tc>
                  <a:txBody>
                    <a:bodyPr/>
                    <a:lstStyle/>
                    <a:p>
                      <a:pPr algn="ctr">
                        <a:lnSpc>
                          <a:spcPct val="100000"/>
                        </a:lnSpc>
                        <a:spcAft>
                          <a:spcPts val="0"/>
                        </a:spcAft>
                      </a:pPr>
                      <a:r>
                        <a:rPr lang="en-AU" sz="1600" noProof="0" dirty="0">
                          <a:solidFill>
                            <a:schemeClr val="tx1"/>
                          </a:solidFill>
                          <a:effectLst/>
                          <a:latin typeface="+mn-lt"/>
                          <a:cs typeface="Calibri" panose="020F0502020204030204" pitchFamily="34" charset="0"/>
                        </a:rPr>
                        <a:t>One session every 14 or 21 days for a total of 3 sessions</a:t>
                      </a:r>
                      <a:endParaRPr lang="en-AU" sz="1600" noProof="0" dirty="0">
                        <a:solidFill>
                          <a:schemeClr val="tx1"/>
                        </a:solidFill>
                        <a:effectLst/>
                        <a:latin typeface="+mn-lt"/>
                        <a:ea typeface="Times New Roman"/>
                        <a:cs typeface="Calibri" panose="020F0502020204030204" pitchFamily="34" charset="0"/>
                      </a:endParaRPr>
                    </a:p>
                  </a:txBody>
                  <a:tcPr marL="50466" marR="50466" marT="0" marB="0" anchor="ctr">
                    <a:solidFill>
                      <a:schemeClr val="bg2"/>
                    </a:solidFill>
                  </a:tcPr>
                </a:tc>
                <a:extLst>
                  <a:ext uri="{0D108BD9-81ED-4DB2-BD59-A6C34878D82A}">
                    <a16:rowId xmlns:a16="http://schemas.microsoft.com/office/drawing/2014/main" val="10003"/>
                  </a:ext>
                </a:extLst>
              </a:tr>
            </a:tbl>
          </a:graphicData>
        </a:graphic>
      </p:graphicFrame>
      <p:sp>
        <p:nvSpPr>
          <p:cNvPr id="8" name="TextBox 7">
            <a:extLst>
              <a:ext uri="{FF2B5EF4-FFF2-40B4-BE49-F238E27FC236}">
                <a16:creationId xmlns:a16="http://schemas.microsoft.com/office/drawing/2014/main" id="{536282AE-19DD-44AC-9383-89C19B0346CA}"/>
              </a:ext>
            </a:extLst>
          </p:cNvPr>
          <p:cNvSpPr txBox="1"/>
          <p:nvPr/>
        </p:nvSpPr>
        <p:spPr>
          <a:xfrm>
            <a:off x="681368" y="6272064"/>
            <a:ext cx="8153143" cy="338554"/>
          </a:xfrm>
          <a:prstGeom prst="rect">
            <a:avLst/>
          </a:prstGeom>
          <a:noFill/>
        </p:spPr>
        <p:txBody>
          <a:bodyPr wrap="square">
            <a:spAutoFit/>
          </a:bodyPr>
          <a:lstStyle/>
          <a:p>
            <a:r>
              <a:rPr lang="en-US" sz="800" b="0" i="0" dirty="0" err="1">
                <a:solidFill>
                  <a:srgbClr val="212121"/>
                </a:solidFill>
                <a:effectLst/>
                <a:latin typeface="+mj-lt"/>
              </a:rPr>
              <a:t>Cavallini</a:t>
            </a:r>
            <a:r>
              <a:rPr lang="en-US" sz="800" b="0" i="0" dirty="0">
                <a:solidFill>
                  <a:srgbClr val="212121"/>
                </a:solidFill>
                <a:effectLst/>
                <a:latin typeface="+mj-lt"/>
              </a:rPr>
              <a:t> M, </a:t>
            </a:r>
            <a:r>
              <a:rPr lang="en-US" sz="800" b="0" i="0" dirty="0" err="1">
                <a:solidFill>
                  <a:srgbClr val="212121"/>
                </a:solidFill>
                <a:effectLst/>
                <a:latin typeface="+mj-lt"/>
              </a:rPr>
              <a:t>Bartoletti</a:t>
            </a:r>
            <a:r>
              <a:rPr lang="en-US" sz="800" b="0" i="0" dirty="0">
                <a:solidFill>
                  <a:srgbClr val="212121"/>
                </a:solidFill>
                <a:effectLst/>
                <a:latin typeface="+mj-lt"/>
              </a:rPr>
              <a:t> E, </a:t>
            </a:r>
            <a:r>
              <a:rPr lang="en-US" sz="800" b="0" i="0" dirty="0" err="1">
                <a:solidFill>
                  <a:srgbClr val="212121"/>
                </a:solidFill>
                <a:effectLst/>
                <a:latin typeface="+mj-lt"/>
              </a:rPr>
              <a:t>Maioli</a:t>
            </a:r>
            <a:r>
              <a:rPr lang="en-US" sz="800" b="0" i="0" dirty="0">
                <a:solidFill>
                  <a:srgbClr val="212121"/>
                </a:solidFill>
                <a:effectLst/>
                <a:latin typeface="+mj-lt"/>
              </a:rPr>
              <a:t> L, </a:t>
            </a:r>
            <a:r>
              <a:rPr lang="en-US" sz="800" b="0" i="0" dirty="0" err="1">
                <a:solidFill>
                  <a:srgbClr val="212121"/>
                </a:solidFill>
                <a:effectLst/>
                <a:latin typeface="+mj-lt"/>
              </a:rPr>
              <a:t>Massirone</a:t>
            </a:r>
            <a:r>
              <a:rPr lang="en-US" sz="800" b="0" i="0" dirty="0">
                <a:solidFill>
                  <a:srgbClr val="212121"/>
                </a:solidFill>
                <a:effectLst/>
                <a:latin typeface="+mj-lt"/>
              </a:rPr>
              <a:t> A, Pia Palmieri I, </a:t>
            </a:r>
            <a:r>
              <a:rPr lang="en-US" sz="800" b="0" i="0" dirty="0" err="1">
                <a:solidFill>
                  <a:srgbClr val="212121"/>
                </a:solidFill>
                <a:effectLst/>
                <a:latin typeface="+mj-lt"/>
              </a:rPr>
              <a:t>Papagni</a:t>
            </a:r>
            <a:r>
              <a:rPr lang="en-US" sz="800" b="0" i="0" dirty="0">
                <a:solidFill>
                  <a:srgbClr val="212121"/>
                </a:solidFill>
                <a:effectLst/>
                <a:latin typeface="+mj-lt"/>
              </a:rPr>
              <a:t> M et al. Consensus report on the use of PN-HPT™ (polynucleotides highly purified technology) in aesthetic medicine. J </a:t>
            </a:r>
            <a:r>
              <a:rPr lang="en-US" sz="800" b="0" i="0" dirty="0" err="1">
                <a:solidFill>
                  <a:srgbClr val="212121"/>
                </a:solidFill>
                <a:effectLst/>
                <a:latin typeface="+mj-lt"/>
              </a:rPr>
              <a:t>Cosmet</a:t>
            </a:r>
            <a:r>
              <a:rPr lang="en-US" sz="800" b="0" i="0" dirty="0">
                <a:solidFill>
                  <a:srgbClr val="212121"/>
                </a:solidFill>
                <a:effectLst/>
                <a:latin typeface="+mj-lt"/>
              </a:rPr>
              <a:t> Dermatol. 2021 Mar;20(3):922-928. </a:t>
            </a:r>
            <a:r>
              <a:rPr lang="en-US" sz="800" b="0" i="0" dirty="0" err="1">
                <a:solidFill>
                  <a:srgbClr val="212121"/>
                </a:solidFill>
                <a:effectLst/>
                <a:latin typeface="+mj-lt"/>
              </a:rPr>
              <a:t>doi</a:t>
            </a:r>
            <a:r>
              <a:rPr lang="en-US" sz="800" b="0" i="0" dirty="0">
                <a:solidFill>
                  <a:srgbClr val="212121"/>
                </a:solidFill>
                <a:effectLst/>
                <a:latin typeface="+mj-lt"/>
              </a:rPr>
              <a:t>: 10.1111/jocd.13679. </a:t>
            </a:r>
            <a:r>
              <a:rPr lang="en-US" sz="800" b="0" i="0" dirty="0" err="1">
                <a:solidFill>
                  <a:srgbClr val="212121"/>
                </a:solidFill>
                <a:effectLst/>
                <a:latin typeface="+mj-lt"/>
              </a:rPr>
              <a:t>Epub</a:t>
            </a:r>
            <a:r>
              <a:rPr lang="en-US" sz="800" b="0" i="0" dirty="0">
                <a:solidFill>
                  <a:srgbClr val="212121"/>
                </a:solidFill>
                <a:effectLst/>
                <a:latin typeface="+mj-lt"/>
              </a:rPr>
              <a:t> 2020 Sep 21. PMID: 32799391; PMCID: PMC7984045.</a:t>
            </a:r>
          </a:p>
        </p:txBody>
      </p:sp>
      <p:sp>
        <p:nvSpPr>
          <p:cNvPr id="5" name="TextBox 4">
            <a:extLst>
              <a:ext uri="{FF2B5EF4-FFF2-40B4-BE49-F238E27FC236}">
                <a16:creationId xmlns:a16="http://schemas.microsoft.com/office/drawing/2014/main" id="{9615521F-DD64-BE62-FB50-5B73AD3D33C9}"/>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321937226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49B8E6F0-2B49-0EE5-A226-22FFE42C31D8}"/>
              </a:ext>
            </a:extLst>
          </p:cNvPr>
          <p:cNvSpPr/>
          <p:nvPr/>
        </p:nvSpPr>
        <p:spPr>
          <a:xfrm>
            <a:off x="1119553" y="1924335"/>
            <a:ext cx="9697873" cy="606049"/>
          </a:xfrm>
          <a:prstGeom prst="rect">
            <a:avLst/>
          </a:prstGeom>
          <a:gradFill>
            <a:gsLst>
              <a:gs pos="0">
                <a:srgbClr val="C62534"/>
              </a:gs>
              <a:gs pos="98000">
                <a:srgbClr val="E8C03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CA8AD1BC-E935-8F08-052F-B126C319D6C3}"/>
              </a:ext>
            </a:extLst>
          </p:cNvPr>
          <p:cNvSpPr>
            <a:spLocks noGrp="1"/>
          </p:cNvSpPr>
          <p:nvPr>
            <p:ph type="title"/>
          </p:nvPr>
        </p:nvSpPr>
        <p:spPr>
          <a:xfrm>
            <a:off x="838200" y="835173"/>
            <a:ext cx="10515600" cy="750435"/>
          </a:xfrm>
        </p:spPr>
        <p:txBody>
          <a:bodyPr/>
          <a:lstStyle/>
          <a:p>
            <a:pPr>
              <a:lnSpc>
                <a:spcPct val="120000"/>
              </a:lnSpc>
            </a:pPr>
            <a:r>
              <a:rPr lang="de-DE" sz="2800">
                <a:latin typeface="Century Gothic"/>
              </a:rPr>
              <a:t>Treatment </a:t>
            </a:r>
            <a:r>
              <a:rPr lang="de-DE" sz="2800" err="1">
                <a:latin typeface="Century Gothic"/>
              </a:rPr>
              <a:t>protocols</a:t>
            </a:r>
            <a:br>
              <a:rPr lang="de-DE" sz="2000"/>
            </a:br>
            <a:r>
              <a:rPr lang="en-AU" sz="2000" b="0">
                <a:latin typeface="+mn-lt"/>
              </a:rPr>
              <a:t>skin areas with PN-HPT</a:t>
            </a:r>
            <a:r>
              <a:rPr lang="en-AU" sz="2000" b="0" baseline="30000">
                <a:latin typeface="+mn-lt"/>
              </a:rPr>
              <a:t>®</a:t>
            </a:r>
            <a:r>
              <a:rPr lang="en-AU" sz="2000" b="0">
                <a:latin typeface="+mn-lt"/>
              </a:rPr>
              <a:t> devices</a:t>
            </a:r>
            <a:endParaRPr lang="de-DE" sz="2000"/>
          </a:p>
        </p:txBody>
      </p:sp>
      <p:sp>
        <p:nvSpPr>
          <p:cNvPr id="5" name="CasellaDiTesto 2">
            <a:extLst>
              <a:ext uri="{FF2B5EF4-FFF2-40B4-BE49-F238E27FC236}">
                <a16:creationId xmlns:a16="http://schemas.microsoft.com/office/drawing/2014/main" id="{E1538E4E-F4A3-9FEC-EB7B-F3419C646F8A}"/>
              </a:ext>
            </a:extLst>
          </p:cNvPr>
          <p:cNvSpPr txBox="1"/>
          <p:nvPr/>
        </p:nvSpPr>
        <p:spPr>
          <a:xfrm>
            <a:off x="838199" y="6272347"/>
            <a:ext cx="8481527" cy="369332"/>
          </a:xfrm>
          <a:prstGeom prst="rect">
            <a:avLst/>
          </a:prstGeom>
          <a:noFill/>
        </p:spPr>
        <p:txBody>
          <a:bodyPr wrap="square">
            <a:spAutoFit/>
          </a:bodyPr>
          <a:lstStyle/>
          <a:p>
            <a:r>
              <a:rPr lang="it-IT" sz="900"/>
              <a:t>Cavallini M, Bartoletti E, Maioli L, et al. Consensus report on the use of PN-HPT™ (</a:t>
            </a:r>
            <a:r>
              <a:rPr lang="it-IT" sz="900" err="1"/>
              <a:t>polynucleotides</a:t>
            </a:r>
            <a:r>
              <a:rPr lang="it-IT" sz="900"/>
              <a:t> </a:t>
            </a:r>
            <a:r>
              <a:rPr lang="it-IT" sz="900" err="1"/>
              <a:t>highly</a:t>
            </a:r>
            <a:r>
              <a:rPr lang="it-IT" sz="900"/>
              <a:t> </a:t>
            </a:r>
            <a:r>
              <a:rPr lang="it-IT" sz="900" err="1"/>
              <a:t>purified</a:t>
            </a:r>
            <a:r>
              <a:rPr lang="it-IT" sz="900"/>
              <a:t> </a:t>
            </a:r>
            <a:r>
              <a:rPr lang="it-IT" sz="900" err="1"/>
              <a:t>technology</a:t>
            </a:r>
            <a:r>
              <a:rPr lang="it-IT" sz="900"/>
              <a:t>) in </a:t>
            </a:r>
            <a:r>
              <a:rPr lang="it-IT" sz="900" err="1"/>
              <a:t>aesthetic</a:t>
            </a:r>
            <a:r>
              <a:rPr lang="it-IT" sz="900"/>
              <a:t> medicine. J </a:t>
            </a:r>
            <a:r>
              <a:rPr lang="it-IT" sz="900" err="1"/>
              <a:t>Cosmet</a:t>
            </a:r>
            <a:r>
              <a:rPr lang="it-IT" sz="900"/>
              <a:t> </a:t>
            </a:r>
            <a:r>
              <a:rPr lang="it-IT" sz="900" err="1"/>
              <a:t>Dermatol</a:t>
            </a:r>
            <a:r>
              <a:rPr lang="it-IT" sz="900"/>
              <a:t>. 2020;00:1–7. https://doi. </a:t>
            </a:r>
            <a:r>
              <a:rPr lang="it-IT" sz="900" err="1"/>
              <a:t>org</a:t>
            </a:r>
            <a:r>
              <a:rPr lang="it-IT" sz="900"/>
              <a:t>/10.1111/jocd.13679</a:t>
            </a:r>
          </a:p>
        </p:txBody>
      </p:sp>
      <p:graphicFrame>
        <p:nvGraphicFramePr>
          <p:cNvPr id="4" name="Segnaposto contenuto 3">
            <a:extLst>
              <a:ext uri="{FF2B5EF4-FFF2-40B4-BE49-F238E27FC236}">
                <a16:creationId xmlns:a16="http://schemas.microsoft.com/office/drawing/2014/main" id="{DE60CFFA-3731-6A92-8C93-095183861896}"/>
              </a:ext>
            </a:extLst>
          </p:cNvPr>
          <p:cNvGraphicFramePr>
            <a:graphicFrameLocks/>
          </p:cNvGraphicFramePr>
          <p:nvPr>
            <p:extLst>
              <p:ext uri="{D42A27DB-BD31-4B8C-83A1-F6EECF244321}">
                <p14:modId xmlns:p14="http://schemas.microsoft.com/office/powerpoint/2010/main" val="2756990964"/>
              </p:ext>
            </p:extLst>
          </p:nvPr>
        </p:nvGraphicFramePr>
        <p:xfrm>
          <a:off x="1119553" y="1924335"/>
          <a:ext cx="9697873" cy="3616656"/>
        </p:xfrm>
        <a:graphic>
          <a:graphicData uri="http://schemas.openxmlformats.org/drawingml/2006/table">
            <a:tbl>
              <a:tblPr firstRow="1" firstCol="1" bandRow="1">
                <a:tableStyleId>{5C22544A-7EE6-4342-B048-85BDC9FD1C3A}</a:tableStyleId>
              </a:tblPr>
              <a:tblGrid>
                <a:gridCol w="1729547">
                  <a:extLst>
                    <a:ext uri="{9D8B030D-6E8A-4147-A177-3AD203B41FA5}">
                      <a16:colId xmlns:a16="http://schemas.microsoft.com/office/drawing/2014/main" val="20000"/>
                    </a:ext>
                  </a:extLst>
                </a:gridCol>
                <a:gridCol w="2127084">
                  <a:extLst>
                    <a:ext uri="{9D8B030D-6E8A-4147-A177-3AD203B41FA5}">
                      <a16:colId xmlns:a16="http://schemas.microsoft.com/office/drawing/2014/main" val="20001"/>
                    </a:ext>
                  </a:extLst>
                </a:gridCol>
                <a:gridCol w="1433015">
                  <a:extLst>
                    <a:ext uri="{9D8B030D-6E8A-4147-A177-3AD203B41FA5}">
                      <a16:colId xmlns:a16="http://schemas.microsoft.com/office/drawing/2014/main" val="20002"/>
                    </a:ext>
                  </a:extLst>
                </a:gridCol>
                <a:gridCol w="2115403">
                  <a:extLst>
                    <a:ext uri="{9D8B030D-6E8A-4147-A177-3AD203B41FA5}">
                      <a16:colId xmlns:a16="http://schemas.microsoft.com/office/drawing/2014/main" val="20003"/>
                    </a:ext>
                  </a:extLst>
                </a:gridCol>
                <a:gridCol w="2292824">
                  <a:extLst>
                    <a:ext uri="{9D8B030D-6E8A-4147-A177-3AD203B41FA5}">
                      <a16:colId xmlns:a16="http://schemas.microsoft.com/office/drawing/2014/main" val="20004"/>
                    </a:ext>
                  </a:extLst>
                </a:gridCol>
              </a:tblGrid>
              <a:tr h="607748">
                <a:tc>
                  <a:txBody>
                    <a:bodyPr/>
                    <a:lstStyle/>
                    <a:p>
                      <a:pPr algn="ctr">
                        <a:spcAft>
                          <a:spcPts val="0"/>
                        </a:spcAft>
                      </a:pPr>
                      <a:r>
                        <a:rPr lang="en-AU" sz="1400" b="1" kern="1200" noProof="0">
                          <a:solidFill>
                            <a:schemeClr val="bg1"/>
                          </a:solidFill>
                          <a:effectLst/>
                          <a:latin typeface="+mn-lt"/>
                          <a:ea typeface="+mn-ea"/>
                          <a:cs typeface="Calibri" panose="020F0502020204030204" pitchFamily="34" charset="0"/>
                        </a:rPr>
                        <a:t>Polynucleotides</a:t>
                      </a:r>
                    </a:p>
                  </a:txBody>
                  <a:tcPr marL="51435" marR="51435" marT="0" marB="0" anchor="ctr">
                    <a:noFill/>
                  </a:tcPr>
                </a:tc>
                <a:tc>
                  <a:txBody>
                    <a:bodyPr/>
                    <a:lstStyle/>
                    <a:p>
                      <a:pPr algn="ctr">
                        <a:spcAft>
                          <a:spcPts val="0"/>
                        </a:spcAft>
                      </a:pPr>
                      <a:r>
                        <a:rPr lang="en-AU" sz="1400" b="1" kern="1200" noProof="0">
                          <a:solidFill>
                            <a:schemeClr val="bg1"/>
                          </a:solidFill>
                          <a:effectLst/>
                          <a:latin typeface="+mn-lt"/>
                          <a:ea typeface="+mn-ea"/>
                          <a:cs typeface="Calibri" panose="020F0502020204030204" pitchFamily="34" charset="0"/>
                        </a:rPr>
                        <a:t>Product</a:t>
                      </a:r>
                    </a:p>
                  </a:txBody>
                  <a:tcPr marL="51435" marR="51435" marT="0" marB="0" anchor="ctr">
                    <a:noFill/>
                  </a:tcPr>
                </a:tc>
                <a:tc>
                  <a:txBody>
                    <a:bodyPr/>
                    <a:lstStyle/>
                    <a:p>
                      <a:pPr algn="ctr">
                        <a:spcAft>
                          <a:spcPts val="0"/>
                        </a:spcAft>
                      </a:pPr>
                      <a:r>
                        <a:rPr lang="en-AU" sz="1400" b="1" kern="1200" noProof="0" dirty="0">
                          <a:solidFill>
                            <a:schemeClr val="bg1"/>
                          </a:solidFill>
                          <a:effectLst/>
                          <a:latin typeface="+mn-lt"/>
                          <a:ea typeface="+mn-ea"/>
                          <a:cs typeface="Calibri" panose="020F0502020204030204" pitchFamily="34" charset="0"/>
                        </a:rPr>
                        <a:t>ml total at each session </a:t>
                      </a:r>
                    </a:p>
                  </a:txBody>
                  <a:tcPr marL="51435" marR="51435" marT="0" marB="0" anchor="ctr">
                    <a:noFill/>
                  </a:tcPr>
                </a:tc>
                <a:tc>
                  <a:txBody>
                    <a:bodyPr/>
                    <a:lstStyle/>
                    <a:p>
                      <a:pPr algn="ctr">
                        <a:spcAft>
                          <a:spcPts val="0"/>
                        </a:spcAft>
                      </a:pPr>
                      <a:r>
                        <a:rPr lang="en-AU" sz="1400" b="1" kern="1200" noProof="0">
                          <a:solidFill>
                            <a:schemeClr val="bg1"/>
                          </a:solidFill>
                          <a:effectLst/>
                          <a:latin typeface="+mn-lt"/>
                          <a:ea typeface="+mn-ea"/>
                          <a:cs typeface="Calibri" panose="020F0502020204030204" pitchFamily="34" charset="0"/>
                        </a:rPr>
                        <a:t>Treatment protocol</a:t>
                      </a:r>
                    </a:p>
                  </a:txBody>
                  <a:tcPr marL="51435" marR="51435" marT="0" marB="0" anchor="ctr">
                    <a:noFill/>
                  </a:tcPr>
                </a:tc>
                <a:tc>
                  <a:txBody>
                    <a:bodyPr/>
                    <a:lstStyle/>
                    <a:p>
                      <a:pPr algn="ctr">
                        <a:spcAft>
                          <a:spcPts val="0"/>
                        </a:spcAft>
                      </a:pPr>
                      <a:r>
                        <a:rPr lang="en-AU" sz="1400" b="1" kern="1200" noProof="0" dirty="0">
                          <a:solidFill>
                            <a:schemeClr val="bg1"/>
                          </a:solidFill>
                          <a:effectLst/>
                          <a:latin typeface="+mn-lt"/>
                          <a:ea typeface="+mn-ea"/>
                          <a:cs typeface="Calibri" panose="020F0502020204030204" pitchFamily="34" charset="0"/>
                        </a:rPr>
                        <a:t>Technique</a:t>
                      </a:r>
                    </a:p>
                  </a:txBody>
                  <a:tcPr marL="51435" marR="51435" marT="0" marB="0" anchor="ctr">
                    <a:noFill/>
                  </a:tcPr>
                </a:tc>
                <a:extLst>
                  <a:ext uri="{0D108BD9-81ED-4DB2-BD59-A6C34878D82A}">
                    <a16:rowId xmlns:a16="http://schemas.microsoft.com/office/drawing/2014/main" val="10000"/>
                  </a:ext>
                </a:extLst>
              </a:tr>
              <a:tr h="667059">
                <a:tc>
                  <a:txBody>
                    <a:bodyPr/>
                    <a:lstStyle/>
                    <a:p>
                      <a:pPr algn="ctr">
                        <a:spcAft>
                          <a:spcPts val="0"/>
                        </a:spcAft>
                      </a:pPr>
                      <a:r>
                        <a:rPr lang="en-AU" sz="1400" b="1" kern="1200" noProof="0">
                          <a:solidFill>
                            <a:schemeClr val="bg1"/>
                          </a:solidFill>
                          <a:effectLst/>
                          <a:latin typeface="+mn-lt"/>
                          <a:ea typeface="+mn-ea"/>
                          <a:cs typeface="Calibri" panose="020F0502020204030204" pitchFamily="34" charset="0"/>
                        </a:rPr>
                        <a:t>Periocular area</a:t>
                      </a:r>
                    </a:p>
                  </a:txBody>
                  <a:tcPr marL="51435" marR="51435" marT="0" marB="0" anchor="ctr">
                    <a:solidFill>
                      <a:srgbClr val="404040"/>
                    </a:solidFill>
                  </a:tcPr>
                </a:tc>
                <a:tc>
                  <a:txBody>
                    <a:bodyPr/>
                    <a:lstStyle/>
                    <a:p>
                      <a:pPr algn="ctr">
                        <a:lnSpc>
                          <a:spcPct val="100000"/>
                        </a:lnSpc>
                        <a:spcAft>
                          <a:spcPts val="0"/>
                        </a:spcAft>
                      </a:pPr>
                      <a:r>
                        <a:rPr lang="en-GB" sz="1200" b="0" kern="1200" noProof="0">
                          <a:solidFill>
                            <a:schemeClr val="tx1"/>
                          </a:solidFill>
                          <a:effectLst/>
                          <a:latin typeface="+mn-lt"/>
                          <a:ea typeface="+mn-ea"/>
                          <a:cs typeface="Calibri" panose="020F0502020204030204" pitchFamily="34" charset="0"/>
                        </a:rPr>
                        <a:t> 15mg/2ml</a:t>
                      </a:r>
                    </a:p>
                    <a:p>
                      <a:pPr algn="ctr">
                        <a:lnSpc>
                          <a:spcPct val="100000"/>
                        </a:lnSpc>
                        <a:spcAft>
                          <a:spcPts val="0"/>
                        </a:spcAft>
                      </a:pPr>
                      <a:r>
                        <a:rPr lang="en-GB" sz="1200" b="0" kern="1200" noProof="0">
                          <a:solidFill>
                            <a:schemeClr val="tx1"/>
                          </a:solidFill>
                          <a:effectLst/>
                          <a:latin typeface="+mn-lt"/>
                          <a:ea typeface="+mn-ea"/>
                          <a:cs typeface="Calibri" panose="020F0502020204030204" pitchFamily="34" charset="0"/>
                        </a:rPr>
                        <a:t>(e.g. </a:t>
                      </a:r>
                      <a:r>
                        <a:rPr lang="en-GB" sz="1200" b="0" kern="1200" noProof="0" err="1">
                          <a:solidFill>
                            <a:schemeClr val="tx1"/>
                          </a:solidFill>
                          <a:effectLst/>
                          <a:latin typeface="+mn-lt"/>
                          <a:ea typeface="+mn-ea"/>
                          <a:cs typeface="Calibri" panose="020F0502020204030204" pitchFamily="34" charset="0"/>
                        </a:rPr>
                        <a:t>PhilArt</a:t>
                      </a:r>
                      <a:r>
                        <a:rPr lang="en-GB" sz="1200" b="0" kern="1200" noProof="0">
                          <a:solidFill>
                            <a:schemeClr val="tx1"/>
                          </a:solidFill>
                          <a:effectLst/>
                          <a:latin typeface="+mn-lt"/>
                          <a:ea typeface="+mn-ea"/>
                          <a:cs typeface="Calibri" panose="020F0502020204030204" pitchFamily="34" charset="0"/>
                        </a:rPr>
                        <a:t> eye)</a:t>
                      </a:r>
                    </a:p>
                  </a:txBody>
                  <a:tcPr marL="51435" marR="51435" marT="0" marB="0" anchor="ctr">
                    <a:solidFill>
                      <a:schemeClr val="bg2"/>
                    </a:solidFill>
                  </a:tcPr>
                </a:tc>
                <a:tc>
                  <a:txBody>
                    <a:bodyPr/>
                    <a:lstStyle/>
                    <a:p>
                      <a:pPr algn="ctr">
                        <a:lnSpc>
                          <a:spcPct val="100000"/>
                        </a:lnSpc>
                        <a:spcAft>
                          <a:spcPts val="0"/>
                        </a:spcAft>
                      </a:pPr>
                      <a:r>
                        <a:rPr lang="en-AU" sz="1200" b="0" kern="1200" noProof="0">
                          <a:solidFill>
                            <a:schemeClr val="tx1"/>
                          </a:solidFill>
                          <a:effectLst/>
                          <a:latin typeface="+mn-lt"/>
                          <a:ea typeface="+mn-ea"/>
                          <a:cs typeface="Calibri" panose="020F0502020204030204" pitchFamily="34" charset="0"/>
                        </a:rPr>
                        <a:t>1 or 2 ml total</a:t>
                      </a:r>
                    </a:p>
                  </a:txBody>
                  <a:tcPr marL="51435" marR="51435" marT="0" marB="0" anchor="ctr">
                    <a:solidFill>
                      <a:schemeClr val="bg2"/>
                    </a:solidFill>
                  </a:tcPr>
                </a:tc>
                <a:tc>
                  <a:txBody>
                    <a:bodyPr/>
                    <a:lstStyle/>
                    <a:p>
                      <a:pPr algn="ctr">
                        <a:lnSpc>
                          <a:spcPct val="100000"/>
                        </a:lnSpc>
                        <a:spcAft>
                          <a:spcPts val="0"/>
                        </a:spcAft>
                      </a:pPr>
                      <a:r>
                        <a:rPr lang="en-AU" sz="1200" b="0" kern="1200" noProof="0">
                          <a:solidFill>
                            <a:schemeClr val="tx1"/>
                          </a:solidFill>
                          <a:effectLst/>
                          <a:latin typeface="+mn-lt"/>
                          <a:ea typeface="+mn-ea"/>
                          <a:cs typeface="Calibri" panose="020F0502020204030204" pitchFamily="34" charset="0"/>
                        </a:rPr>
                        <a:t>One session every 14 or 21 days for a total of 3-4 sessions</a:t>
                      </a:r>
                    </a:p>
                  </a:txBody>
                  <a:tcPr marL="51435" marR="51435" marT="0" marB="0" anchor="ctr">
                    <a:solidFill>
                      <a:schemeClr val="bg2"/>
                    </a:solidFill>
                  </a:tcPr>
                </a:tc>
                <a:tc>
                  <a:txBody>
                    <a:bodyPr/>
                    <a:lstStyle/>
                    <a:p>
                      <a:pPr marL="0" lvl="0" indent="0" algn="ctr">
                        <a:lnSpc>
                          <a:spcPct val="100000"/>
                        </a:lnSpc>
                        <a:spcAft>
                          <a:spcPts val="0"/>
                        </a:spcAft>
                        <a:buFont typeface="Symbol"/>
                        <a:buNone/>
                      </a:pPr>
                      <a:r>
                        <a:rPr lang="en-AU" sz="1200" b="0" kern="1200" noProof="0">
                          <a:solidFill>
                            <a:schemeClr val="tx1"/>
                          </a:solidFill>
                          <a:effectLst/>
                          <a:latin typeface="+mn-lt"/>
                          <a:ea typeface="+mn-ea"/>
                          <a:cs typeface="Calibri" panose="020F0502020204030204" pitchFamily="34" charset="0"/>
                        </a:rPr>
                        <a:t>Micro-droplet </a:t>
                      </a:r>
                    </a:p>
                    <a:p>
                      <a:pPr marL="0" lvl="0" indent="0" algn="ctr">
                        <a:lnSpc>
                          <a:spcPct val="100000"/>
                        </a:lnSpc>
                        <a:spcAft>
                          <a:spcPts val="0"/>
                        </a:spcAft>
                        <a:buFont typeface="Symbol"/>
                        <a:buNone/>
                      </a:pPr>
                      <a:r>
                        <a:rPr lang="en-AU" sz="1200" b="0" kern="1200" noProof="0">
                          <a:solidFill>
                            <a:schemeClr val="tx1"/>
                          </a:solidFill>
                          <a:effectLst/>
                          <a:latin typeface="+mn-lt"/>
                          <a:ea typeface="+mn-ea"/>
                          <a:cs typeface="Calibri" panose="020F0502020204030204" pitchFamily="34" charset="0"/>
                        </a:rPr>
                        <a:t>Linear retrograde</a:t>
                      </a:r>
                    </a:p>
                    <a:p>
                      <a:pPr marL="0" lvl="0" indent="0" algn="ctr">
                        <a:lnSpc>
                          <a:spcPct val="100000"/>
                        </a:lnSpc>
                        <a:spcAft>
                          <a:spcPts val="0"/>
                        </a:spcAft>
                        <a:buFont typeface="Symbol"/>
                        <a:buNone/>
                      </a:pPr>
                      <a:endParaRPr lang="en-AU" sz="1200" b="0" kern="1200" noProof="0">
                        <a:solidFill>
                          <a:schemeClr val="tx1"/>
                        </a:solidFill>
                        <a:effectLst/>
                        <a:latin typeface="+mn-lt"/>
                        <a:ea typeface="+mn-ea"/>
                        <a:cs typeface="Calibri" panose="020F0502020204030204" pitchFamily="34" charset="0"/>
                      </a:endParaRPr>
                    </a:p>
                  </a:txBody>
                  <a:tcPr marL="51435" marR="51435" marT="0" marB="0" anchor="ctr">
                    <a:solidFill>
                      <a:schemeClr val="bg2"/>
                    </a:solidFill>
                  </a:tcPr>
                </a:tc>
                <a:extLst>
                  <a:ext uri="{0D108BD9-81ED-4DB2-BD59-A6C34878D82A}">
                    <a16:rowId xmlns:a16="http://schemas.microsoft.com/office/drawing/2014/main" val="10001"/>
                  </a:ext>
                </a:extLst>
              </a:tr>
              <a:tr h="667059">
                <a:tc>
                  <a:txBody>
                    <a:bodyPr/>
                    <a:lstStyle/>
                    <a:p>
                      <a:pPr marL="0" algn="ctr" defTabSz="914400" rtl="0" eaLnBrk="1" latinLnBrk="0" hangingPunct="1">
                        <a:lnSpc>
                          <a:spcPct val="150000"/>
                        </a:lnSpc>
                        <a:spcAft>
                          <a:spcPts val="0"/>
                        </a:spcAft>
                      </a:pPr>
                      <a:r>
                        <a:rPr lang="en-AU" sz="1400" b="1" kern="1200" noProof="0">
                          <a:solidFill>
                            <a:schemeClr val="bg1"/>
                          </a:solidFill>
                          <a:effectLst/>
                          <a:latin typeface="+mn-lt"/>
                          <a:ea typeface="+mn-ea"/>
                          <a:cs typeface="Calibri" panose="020F0502020204030204" pitchFamily="34" charset="0"/>
                        </a:rPr>
                        <a:t>Neck</a:t>
                      </a:r>
                    </a:p>
                  </a:txBody>
                  <a:tcPr marL="51435" marR="51435" marT="0" marB="0" anchor="ctr">
                    <a:solidFill>
                      <a:srgbClr val="404040"/>
                    </a:solidFill>
                  </a:tcPr>
                </a:tc>
                <a:tc>
                  <a:txBody>
                    <a:bodyPr/>
                    <a:lstStyle/>
                    <a:p>
                      <a:pPr algn="ctr">
                        <a:lnSpc>
                          <a:spcPct val="100000"/>
                        </a:lnSpc>
                        <a:spcAft>
                          <a:spcPts val="0"/>
                        </a:spcAft>
                      </a:pPr>
                      <a:r>
                        <a:rPr lang="en-GB" sz="1200" b="0" kern="1200" noProof="0">
                          <a:solidFill>
                            <a:schemeClr val="tx1"/>
                          </a:solidFill>
                          <a:effectLst/>
                          <a:latin typeface="+mn-lt"/>
                          <a:ea typeface="+mn-ea"/>
                          <a:cs typeface="Calibri" panose="020F0502020204030204" pitchFamily="34" charset="0"/>
                        </a:rPr>
                        <a:t>15mg/2ml</a:t>
                      </a:r>
                    </a:p>
                    <a:p>
                      <a:pPr algn="ctr">
                        <a:lnSpc>
                          <a:spcPct val="100000"/>
                        </a:lnSpc>
                        <a:spcAft>
                          <a:spcPts val="0"/>
                        </a:spcAft>
                      </a:pPr>
                      <a:r>
                        <a:rPr lang="en-GB" sz="1200" b="0" kern="1200" noProof="0">
                          <a:solidFill>
                            <a:schemeClr val="tx1"/>
                          </a:solidFill>
                          <a:effectLst/>
                          <a:latin typeface="+mn-lt"/>
                          <a:ea typeface="+mn-ea"/>
                          <a:cs typeface="Calibri" panose="020F0502020204030204" pitchFamily="34" charset="0"/>
                        </a:rPr>
                        <a:t>(e.g. </a:t>
                      </a:r>
                      <a:r>
                        <a:rPr lang="en-GB" sz="1200" b="0" kern="1200" noProof="0" err="1">
                          <a:solidFill>
                            <a:schemeClr val="tx1"/>
                          </a:solidFill>
                          <a:effectLst/>
                          <a:latin typeface="+mn-lt"/>
                          <a:ea typeface="+mn-ea"/>
                          <a:cs typeface="Calibri" panose="020F0502020204030204" pitchFamily="34" charset="0"/>
                        </a:rPr>
                        <a:t>PhilArt</a:t>
                      </a:r>
                      <a:r>
                        <a:rPr lang="en-GB" sz="1200" b="0" kern="1200" noProof="0">
                          <a:solidFill>
                            <a:schemeClr val="tx1"/>
                          </a:solidFill>
                          <a:effectLst/>
                          <a:latin typeface="+mn-lt"/>
                          <a:ea typeface="+mn-ea"/>
                          <a:cs typeface="Calibri" panose="020F0502020204030204" pitchFamily="34" charset="0"/>
                        </a:rPr>
                        <a:t> eye)</a:t>
                      </a:r>
                    </a:p>
                  </a:txBody>
                  <a:tcPr marL="51435" marR="51435" marT="0" marB="0" anchor="ctr">
                    <a:noFill/>
                  </a:tcPr>
                </a:tc>
                <a:tc>
                  <a:txBody>
                    <a:bodyPr/>
                    <a:lstStyle/>
                    <a:p>
                      <a:pPr algn="ctr">
                        <a:lnSpc>
                          <a:spcPct val="100000"/>
                        </a:lnSpc>
                        <a:spcAft>
                          <a:spcPts val="0"/>
                        </a:spcAft>
                      </a:pPr>
                      <a:r>
                        <a:rPr lang="en-AU" sz="1200" b="0" kern="1200" noProof="0">
                          <a:solidFill>
                            <a:schemeClr val="tx1"/>
                          </a:solidFill>
                          <a:effectLst/>
                          <a:latin typeface="+mn-lt"/>
                          <a:ea typeface="+mn-ea"/>
                          <a:cs typeface="Calibri" panose="020F0502020204030204" pitchFamily="34" charset="0"/>
                        </a:rPr>
                        <a:t>1 or 2 ml total</a:t>
                      </a:r>
                    </a:p>
                  </a:txBody>
                  <a:tcPr marL="51435" marR="51435" marT="0" marB="0" anchor="ctr">
                    <a:noFill/>
                  </a:tcPr>
                </a:tc>
                <a:tc>
                  <a:txBody>
                    <a:bodyPr/>
                    <a:lstStyle/>
                    <a:p>
                      <a:pPr algn="ctr">
                        <a:lnSpc>
                          <a:spcPct val="100000"/>
                        </a:lnSpc>
                        <a:spcAft>
                          <a:spcPts val="0"/>
                        </a:spcAft>
                      </a:pPr>
                      <a:r>
                        <a:rPr lang="en-AU" sz="1200" b="0" kern="1200" noProof="0">
                          <a:solidFill>
                            <a:schemeClr val="tx1"/>
                          </a:solidFill>
                          <a:effectLst/>
                          <a:latin typeface="+mn-lt"/>
                          <a:ea typeface="+mn-ea"/>
                          <a:cs typeface="Calibri" panose="020F0502020204030204" pitchFamily="34" charset="0"/>
                        </a:rPr>
                        <a:t>One session every 14 or 21 days for a total of 3-4 sessions</a:t>
                      </a:r>
                    </a:p>
                  </a:txBody>
                  <a:tcPr marL="51435" marR="51435" marT="0" marB="0" anchor="ctr">
                    <a:noFill/>
                  </a:tcPr>
                </a:tc>
                <a:tc>
                  <a:txBody>
                    <a:bodyPr/>
                    <a:lstStyle/>
                    <a:p>
                      <a:pPr marL="0" marR="0" lvl="0" indent="0" algn="ctr" defTabSz="914400" eaLnBrk="1" fontAlgn="auto" latinLnBrk="0" hangingPunct="1">
                        <a:lnSpc>
                          <a:spcPct val="100000"/>
                        </a:lnSpc>
                        <a:spcBef>
                          <a:spcPts val="0"/>
                        </a:spcBef>
                        <a:spcAft>
                          <a:spcPts val="0"/>
                        </a:spcAft>
                        <a:buClrTx/>
                        <a:buSzTx/>
                        <a:buFont typeface="Symbol"/>
                        <a:buNone/>
                        <a:tabLst/>
                        <a:defRPr/>
                      </a:pPr>
                      <a:r>
                        <a:rPr lang="en-AU" sz="1200" b="0" kern="1200" noProof="0">
                          <a:solidFill>
                            <a:schemeClr val="tx1"/>
                          </a:solidFill>
                          <a:effectLst/>
                          <a:latin typeface="+mn-lt"/>
                          <a:ea typeface="+mn-ea"/>
                          <a:cs typeface="Calibri" panose="020F0502020204030204" pitchFamily="34" charset="0"/>
                        </a:rPr>
                        <a:t>Micro-droplet </a:t>
                      </a:r>
                    </a:p>
                    <a:p>
                      <a:pPr marL="0" lvl="0" indent="0" algn="ctr">
                        <a:lnSpc>
                          <a:spcPct val="100000"/>
                        </a:lnSpc>
                        <a:spcAft>
                          <a:spcPts val="0"/>
                        </a:spcAft>
                        <a:buFont typeface="Symbol"/>
                        <a:buNone/>
                      </a:pPr>
                      <a:r>
                        <a:rPr lang="en-AU" sz="1200" b="0" kern="1200" noProof="0">
                          <a:solidFill>
                            <a:schemeClr val="tx1"/>
                          </a:solidFill>
                          <a:effectLst/>
                          <a:latin typeface="+mn-lt"/>
                          <a:ea typeface="+mn-ea"/>
                          <a:cs typeface="Calibri" panose="020F0502020204030204" pitchFamily="34" charset="0"/>
                        </a:rPr>
                        <a:t>Linear retrograde </a:t>
                      </a:r>
                    </a:p>
                  </a:txBody>
                  <a:tcPr marL="51435" marR="51435" marT="0" marB="0" anchor="ctr">
                    <a:noFill/>
                  </a:tcPr>
                </a:tc>
                <a:extLst>
                  <a:ext uri="{0D108BD9-81ED-4DB2-BD59-A6C34878D82A}">
                    <a16:rowId xmlns:a16="http://schemas.microsoft.com/office/drawing/2014/main" val="10002"/>
                  </a:ext>
                </a:extLst>
              </a:tr>
              <a:tr h="667059">
                <a:tc>
                  <a:txBody>
                    <a:bodyPr/>
                    <a:lstStyle/>
                    <a:p>
                      <a:pPr algn="ctr">
                        <a:spcAft>
                          <a:spcPts val="0"/>
                        </a:spcAft>
                      </a:pPr>
                      <a:r>
                        <a:rPr lang="en-AU" sz="1400" b="1" kern="1200" noProof="0">
                          <a:solidFill>
                            <a:schemeClr val="bg1"/>
                          </a:solidFill>
                          <a:effectLst/>
                          <a:latin typeface="+mn-lt"/>
                          <a:ea typeface="+mn-ea"/>
                          <a:cs typeface="Calibri" panose="020F0502020204030204" pitchFamily="34" charset="0"/>
                        </a:rPr>
                        <a:t>Décolleté</a:t>
                      </a:r>
                    </a:p>
                  </a:txBody>
                  <a:tcPr marL="51435" marR="51435" marT="0" marB="0" anchor="ctr">
                    <a:solidFill>
                      <a:srgbClr val="404040"/>
                    </a:solidFill>
                  </a:tcPr>
                </a:tc>
                <a:tc>
                  <a:txBody>
                    <a:bodyPr/>
                    <a:lstStyle/>
                    <a:p>
                      <a:pPr algn="ctr">
                        <a:lnSpc>
                          <a:spcPct val="100000"/>
                        </a:lnSpc>
                        <a:spcAft>
                          <a:spcPts val="0"/>
                        </a:spcAft>
                      </a:pPr>
                      <a:r>
                        <a:rPr lang="en-GB" sz="1200" b="0" kern="1200" noProof="0">
                          <a:solidFill>
                            <a:schemeClr val="tx1"/>
                          </a:solidFill>
                          <a:effectLst/>
                          <a:latin typeface="+mn-lt"/>
                          <a:ea typeface="+mn-ea"/>
                          <a:cs typeface="Calibri" panose="020F0502020204030204" pitchFamily="34" charset="0"/>
                        </a:rPr>
                        <a:t>15mg/2ml</a:t>
                      </a:r>
                    </a:p>
                    <a:p>
                      <a:pPr algn="ctr">
                        <a:lnSpc>
                          <a:spcPct val="100000"/>
                        </a:lnSpc>
                        <a:spcAft>
                          <a:spcPts val="0"/>
                        </a:spcAft>
                      </a:pPr>
                      <a:r>
                        <a:rPr lang="en-GB" sz="1200" b="0" kern="1200" noProof="0">
                          <a:solidFill>
                            <a:schemeClr val="tx1"/>
                          </a:solidFill>
                          <a:effectLst/>
                          <a:latin typeface="+mn-lt"/>
                          <a:ea typeface="+mn-ea"/>
                          <a:cs typeface="Calibri" panose="020F0502020204030204" pitchFamily="34" charset="0"/>
                        </a:rPr>
                        <a:t>(e.g. </a:t>
                      </a:r>
                      <a:r>
                        <a:rPr lang="en-GB" sz="1200" b="0" kern="1200" noProof="0" err="1">
                          <a:solidFill>
                            <a:schemeClr val="tx1"/>
                          </a:solidFill>
                          <a:effectLst/>
                          <a:latin typeface="+mn-lt"/>
                          <a:ea typeface="+mn-ea"/>
                          <a:cs typeface="Calibri" panose="020F0502020204030204" pitchFamily="34" charset="0"/>
                        </a:rPr>
                        <a:t>PhilArt</a:t>
                      </a:r>
                      <a:r>
                        <a:rPr lang="en-GB" sz="1200" b="0" kern="1200" noProof="0">
                          <a:solidFill>
                            <a:schemeClr val="tx1"/>
                          </a:solidFill>
                          <a:effectLst/>
                          <a:latin typeface="+mn-lt"/>
                          <a:ea typeface="+mn-ea"/>
                          <a:cs typeface="Calibri" panose="020F0502020204030204" pitchFamily="34" charset="0"/>
                        </a:rPr>
                        <a:t> eye)</a:t>
                      </a:r>
                    </a:p>
                  </a:txBody>
                  <a:tcPr marL="51435" marR="51435" marT="0" marB="0" anchor="ctr">
                    <a:solidFill>
                      <a:schemeClr val="bg2"/>
                    </a:solidFill>
                  </a:tcPr>
                </a:tc>
                <a:tc>
                  <a:txBody>
                    <a:bodyPr/>
                    <a:lstStyle/>
                    <a:p>
                      <a:pPr algn="ctr">
                        <a:lnSpc>
                          <a:spcPct val="100000"/>
                        </a:lnSpc>
                        <a:spcAft>
                          <a:spcPts val="0"/>
                        </a:spcAft>
                      </a:pPr>
                      <a:r>
                        <a:rPr lang="en-AU" sz="1200" b="0" kern="1200" noProof="0">
                          <a:solidFill>
                            <a:schemeClr val="tx1"/>
                          </a:solidFill>
                          <a:effectLst/>
                          <a:latin typeface="+mn-lt"/>
                          <a:ea typeface="+mn-ea"/>
                          <a:cs typeface="Calibri" panose="020F0502020204030204" pitchFamily="34" charset="0"/>
                        </a:rPr>
                        <a:t>2 ml</a:t>
                      </a:r>
                    </a:p>
                  </a:txBody>
                  <a:tcPr marL="51435" marR="51435" marT="0" marB="0" anchor="ctr">
                    <a:solidFill>
                      <a:schemeClr val="bg2"/>
                    </a:solidFill>
                  </a:tcPr>
                </a:tc>
                <a:tc>
                  <a:txBody>
                    <a:bodyPr/>
                    <a:lstStyle/>
                    <a:p>
                      <a:pPr algn="ctr">
                        <a:lnSpc>
                          <a:spcPct val="100000"/>
                        </a:lnSpc>
                        <a:spcAft>
                          <a:spcPts val="0"/>
                        </a:spcAft>
                      </a:pPr>
                      <a:r>
                        <a:rPr lang="en-AU" sz="1200" b="0" kern="1200" noProof="0">
                          <a:solidFill>
                            <a:schemeClr val="tx1"/>
                          </a:solidFill>
                          <a:effectLst/>
                          <a:latin typeface="+mn-lt"/>
                          <a:ea typeface="+mn-ea"/>
                          <a:cs typeface="Calibri" panose="020F0502020204030204" pitchFamily="34" charset="0"/>
                        </a:rPr>
                        <a:t>One session every 14 or 21 days for a total of 3-4 sessions</a:t>
                      </a:r>
                    </a:p>
                  </a:txBody>
                  <a:tcPr marL="51435" marR="51435" marT="0" marB="0" anchor="ctr">
                    <a:solidFill>
                      <a:schemeClr val="bg2"/>
                    </a:solidFill>
                  </a:tcPr>
                </a:tc>
                <a:tc>
                  <a:txBody>
                    <a:bodyPr/>
                    <a:lstStyle/>
                    <a:p>
                      <a:pPr marL="0" lvl="0" indent="0" algn="ctr">
                        <a:lnSpc>
                          <a:spcPct val="100000"/>
                        </a:lnSpc>
                        <a:spcAft>
                          <a:spcPts val="0"/>
                        </a:spcAft>
                        <a:buFont typeface="Symbol"/>
                        <a:buNone/>
                      </a:pPr>
                      <a:r>
                        <a:rPr lang="en-AU" sz="1200" b="0" kern="1200" noProof="0">
                          <a:solidFill>
                            <a:schemeClr val="tx1"/>
                          </a:solidFill>
                          <a:effectLst/>
                          <a:latin typeface="+mn-lt"/>
                          <a:ea typeface="+mn-ea"/>
                          <a:cs typeface="Calibri" panose="020F0502020204030204" pitchFamily="34" charset="0"/>
                        </a:rPr>
                        <a:t>Micro-droplet </a:t>
                      </a:r>
                    </a:p>
                    <a:p>
                      <a:pPr marL="0" lvl="0" indent="0" algn="ctr">
                        <a:lnSpc>
                          <a:spcPct val="100000"/>
                        </a:lnSpc>
                        <a:spcAft>
                          <a:spcPts val="0"/>
                        </a:spcAft>
                        <a:buFont typeface="Symbol"/>
                        <a:buNone/>
                      </a:pPr>
                      <a:r>
                        <a:rPr lang="en-AU" sz="1200" b="0" kern="1200" noProof="0">
                          <a:solidFill>
                            <a:schemeClr val="tx1"/>
                          </a:solidFill>
                          <a:effectLst/>
                          <a:latin typeface="+mn-lt"/>
                          <a:ea typeface="+mn-ea"/>
                          <a:cs typeface="Calibri" panose="020F0502020204030204" pitchFamily="34" charset="0"/>
                        </a:rPr>
                        <a:t>Linear retrograde </a:t>
                      </a:r>
                    </a:p>
                  </a:txBody>
                  <a:tcPr marL="51435" marR="51435" marT="0" marB="0" anchor="ctr">
                    <a:solidFill>
                      <a:schemeClr val="bg2"/>
                    </a:solidFill>
                  </a:tcPr>
                </a:tc>
                <a:extLst>
                  <a:ext uri="{0D108BD9-81ED-4DB2-BD59-A6C34878D82A}">
                    <a16:rowId xmlns:a16="http://schemas.microsoft.com/office/drawing/2014/main" val="10003"/>
                  </a:ext>
                </a:extLst>
              </a:tr>
              <a:tr h="1007731">
                <a:tc>
                  <a:txBody>
                    <a:bodyPr/>
                    <a:lstStyle/>
                    <a:p>
                      <a:pPr algn="ctr">
                        <a:spcAft>
                          <a:spcPts val="0"/>
                        </a:spcAft>
                      </a:pPr>
                      <a:r>
                        <a:rPr lang="en-AU" sz="1400" b="1" kern="1200" noProof="0">
                          <a:solidFill>
                            <a:schemeClr val="bg1"/>
                          </a:solidFill>
                          <a:effectLst/>
                          <a:latin typeface="+mn-lt"/>
                          <a:ea typeface="+mn-ea"/>
                          <a:cs typeface="Calibri" panose="020F0502020204030204" pitchFamily="34" charset="0"/>
                        </a:rPr>
                        <a:t>Back of the hands</a:t>
                      </a:r>
                    </a:p>
                  </a:txBody>
                  <a:tcPr marL="51435" marR="51435" marT="0" marB="0" anchor="ctr">
                    <a:solidFill>
                      <a:srgbClr val="404040"/>
                    </a:solidFill>
                  </a:tcPr>
                </a:tc>
                <a:tc>
                  <a:txBody>
                    <a:bodyPr/>
                    <a:lstStyle/>
                    <a:p>
                      <a:pPr marL="0" indent="0" algn="ctr">
                        <a:lnSpc>
                          <a:spcPct val="100000"/>
                        </a:lnSpc>
                        <a:spcAft>
                          <a:spcPts val="0"/>
                        </a:spcAft>
                        <a:buFont typeface="Arial" panose="020B0604020202020204" pitchFamily="34" charset="0"/>
                        <a:buNone/>
                      </a:pPr>
                      <a:r>
                        <a:rPr lang="en-GB" sz="1200" b="0" kern="1200" noProof="0">
                          <a:solidFill>
                            <a:schemeClr val="tx1"/>
                          </a:solidFill>
                          <a:effectLst/>
                          <a:latin typeface="+mn-lt"/>
                          <a:ea typeface="+mn-ea"/>
                          <a:cs typeface="Calibri" panose="020F0502020204030204" pitchFamily="34" charset="0"/>
                        </a:rPr>
                        <a:t>15mg/2ml (e.g. </a:t>
                      </a:r>
                      <a:r>
                        <a:rPr lang="en-GB" sz="1200" b="0" kern="1200" noProof="0" err="1">
                          <a:solidFill>
                            <a:schemeClr val="tx1"/>
                          </a:solidFill>
                          <a:effectLst/>
                          <a:latin typeface="+mn-lt"/>
                          <a:ea typeface="+mn-ea"/>
                          <a:cs typeface="Calibri" panose="020F0502020204030204" pitchFamily="34" charset="0"/>
                        </a:rPr>
                        <a:t>PhilArt</a:t>
                      </a:r>
                      <a:r>
                        <a:rPr lang="en-GB" sz="1200" b="0" kern="1200" noProof="0">
                          <a:solidFill>
                            <a:schemeClr val="tx1"/>
                          </a:solidFill>
                          <a:effectLst/>
                          <a:latin typeface="+mn-lt"/>
                          <a:ea typeface="+mn-ea"/>
                          <a:cs typeface="Calibri" panose="020F0502020204030204" pitchFamily="34" charset="0"/>
                        </a:rPr>
                        <a:t> eye)</a:t>
                      </a:r>
                    </a:p>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0" kern="1200" noProof="0">
                          <a:solidFill>
                            <a:schemeClr val="tx1"/>
                          </a:solidFill>
                          <a:effectLst/>
                          <a:latin typeface="+mn-lt"/>
                          <a:ea typeface="+mn-ea"/>
                          <a:cs typeface="Calibri" panose="020F0502020204030204" pitchFamily="34" charset="0"/>
                        </a:rPr>
                        <a:t>40 mg/2ml (e.g. </a:t>
                      </a:r>
                      <a:r>
                        <a:rPr lang="en-AU" sz="1200" b="0" kern="1200" noProof="0" err="1">
                          <a:solidFill>
                            <a:schemeClr val="tx1"/>
                          </a:solidFill>
                          <a:effectLst/>
                          <a:latin typeface="+mn-lt"/>
                          <a:ea typeface="+mn-ea"/>
                          <a:cs typeface="Calibri" panose="020F0502020204030204" pitchFamily="34" charset="0"/>
                        </a:rPr>
                        <a:t>PhilArt</a:t>
                      </a:r>
                      <a:r>
                        <a:rPr lang="en-AU" sz="1200" b="0" kern="1200" noProof="0">
                          <a:solidFill>
                            <a:schemeClr val="tx1"/>
                          </a:solidFill>
                          <a:effectLst/>
                          <a:latin typeface="+mn-lt"/>
                          <a:ea typeface="+mn-ea"/>
                          <a:cs typeface="Calibri" panose="020F0502020204030204" pitchFamily="34" charset="0"/>
                        </a:rPr>
                        <a:t>)</a:t>
                      </a:r>
                    </a:p>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0" kern="1200" noProof="0">
                          <a:solidFill>
                            <a:schemeClr val="tx1"/>
                          </a:solidFill>
                          <a:effectLst/>
                          <a:latin typeface="+mn-lt"/>
                          <a:ea typeface="+mn-ea"/>
                          <a:cs typeface="Calibri" panose="020F0502020204030204" pitchFamily="34" charset="0"/>
                        </a:rPr>
                        <a:t>PNHA40 mg/2 mL</a:t>
                      </a:r>
                    </a:p>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0" kern="1200" noProof="0">
                          <a:solidFill>
                            <a:schemeClr val="tx1"/>
                          </a:solidFill>
                          <a:effectLst/>
                          <a:latin typeface="+mn-lt"/>
                          <a:ea typeface="+mn-ea"/>
                          <a:cs typeface="Calibri" panose="020F0502020204030204" pitchFamily="34" charset="0"/>
                        </a:rPr>
                        <a:t>(e.g. </a:t>
                      </a:r>
                      <a:r>
                        <a:rPr lang="en-GB" sz="1200" b="0" kern="1200" noProof="0" err="1">
                          <a:solidFill>
                            <a:schemeClr val="tx1"/>
                          </a:solidFill>
                          <a:effectLst/>
                          <a:latin typeface="+mn-lt"/>
                          <a:ea typeface="+mn-ea"/>
                          <a:cs typeface="Calibri" panose="020F0502020204030204" pitchFamily="34" charset="0"/>
                        </a:rPr>
                        <a:t>PhilArt</a:t>
                      </a:r>
                      <a:r>
                        <a:rPr lang="en-GB" sz="1200" b="0" kern="1200" noProof="0">
                          <a:solidFill>
                            <a:schemeClr val="tx1"/>
                          </a:solidFill>
                          <a:effectLst/>
                          <a:latin typeface="+mn-lt"/>
                          <a:ea typeface="+mn-ea"/>
                          <a:cs typeface="Calibri" panose="020F0502020204030204" pitchFamily="34" charset="0"/>
                        </a:rPr>
                        <a:t> next)</a:t>
                      </a:r>
                    </a:p>
                  </a:txBody>
                  <a:tcPr marL="51435" marR="51435" marT="0" marB="0" anchor="ctr">
                    <a:noFill/>
                  </a:tcPr>
                </a:tc>
                <a:tc>
                  <a:txBody>
                    <a:bodyPr/>
                    <a:lstStyle/>
                    <a:p>
                      <a:pPr algn="ctr">
                        <a:lnSpc>
                          <a:spcPct val="100000"/>
                        </a:lnSpc>
                        <a:spcAft>
                          <a:spcPts val="0"/>
                        </a:spcAft>
                      </a:pPr>
                      <a:r>
                        <a:rPr lang="en-AU" sz="1200" b="0" kern="1200" noProof="0">
                          <a:solidFill>
                            <a:schemeClr val="tx1"/>
                          </a:solidFill>
                          <a:effectLst/>
                          <a:latin typeface="+mn-lt"/>
                          <a:ea typeface="+mn-ea"/>
                          <a:cs typeface="Calibri" panose="020F0502020204030204" pitchFamily="34" charset="0"/>
                        </a:rPr>
                        <a:t>2 ml</a:t>
                      </a:r>
                    </a:p>
                  </a:txBody>
                  <a:tcPr marL="51435" marR="51435" marT="0" marB="0" anchor="ctr">
                    <a:noFill/>
                  </a:tcPr>
                </a:tc>
                <a:tc>
                  <a:txBody>
                    <a:bodyPr/>
                    <a:lstStyle/>
                    <a:p>
                      <a:pPr algn="ctr">
                        <a:lnSpc>
                          <a:spcPct val="100000"/>
                        </a:lnSpc>
                        <a:spcAft>
                          <a:spcPts val="0"/>
                        </a:spcAft>
                      </a:pPr>
                      <a:r>
                        <a:rPr lang="en-AU" sz="1200" b="0" kern="1200" noProof="0">
                          <a:solidFill>
                            <a:schemeClr val="tx1"/>
                          </a:solidFill>
                          <a:effectLst/>
                          <a:latin typeface="+mn-lt"/>
                          <a:ea typeface="+mn-ea"/>
                          <a:cs typeface="Calibri" panose="020F0502020204030204" pitchFamily="34" charset="0"/>
                        </a:rPr>
                        <a:t>One session every 14 or 21 days for a total of 3-4 sessions</a:t>
                      </a:r>
                    </a:p>
                  </a:txBody>
                  <a:tcPr marL="51435" marR="51435" marT="0" marB="0" anchor="ctr">
                    <a:noFill/>
                  </a:tcPr>
                </a:tc>
                <a:tc>
                  <a:txBody>
                    <a:bodyPr/>
                    <a:lstStyle/>
                    <a:p>
                      <a:pPr marL="0" marR="0" lvl="0" indent="0" algn="ctr" defTabSz="914400" eaLnBrk="1" fontAlgn="auto" latinLnBrk="0" hangingPunct="1">
                        <a:lnSpc>
                          <a:spcPct val="100000"/>
                        </a:lnSpc>
                        <a:spcBef>
                          <a:spcPts val="0"/>
                        </a:spcBef>
                        <a:spcAft>
                          <a:spcPts val="0"/>
                        </a:spcAft>
                        <a:buClrTx/>
                        <a:buSzTx/>
                        <a:buFont typeface="Symbol"/>
                        <a:buNone/>
                        <a:tabLst/>
                        <a:defRPr/>
                      </a:pPr>
                      <a:r>
                        <a:rPr lang="en-AU" sz="1200" b="0" kern="1200" noProof="0" dirty="0">
                          <a:solidFill>
                            <a:schemeClr val="tx1"/>
                          </a:solidFill>
                          <a:effectLst/>
                          <a:latin typeface="+mn-lt"/>
                          <a:ea typeface="+mn-ea"/>
                          <a:cs typeface="Calibri" panose="020F0502020204030204" pitchFamily="34" charset="0"/>
                        </a:rPr>
                        <a:t>Micro-droplet </a:t>
                      </a:r>
                    </a:p>
                    <a:p>
                      <a:pPr marL="0" marR="0" lvl="0" indent="0" algn="ctr" defTabSz="914400" eaLnBrk="1" fontAlgn="auto" latinLnBrk="0" hangingPunct="1">
                        <a:lnSpc>
                          <a:spcPct val="100000"/>
                        </a:lnSpc>
                        <a:spcBef>
                          <a:spcPts val="0"/>
                        </a:spcBef>
                        <a:spcAft>
                          <a:spcPts val="0"/>
                        </a:spcAft>
                        <a:buClrTx/>
                        <a:buSzTx/>
                        <a:buFont typeface="Symbol"/>
                        <a:buNone/>
                        <a:tabLst/>
                        <a:defRPr/>
                      </a:pPr>
                      <a:r>
                        <a:rPr lang="en-AU" sz="1200" b="0" kern="1200" noProof="0" dirty="0">
                          <a:solidFill>
                            <a:schemeClr val="tx1"/>
                          </a:solidFill>
                          <a:effectLst/>
                          <a:latin typeface="+mn-lt"/>
                          <a:ea typeface="+mn-ea"/>
                          <a:cs typeface="Calibri" panose="020F0502020204030204" pitchFamily="34" charset="0"/>
                        </a:rPr>
                        <a:t>Linear retrograde</a:t>
                      </a:r>
                    </a:p>
                  </a:txBody>
                  <a:tcPr marL="51435" marR="51435" marT="0" marB="0" anchor="ctr">
                    <a:noFill/>
                  </a:tcPr>
                </a:tc>
                <a:extLst>
                  <a:ext uri="{0D108BD9-81ED-4DB2-BD59-A6C34878D82A}">
                    <a16:rowId xmlns:a16="http://schemas.microsoft.com/office/drawing/2014/main" val="10004"/>
                  </a:ext>
                </a:extLst>
              </a:tr>
            </a:tbl>
          </a:graphicData>
        </a:graphic>
      </p:graphicFrame>
      <p:sp>
        <p:nvSpPr>
          <p:cNvPr id="7" name="TextBox 6">
            <a:extLst>
              <a:ext uri="{FF2B5EF4-FFF2-40B4-BE49-F238E27FC236}">
                <a16:creationId xmlns:a16="http://schemas.microsoft.com/office/drawing/2014/main" id="{3A670982-3B71-0300-1E3F-C25F10D0508F}"/>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82640306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B721AC8D-9B76-8FA5-97BB-CFF24E7EAB47}"/>
              </a:ext>
            </a:extLst>
          </p:cNvPr>
          <p:cNvSpPr/>
          <p:nvPr/>
        </p:nvSpPr>
        <p:spPr>
          <a:xfrm>
            <a:off x="838198" y="1891862"/>
            <a:ext cx="9518847" cy="1185167"/>
          </a:xfrm>
          <a:prstGeom prst="rect">
            <a:avLst/>
          </a:prstGeom>
          <a:gradFill>
            <a:gsLst>
              <a:gs pos="0">
                <a:srgbClr val="C62534"/>
              </a:gs>
              <a:gs pos="98000">
                <a:srgbClr val="E8C03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CA8AD1BC-E935-8F08-052F-B126C319D6C3}"/>
              </a:ext>
            </a:extLst>
          </p:cNvPr>
          <p:cNvSpPr>
            <a:spLocks noGrp="1"/>
          </p:cNvSpPr>
          <p:nvPr>
            <p:ph type="title"/>
          </p:nvPr>
        </p:nvSpPr>
        <p:spPr>
          <a:xfrm>
            <a:off x="838200" y="835173"/>
            <a:ext cx="10515600" cy="750435"/>
          </a:xfrm>
        </p:spPr>
        <p:txBody>
          <a:bodyPr/>
          <a:lstStyle/>
          <a:p>
            <a:pPr>
              <a:lnSpc>
                <a:spcPct val="120000"/>
              </a:lnSpc>
            </a:pPr>
            <a:r>
              <a:rPr lang="de-DE" sz="2800">
                <a:latin typeface="Century Gothic"/>
              </a:rPr>
              <a:t>Treatment </a:t>
            </a:r>
            <a:r>
              <a:rPr lang="de-DE" sz="2800" err="1">
                <a:latin typeface="Century Gothic"/>
              </a:rPr>
              <a:t>protocols</a:t>
            </a:r>
            <a:br>
              <a:rPr lang="de-DE" sz="2000"/>
            </a:br>
            <a:r>
              <a:rPr lang="de-DE" sz="2000">
                <a:latin typeface="Century Gothic"/>
              </a:rPr>
              <a:t>stretch </a:t>
            </a:r>
            <a:r>
              <a:rPr lang="de-DE" sz="2000" err="1">
                <a:latin typeface="Century Gothic"/>
              </a:rPr>
              <a:t>mark</a:t>
            </a:r>
            <a:r>
              <a:rPr lang="de-DE" sz="2000">
                <a:latin typeface="Century Gothic"/>
              </a:rPr>
              <a:t> </a:t>
            </a:r>
            <a:r>
              <a:rPr lang="de-DE" sz="2000" err="1">
                <a:latin typeface="Century Gothic"/>
              </a:rPr>
              <a:t>improvement</a:t>
            </a:r>
            <a:r>
              <a:rPr lang="de-DE" sz="2000">
                <a:latin typeface="Century Gothic"/>
              </a:rPr>
              <a:t> </a:t>
            </a:r>
            <a:r>
              <a:rPr lang="de-DE" sz="2000" err="1">
                <a:latin typeface="Century Gothic"/>
              </a:rPr>
              <a:t>with</a:t>
            </a:r>
            <a:r>
              <a:rPr lang="de-DE" sz="2000">
                <a:latin typeface="Century Gothic"/>
              </a:rPr>
              <a:t> PN-HPT</a:t>
            </a:r>
            <a:r>
              <a:rPr lang="de-DE" sz="2000" baseline="30000">
                <a:latin typeface="Century Gothic"/>
              </a:rPr>
              <a:t>®</a:t>
            </a:r>
          </a:p>
        </p:txBody>
      </p:sp>
      <p:graphicFrame>
        <p:nvGraphicFramePr>
          <p:cNvPr id="6" name="Segnaposto contenuto 3">
            <a:extLst>
              <a:ext uri="{FF2B5EF4-FFF2-40B4-BE49-F238E27FC236}">
                <a16:creationId xmlns:a16="http://schemas.microsoft.com/office/drawing/2014/main" id="{92FD969F-06AD-CC25-BDD7-C77F71912688}"/>
              </a:ext>
            </a:extLst>
          </p:cNvPr>
          <p:cNvGraphicFramePr>
            <a:graphicFrameLocks/>
          </p:cNvGraphicFramePr>
          <p:nvPr>
            <p:extLst>
              <p:ext uri="{D42A27DB-BD31-4B8C-83A1-F6EECF244321}">
                <p14:modId xmlns:p14="http://schemas.microsoft.com/office/powerpoint/2010/main" val="4178652696"/>
              </p:ext>
            </p:extLst>
          </p:nvPr>
        </p:nvGraphicFramePr>
        <p:xfrm>
          <a:off x="838199" y="1891862"/>
          <a:ext cx="9518848" cy="3773643"/>
        </p:xfrm>
        <a:graphic>
          <a:graphicData uri="http://schemas.openxmlformats.org/drawingml/2006/table">
            <a:tbl>
              <a:tblPr firstRow="1" firstCol="1" bandRow="1">
                <a:tableStyleId>{5C22544A-7EE6-4342-B048-85BDC9FD1C3A}</a:tableStyleId>
              </a:tblPr>
              <a:tblGrid>
                <a:gridCol w="1918220">
                  <a:extLst>
                    <a:ext uri="{9D8B030D-6E8A-4147-A177-3AD203B41FA5}">
                      <a16:colId xmlns:a16="http://schemas.microsoft.com/office/drawing/2014/main" val="20000"/>
                    </a:ext>
                  </a:extLst>
                </a:gridCol>
                <a:gridCol w="1873045">
                  <a:extLst>
                    <a:ext uri="{9D8B030D-6E8A-4147-A177-3AD203B41FA5}">
                      <a16:colId xmlns:a16="http://schemas.microsoft.com/office/drawing/2014/main" val="20001"/>
                    </a:ext>
                  </a:extLst>
                </a:gridCol>
                <a:gridCol w="1268361">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gridCol w="2173222">
                  <a:extLst>
                    <a:ext uri="{9D8B030D-6E8A-4147-A177-3AD203B41FA5}">
                      <a16:colId xmlns:a16="http://schemas.microsoft.com/office/drawing/2014/main" val="20004"/>
                    </a:ext>
                  </a:extLst>
                </a:gridCol>
              </a:tblGrid>
              <a:tr h="1213323">
                <a:tc>
                  <a:txBody>
                    <a:bodyPr/>
                    <a:lstStyle/>
                    <a:p>
                      <a:pPr algn="ctr">
                        <a:lnSpc>
                          <a:spcPct val="100000"/>
                        </a:lnSpc>
                        <a:spcAft>
                          <a:spcPts val="0"/>
                        </a:spcAft>
                      </a:pPr>
                      <a:r>
                        <a:rPr lang="en-AU" sz="1600" noProof="0">
                          <a:effectLst/>
                          <a:latin typeface="+mn-lt"/>
                          <a:cs typeface="Calibri" panose="020F0502020204030204" pitchFamily="34" charset="0"/>
                        </a:rPr>
                        <a:t>Polynucleotides</a:t>
                      </a:r>
                      <a:endParaRPr lang="en-AU" sz="1600" noProof="0">
                        <a:effectLst/>
                        <a:latin typeface="+mn-lt"/>
                        <a:ea typeface="Times New Roman"/>
                        <a:cs typeface="Calibri" panose="020F0502020204030204" pitchFamily="34" charset="0"/>
                      </a:endParaRPr>
                    </a:p>
                  </a:txBody>
                  <a:tcPr marL="51435" marR="51435" marT="0" marB="0" anchor="ctr">
                    <a:noFill/>
                  </a:tcPr>
                </a:tc>
                <a:tc>
                  <a:txBody>
                    <a:bodyPr/>
                    <a:lstStyle/>
                    <a:p>
                      <a:pPr algn="ctr">
                        <a:lnSpc>
                          <a:spcPct val="100000"/>
                        </a:lnSpc>
                        <a:spcAft>
                          <a:spcPts val="0"/>
                        </a:spcAft>
                      </a:pPr>
                      <a:r>
                        <a:rPr lang="en-AU" sz="1600" noProof="0">
                          <a:effectLst/>
                          <a:latin typeface="+mn-lt"/>
                          <a:cs typeface="Calibri" panose="020F0502020204030204" pitchFamily="34" charset="0"/>
                        </a:rPr>
                        <a:t>Product</a:t>
                      </a:r>
                      <a:endParaRPr lang="en-AU" sz="1600" noProof="0">
                        <a:effectLst/>
                        <a:latin typeface="+mn-lt"/>
                        <a:ea typeface="Times New Roman"/>
                        <a:cs typeface="Calibri" panose="020F0502020204030204" pitchFamily="34" charset="0"/>
                      </a:endParaRPr>
                    </a:p>
                  </a:txBody>
                  <a:tcPr marL="51435" marR="51435" marT="0" marB="0" anchor="ctr">
                    <a:noFill/>
                  </a:tcPr>
                </a:tc>
                <a:tc>
                  <a:txBody>
                    <a:bodyPr/>
                    <a:lstStyle/>
                    <a:p>
                      <a:pPr algn="ctr">
                        <a:lnSpc>
                          <a:spcPct val="100000"/>
                        </a:lnSpc>
                        <a:spcAft>
                          <a:spcPts val="0"/>
                        </a:spcAft>
                      </a:pPr>
                      <a:r>
                        <a:rPr lang="en-AU" sz="1600" noProof="0">
                          <a:effectLst/>
                          <a:latin typeface="+mn-lt"/>
                          <a:cs typeface="Calibri" panose="020F0502020204030204" pitchFamily="34" charset="0"/>
                        </a:rPr>
                        <a:t>ml at each session </a:t>
                      </a:r>
                      <a:endParaRPr lang="en-AU" sz="1600" noProof="0">
                        <a:effectLst/>
                        <a:latin typeface="+mn-lt"/>
                        <a:ea typeface="Times New Roman"/>
                        <a:cs typeface="Calibri" panose="020F0502020204030204" pitchFamily="34" charset="0"/>
                      </a:endParaRPr>
                    </a:p>
                  </a:txBody>
                  <a:tcPr marL="51435" marR="51435" marT="0" marB="0" anchor="ctr">
                    <a:noFill/>
                  </a:tcPr>
                </a:tc>
                <a:tc>
                  <a:txBody>
                    <a:bodyPr/>
                    <a:lstStyle/>
                    <a:p>
                      <a:pPr algn="ctr">
                        <a:lnSpc>
                          <a:spcPct val="100000"/>
                        </a:lnSpc>
                        <a:spcAft>
                          <a:spcPts val="0"/>
                        </a:spcAft>
                      </a:pPr>
                      <a:r>
                        <a:rPr lang="en-AU" sz="1600" noProof="0">
                          <a:effectLst/>
                          <a:latin typeface="+mn-lt"/>
                          <a:cs typeface="Calibri" panose="020F0502020204030204" pitchFamily="34" charset="0"/>
                        </a:rPr>
                        <a:t>Treatment protocol</a:t>
                      </a:r>
                      <a:endParaRPr lang="en-AU" sz="1600" noProof="0">
                        <a:effectLst/>
                        <a:latin typeface="+mn-lt"/>
                        <a:ea typeface="Times New Roman"/>
                        <a:cs typeface="Calibri" panose="020F0502020204030204" pitchFamily="34" charset="0"/>
                      </a:endParaRPr>
                    </a:p>
                  </a:txBody>
                  <a:tcPr marL="51435" marR="51435" marT="0" marB="0" anchor="ctr">
                    <a:noFill/>
                  </a:tcPr>
                </a:tc>
                <a:tc>
                  <a:txBody>
                    <a:bodyPr/>
                    <a:lstStyle/>
                    <a:p>
                      <a:pPr algn="ctr">
                        <a:lnSpc>
                          <a:spcPct val="100000"/>
                        </a:lnSpc>
                        <a:spcAft>
                          <a:spcPts val="0"/>
                        </a:spcAft>
                      </a:pPr>
                      <a:r>
                        <a:rPr lang="en-AU" sz="1600" noProof="0">
                          <a:effectLst/>
                          <a:latin typeface="+mn-lt"/>
                          <a:cs typeface="Calibri" panose="020F0502020204030204" pitchFamily="34" charset="0"/>
                        </a:rPr>
                        <a:t>Technique</a:t>
                      </a:r>
                      <a:endParaRPr lang="en-AU" sz="1600" noProof="0">
                        <a:effectLst/>
                        <a:latin typeface="+mn-lt"/>
                        <a:ea typeface="Times New Roman"/>
                        <a:cs typeface="Calibri" panose="020F0502020204030204" pitchFamily="34" charset="0"/>
                      </a:endParaRPr>
                    </a:p>
                  </a:txBody>
                  <a:tcPr marL="51435" marR="51435" marT="0" marB="0" anchor="ctr">
                    <a:noFill/>
                  </a:tcPr>
                </a:tc>
                <a:extLst>
                  <a:ext uri="{0D108BD9-81ED-4DB2-BD59-A6C34878D82A}">
                    <a16:rowId xmlns:a16="http://schemas.microsoft.com/office/drawing/2014/main" val="10000"/>
                  </a:ext>
                </a:extLst>
              </a:tr>
              <a:tr h="2560320">
                <a:tc>
                  <a:txBody>
                    <a:bodyPr/>
                    <a:lstStyle/>
                    <a:p>
                      <a:pPr algn="ctr">
                        <a:lnSpc>
                          <a:spcPct val="100000"/>
                        </a:lnSpc>
                        <a:spcAft>
                          <a:spcPts val="0"/>
                        </a:spcAft>
                      </a:pPr>
                      <a:r>
                        <a:rPr lang="en-AU" sz="1600" noProof="0">
                          <a:effectLst/>
                          <a:latin typeface="+mn-lt"/>
                          <a:cs typeface="Calibri" panose="020F0502020204030204" pitchFamily="34" charset="0"/>
                        </a:rPr>
                        <a:t>Stretch mark</a:t>
                      </a:r>
                    </a:p>
                  </a:txBody>
                  <a:tcPr marL="51435" marR="51435" marT="0" marB="0" anchor="ctr">
                    <a:solidFill>
                      <a:srgbClr val="404040"/>
                    </a:solidFill>
                  </a:tcPr>
                </a:tc>
                <a:tc>
                  <a:txBody>
                    <a:bodyPr/>
                    <a:lstStyle/>
                    <a:p>
                      <a:pPr algn="ctr">
                        <a:lnSpc>
                          <a:spcPct val="100000"/>
                        </a:lnSpc>
                        <a:spcAft>
                          <a:spcPts val="0"/>
                        </a:spcAft>
                      </a:pPr>
                      <a:r>
                        <a:rPr lang="pt-BR" sz="1600" kern="1200" noProof="0">
                          <a:solidFill>
                            <a:srgbClr val="5F6265"/>
                          </a:solidFill>
                          <a:effectLst/>
                          <a:latin typeface="+mn-lt"/>
                          <a:ea typeface="+mn-ea"/>
                          <a:cs typeface="Calibri" panose="020F0502020204030204" pitchFamily="34" charset="0"/>
                        </a:rPr>
                        <a:t>PNHA</a:t>
                      </a:r>
                    </a:p>
                    <a:p>
                      <a:pPr algn="ctr">
                        <a:lnSpc>
                          <a:spcPct val="100000"/>
                        </a:lnSpc>
                        <a:spcAft>
                          <a:spcPts val="0"/>
                        </a:spcAft>
                      </a:pPr>
                      <a:r>
                        <a:rPr lang="pt-BR" sz="1600" kern="1200" noProof="0">
                          <a:solidFill>
                            <a:srgbClr val="5F6265"/>
                          </a:solidFill>
                          <a:effectLst/>
                          <a:latin typeface="+mn-lt"/>
                          <a:ea typeface="+mn-ea"/>
                          <a:cs typeface="Calibri" panose="020F0502020204030204" pitchFamily="34" charset="0"/>
                        </a:rPr>
                        <a:t>40 mg/2 </a:t>
                      </a:r>
                      <a:r>
                        <a:rPr lang="pt-BR" sz="1600" kern="1200" noProof="0" err="1">
                          <a:solidFill>
                            <a:srgbClr val="5F6265"/>
                          </a:solidFill>
                          <a:effectLst/>
                          <a:latin typeface="+mn-lt"/>
                          <a:ea typeface="+mn-ea"/>
                          <a:cs typeface="Calibri" panose="020F0502020204030204" pitchFamily="34" charset="0"/>
                        </a:rPr>
                        <a:t>mL</a:t>
                      </a:r>
                      <a:endParaRPr lang="pt-BR" sz="1600" kern="1200" noProof="0">
                        <a:solidFill>
                          <a:srgbClr val="5F6265"/>
                        </a:solidFill>
                        <a:effectLst/>
                        <a:latin typeface="+mn-lt"/>
                        <a:ea typeface="+mn-ea"/>
                        <a:cs typeface="Calibri" panose="020F0502020204030204" pitchFamily="34" charset="0"/>
                      </a:endParaRPr>
                    </a:p>
                    <a:p>
                      <a:pPr algn="ctr">
                        <a:lnSpc>
                          <a:spcPct val="100000"/>
                        </a:lnSpc>
                        <a:spcAft>
                          <a:spcPts val="0"/>
                        </a:spcAft>
                      </a:pPr>
                      <a:r>
                        <a:rPr lang="pt-BR" sz="1600" kern="1200" noProof="0">
                          <a:solidFill>
                            <a:srgbClr val="5F6265"/>
                          </a:solidFill>
                          <a:effectLst/>
                          <a:latin typeface="+mn-lt"/>
                          <a:ea typeface="+mn-ea"/>
                          <a:cs typeface="Calibri" panose="020F0502020204030204" pitchFamily="34" charset="0"/>
                        </a:rPr>
                        <a:t>(e.g. </a:t>
                      </a:r>
                      <a:r>
                        <a:rPr lang="pt-BR" sz="1600" kern="1200" noProof="0" err="1">
                          <a:solidFill>
                            <a:srgbClr val="5F6265"/>
                          </a:solidFill>
                          <a:effectLst/>
                          <a:latin typeface="+mn-lt"/>
                          <a:ea typeface="+mn-ea"/>
                          <a:cs typeface="Calibri" panose="020F0502020204030204" pitchFamily="34" charset="0"/>
                        </a:rPr>
                        <a:t>PhilArt</a:t>
                      </a:r>
                      <a:r>
                        <a:rPr lang="pt-BR" sz="1600" kern="1200" noProof="0">
                          <a:solidFill>
                            <a:srgbClr val="5F6265"/>
                          </a:solidFill>
                          <a:effectLst/>
                          <a:latin typeface="+mn-lt"/>
                          <a:ea typeface="+mn-ea"/>
                          <a:cs typeface="Calibri" panose="020F0502020204030204" pitchFamily="34" charset="0"/>
                        </a:rPr>
                        <a:t> </a:t>
                      </a:r>
                      <a:r>
                        <a:rPr lang="pt-BR" sz="1600" kern="1200" noProof="0" err="1">
                          <a:solidFill>
                            <a:srgbClr val="5F6265"/>
                          </a:solidFill>
                          <a:effectLst/>
                          <a:latin typeface="+mn-lt"/>
                          <a:ea typeface="+mn-ea"/>
                          <a:cs typeface="Calibri" panose="020F0502020204030204" pitchFamily="34" charset="0"/>
                        </a:rPr>
                        <a:t>next</a:t>
                      </a:r>
                      <a:r>
                        <a:rPr lang="pt-BR" sz="1600" kern="1200" noProof="0">
                          <a:solidFill>
                            <a:srgbClr val="5F6265"/>
                          </a:solidFill>
                          <a:effectLst/>
                          <a:latin typeface="+mn-lt"/>
                          <a:ea typeface="+mn-ea"/>
                          <a:cs typeface="Calibri" panose="020F0502020204030204" pitchFamily="34" charset="0"/>
                        </a:rPr>
                        <a:t>)</a:t>
                      </a:r>
                      <a:endParaRPr lang="en-AU" sz="1600" kern="1200" noProof="0">
                        <a:solidFill>
                          <a:srgbClr val="5F6265"/>
                        </a:solidFill>
                        <a:effectLst/>
                        <a:latin typeface="+mn-lt"/>
                        <a:ea typeface="+mn-ea"/>
                        <a:cs typeface="Calibri" panose="020F0502020204030204" pitchFamily="34" charset="0"/>
                      </a:endParaRPr>
                    </a:p>
                  </a:txBody>
                  <a:tcPr marL="51435" marR="51435" marT="0" marB="0" anchor="ctr">
                    <a:solidFill>
                      <a:schemeClr val="bg2"/>
                    </a:solidFill>
                  </a:tcPr>
                </a:tc>
                <a:tc>
                  <a:txBody>
                    <a:bodyPr/>
                    <a:lstStyle/>
                    <a:p>
                      <a:pPr algn="ctr">
                        <a:lnSpc>
                          <a:spcPct val="100000"/>
                        </a:lnSpc>
                        <a:spcAft>
                          <a:spcPts val="0"/>
                        </a:spcAft>
                      </a:pPr>
                      <a:r>
                        <a:rPr lang="en-AU" sz="1600" noProof="0">
                          <a:solidFill>
                            <a:srgbClr val="5F6265"/>
                          </a:solidFill>
                          <a:effectLst/>
                          <a:latin typeface="+mn-lt"/>
                          <a:cs typeface="Calibri" panose="020F0502020204030204" pitchFamily="34" charset="0"/>
                        </a:rPr>
                        <a:t>1-4 vials </a:t>
                      </a:r>
                      <a:endParaRPr lang="en-AU" sz="1600" noProof="0">
                        <a:solidFill>
                          <a:srgbClr val="5F6265"/>
                        </a:solidFill>
                        <a:effectLst/>
                        <a:latin typeface="+mn-lt"/>
                        <a:ea typeface="Times New Roman"/>
                        <a:cs typeface="Calibri" panose="020F0502020204030204" pitchFamily="34" charset="0"/>
                      </a:endParaRPr>
                    </a:p>
                  </a:txBody>
                  <a:tcPr marL="51435" marR="51435" marT="0" marB="0" anchor="ctr">
                    <a:solidFill>
                      <a:schemeClr val="bg1"/>
                    </a:solidFill>
                  </a:tcPr>
                </a:tc>
                <a:tc>
                  <a:txBody>
                    <a:bodyPr/>
                    <a:lstStyle/>
                    <a:p>
                      <a:pPr algn="ctr">
                        <a:lnSpc>
                          <a:spcPct val="100000"/>
                        </a:lnSpc>
                        <a:spcAft>
                          <a:spcPts val="0"/>
                        </a:spcAft>
                      </a:pPr>
                      <a:r>
                        <a:rPr lang="en-AU" sz="1600" noProof="0">
                          <a:solidFill>
                            <a:srgbClr val="5F6265"/>
                          </a:solidFill>
                          <a:effectLst/>
                          <a:latin typeface="+mn-lt"/>
                          <a:cs typeface="Calibri" panose="020F0502020204030204" pitchFamily="34" charset="0"/>
                        </a:rPr>
                        <a:t>Initial treatment cycle: one session every 7 or 14 days for a total of 4 sessions.</a:t>
                      </a:r>
                    </a:p>
                    <a:p>
                      <a:pPr algn="ctr">
                        <a:lnSpc>
                          <a:spcPct val="100000"/>
                        </a:lnSpc>
                        <a:spcAft>
                          <a:spcPts val="0"/>
                        </a:spcAft>
                      </a:pPr>
                      <a:r>
                        <a:rPr lang="en-AU" sz="1600" noProof="0">
                          <a:solidFill>
                            <a:srgbClr val="5F6265"/>
                          </a:solidFill>
                          <a:effectLst/>
                          <a:latin typeface="+mn-lt"/>
                          <a:cs typeface="Calibri" panose="020F0502020204030204" pitchFamily="34" charset="0"/>
                        </a:rPr>
                        <a:t>Followed by one session every 21 days for a total of 4 sessions. </a:t>
                      </a:r>
                      <a:endParaRPr lang="en-AU" sz="1600" noProof="0">
                        <a:solidFill>
                          <a:srgbClr val="5F6265"/>
                        </a:solidFill>
                        <a:effectLst/>
                        <a:latin typeface="+mn-lt"/>
                        <a:ea typeface="Times New Roman"/>
                        <a:cs typeface="Calibri" panose="020F0502020204030204" pitchFamily="34" charset="0"/>
                      </a:endParaRPr>
                    </a:p>
                  </a:txBody>
                  <a:tcPr marL="51435" marR="51435" marT="0" marB="0" anchor="ctr">
                    <a:solidFill>
                      <a:schemeClr val="bg2"/>
                    </a:solidFill>
                  </a:tcPr>
                </a:tc>
                <a:tc>
                  <a:txBody>
                    <a:bodyPr/>
                    <a:lstStyle/>
                    <a:p>
                      <a:pPr marL="0" lvl="0" indent="0" algn="ctr">
                        <a:lnSpc>
                          <a:spcPct val="100000"/>
                        </a:lnSpc>
                        <a:spcAft>
                          <a:spcPts val="0"/>
                        </a:spcAft>
                        <a:buFont typeface="Symbol"/>
                        <a:buNone/>
                      </a:pPr>
                      <a:r>
                        <a:rPr lang="en-AU" sz="1600" noProof="0">
                          <a:solidFill>
                            <a:srgbClr val="5F6265"/>
                          </a:solidFill>
                          <a:effectLst/>
                          <a:latin typeface="+mn-lt"/>
                          <a:ea typeface="+mn-ea"/>
                          <a:cs typeface="Calibri" panose="020F0502020204030204" pitchFamily="34" charset="0"/>
                        </a:rPr>
                        <a:t>Micro-droplet</a:t>
                      </a:r>
                    </a:p>
                    <a:p>
                      <a:pPr marL="0" lvl="0" indent="0" algn="ctr">
                        <a:lnSpc>
                          <a:spcPct val="100000"/>
                        </a:lnSpc>
                        <a:spcAft>
                          <a:spcPts val="0"/>
                        </a:spcAft>
                        <a:buFont typeface="Symbol"/>
                        <a:buNone/>
                      </a:pPr>
                      <a:endParaRPr lang="en-AU" sz="1600" noProof="0">
                        <a:solidFill>
                          <a:srgbClr val="5F6265"/>
                        </a:solidFill>
                        <a:effectLst/>
                        <a:latin typeface="+mn-lt"/>
                        <a:ea typeface="+mn-ea"/>
                        <a:cs typeface="Calibri" panose="020F0502020204030204" pitchFamily="34" charset="0"/>
                      </a:endParaRPr>
                    </a:p>
                    <a:p>
                      <a:pPr marL="0" lvl="0" indent="0" algn="ctr">
                        <a:lnSpc>
                          <a:spcPct val="100000"/>
                        </a:lnSpc>
                        <a:spcAft>
                          <a:spcPts val="0"/>
                        </a:spcAft>
                        <a:buFont typeface="Symbol"/>
                        <a:buNone/>
                      </a:pPr>
                      <a:r>
                        <a:rPr lang="en-AU" sz="1600" noProof="0">
                          <a:solidFill>
                            <a:srgbClr val="5F6265"/>
                          </a:solidFill>
                          <a:effectLst/>
                          <a:latin typeface="+mn-lt"/>
                          <a:ea typeface="+mn-ea"/>
                          <a:cs typeface="Calibri" panose="020F0502020204030204" pitchFamily="34" charset="0"/>
                        </a:rPr>
                        <a:t>Linear retrograde </a:t>
                      </a:r>
                    </a:p>
                  </a:txBody>
                  <a:tcPr marL="51435" marR="51435" marT="0" marB="0" anchor="ctr">
                    <a:solidFill>
                      <a:schemeClr val="bg1"/>
                    </a:solidFill>
                  </a:tcPr>
                </a:tc>
                <a:extLst>
                  <a:ext uri="{0D108BD9-81ED-4DB2-BD59-A6C34878D82A}">
                    <a16:rowId xmlns:a16="http://schemas.microsoft.com/office/drawing/2014/main" val="10001"/>
                  </a:ext>
                </a:extLst>
              </a:tr>
            </a:tbl>
          </a:graphicData>
        </a:graphic>
      </p:graphicFrame>
      <p:sp>
        <p:nvSpPr>
          <p:cNvPr id="8" name="TextBox 7">
            <a:extLst>
              <a:ext uri="{FF2B5EF4-FFF2-40B4-BE49-F238E27FC236}">
                <a16:creationId xmlns:a16="http://schemas.microsoft.com/office/drawing/2014/main" id="{A33E4809-7520-4E6A-8EBF-11CE3AC50340}"/>
              </a:ext>
            </a:extLst>
          </p:cNvPr>
          <p:cNvSpPr txBox="1"/>
          <p:nvPr/>
        </p:nvSpPr>
        <p:spPr>
          <a:xfrm>
            <a:off x="1103773" y="6172227"/>
            <a:ext cx="8504461" cy="338554"/>
          </a:xfrm>
          <a:prstGeom prst="rect">
            <a:avLst/>
          </a:prstGeom>
          <a:noFill/>
        </p:spPr>
        <p:txBody>
          <a:bodyPr wrap="square">
            <a:spAutoFit/>
          </a:bodyPr>
          <a:lstStyle/>
          <a:p>
            <a:r>
              <a:rPr lang="en-US" sz="800" b="0" i="0" dirty="0" err="1">
                <a:solidFill>
                  <a:srgbClr val="212121"/>
                </a:solidFill>
                <a:effectLst/>
                <a:latin typeface="+mj-lt"/>
              </a:rPr>
              <a:t>Cavallini</a:t>
            </a:r>
            <a:r>
              <a:rPr lang="en-US" sz="800" b="0" i="0" dirty="0">
                <a:solidFill>
                  <a:srgbClr val="212121"/>
                </a:solidFill>
                <a:effectLst/>
                <a:latin typeface="+mj-lt"/>
              </a:rPr>
              <a:t> M, </a:t>
            </a:r>
            <a:r>
              <a:rPr lang="en-US" sz="800" b="0" i="0" dirty="0" err="1">
                <a:solidFill>
                  <a:srgbClr val="212121"/>
                </a:solidFill>
                <a:effectLst/>
                <a:latin typeface="+mj-lt"/>
              </a:rPr>
              <a:t>Bartoletti</a:t>
            </a:r>
            <a:r>
              <a:rPr lang="en-US" sz="800" b="0" i="0" dirty="0">
                <a:solidFill>
                  <a:srgbClr val="212121"/>
                </a:solidFill>
                <a:effectLst/>
                <a:latin typeface="+mj-lt"/>
              </a:rPr>
              <a:t> E, </a:t>
            </a:r>
            <a:r>
              <a:rPr lang="en-US" sz="800" b="0" i="0" dirty="0" err="1">
                <a:solidFill>
                  <a:srgbClr val="212121"/>
                </a:solidFill>
                <a:effectLst/>
                <a:latin typeface="+mj-lt"/>
              </a:rPr>
              <a:t>Maioli</a:t>
            </a:r>
            <a:r>
              <a:rPr lang="en-US" sz="800" b="0" i="0" dirty="0">
                <a:solidFill>
                  <a:srgbClr val="212121"/>
                </a:solidFill>
                <a:effectLst/>
                <a:latin typeface="+mj-lt"/>
              </a:rPr>
              <a:t> L, </a:t>
            </a:r>
            <a:r>
              <a:rPr lang="en-US" sz="800" b="0" i="0" dirty="0" err="1">
                <a:solidFill>
                  <a:srgbClr val="212121"/>
                </a:solidFill>
                <a:effectLst/>
                <a:latin typeface="+mj-lt"/>
              </a:rPr>
              <a:t>Massirone</a:t>
            </a:r>
            <a:r>
              <a:rPr lang="en-US" sz="800" b="0" i="0" dirty="0">
                <a:solidFill>
                  <a:srgbClr val="212121"/>
                </a:solidFill>
                <a:effectLst/>
                <a:latin typeface="+mj-lt"/>
              </a:rPr>
              <a:t> A, Pia Palmieri I, </a:t>
            </a:r>
            <a:r>
              <a:rPr lang="en-US" sz="800" b="0" i="0" dirty="0" err="1">
                <a:solidFill>
                  <a:srgbClr val="212121"/>
                </a:solidFill>
                <a:effectLst/>
                <a:latin typeface="+mj-lt"/>
              </a:rPr>
              <a:t>Papagni</a:t>
            </a:r>
            <a:r>
              <a:rPr lang="en-US" sz="800" b="0" i="0" dirty="0">
                <a:solidFill>
                  <a:srgbClr val="212121"/>
                </a:solidFill>
                <a:effectLst/>
                <a:latin typeface="+mj-lt"/>
              </a:rPr>
              <a:t> M et al. Consensus report on the use of PN-HPT™ (polynucleotides highly purified technology) in aesthetic medicine. J </a:t>
            </a:r>
            <a:r>
              <a:rPr lang="en-US" sz="800" b="0" i="0" dirty="0" err="1">
                <a:solidFill>
                  <a:srgbClr val="212121"/>
                </a:solidFill>
                <a:effectLst/>
                <a:latin typeface="+mj-lt"/>
              </a:rPr>
              <a:t>Cosmet</a:t>
            </a:r>
            <a:r>
              <a:rPr lang="en-US" sz="800" b="0" i="0" dirty="0">
                <a:solidFill>
                  <a:srgbClr val="212121"/>
                </a:solidFill>
                <a:effectLst/>
                <a:latin typeface="+mj-lt"/>
              </a:rPr>
              <a:t> Dermatol. 2021 Mar;20(3):922-928. </a:t>
            </a:r>
            <a:r>
              <a:rPr lang="en-US" sz="800" b="0" i="0" dirty="0" err="1">
                <a:solidFill>
                  <a:srgbClr val="212121"/>
                </a:solidFill>
                <a:effectLst/>
                <a:latin typeface="+mj-lt"/>
              </a:rPr>
              <a:t>doi</a:t>
            </a:r>
            <a:r>
              <a:rPr lang="en-US" sz="800" b="0" i="0" dirty="0">
                <a:solidFill>
                  <a:srgbClr val="212121"/>
                </a:solidFill>
                <a:effectLst/>
                <a:latin typeface="+mj-lt"/>
              </a:rPr>
              <a:t>: 10.1111/jocd.13679. </a:t>
            </a:r>
            <a:r>
              <a:rPr lang="en-US" sz="800" b="0" i="0" dirty="0" err="1">
                <a:solidFill>
                  <a:srgbClr val="212121"/>
                </a:solidFill>
                <a:effectLst/>
                <a:latin typeface="+mj-lt"/>
              </a:rPr>
              <a:t>Epub</a:t>
            </a:r>
            <a:r>
              <a:rPr lang="en-US" sz="800" b="0" i="0" dirty="0">
                <a:solidFill>
                  <a:srgbClr val="212121"/>
                </a:solidFill>
                <a:effectLst/>
                <a:latin typeface="+mj-lt"/>
              </a:rPr>
              <a:t> 2020 Sep 21. PMID: 32799391; PMCID: PMC7984045.</a:t>
            </a:r>
          </a:p>
        </p:txBody>
      </p:sp>
      <p:sp>
        <p:nvSpPr>
          <p:cNvPr id="4" name="TextBox 3">
            <a:extLst>
              <a:ext uri="{FF2B5EF4-FFF2-40B4-BE49-F238E27FC236}">
                <a16:creationId xmlns:a16="http://schemas.microsoft.com/office/drawing/2014/main" id="{ABD07BDD-1F07-FC42-0861-4E0353EE902D}"/>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408247437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85097002-E9F5-BABC-55B2-B309361E3BD6}"/>
              </a:ext>
            </a:extLst>
          </p:cNvPr>
          <p:cNvSpPr/>
          <p:nvPr/>
        </p:nvSpPr>
        <p:spPr>
          <a:xfrm>
            <a:off x="838198" y="2066324"/>
            <a:ext cx="9518847" cy="1025220"/>
          </a:xfrm>
          <a:prstGeom prst="rect">
            <a:avLst/>
          </a:prstGeom>
          <a:gradFill>
            <a:gsLst>
              <a:gs pos="0">
                <a:srgbClr val="C62534"/>
              </a:gs>
              <a:gs pos="98000">
                <a:srgbClr val="E8C03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CA8AD1BC-E935-8F08-052F-B126C319D6C3}"/>
              </a:ext>
            </a:extLst>
          </p:cNvPr>
          <p:cNvSpPr>
            <a:spLocks noGrp="1"/>
          </p:cNvSpPr>
          <p:nvPr>
            <p:ph type="title"/>
          </p:nvPr>
        </p:nvSpPr>
        <p:spPr>
          <a:xfrm>
            <a:off x="838200" y="835173"/>
            <a:ext cx="10515600" cy="750435"/>
          </a:xfrm>
        </p:spPr>
        <p:txBody>
          <a:bodyPr/>
          <a:lstStyle/>
          <a:p>
            <a:pPr>
              <a:lnSpc>
                <a:spcPct val="120000"/>
              </a:lnSpc>
            </a:pPr>
            <a:r>
              <a:rPr lang="de-DE" sz="2800">
                <a:latin typeface="Century Gothic"/>
              </a:rPr>
              <a:t> Treatment </a:t>
            </a:r>
            <a:r>
              <a:rPr lang="de-DE" sz="2800" err="1">
                <a:latin typeface="Century Gothic"/>
              </a:rPr>
              <a:t>protocols</a:t>
            </a:r>
            <a:br>
              <a:rPr lang="de-DE" sz="2000"/>
            </a:br>
            <a:r>
              <a:rPr lang="de-DE" sz="2000" err="1">
                <a:latin typeface="Century Gothic"/>
              </a:rPr>
              <a:t>hair</a:t>
            </a:r>
            <a:r>
              <a:rPr lang="de-DE" sz="2000">
                <a:latin typeface="Century Gothic"/>
              </a:rPr>
              <a:t> </a:t>
            </a:r>
            <a:r>
              <a:rPr lang="de-DE" sz="2000" err="1">
                <a:latin typeface="Century Gothic"/>
              </a:rPr>
              <a:t>follicles</a:t>
            </a:r>
            <a:r>
              <a:rPr lang="de-DE" sz="2000">
                <a:latin typeface="Century Gothic"/>
              </a:rPr>
              <a:t> </a:t>
            </a:r>
            <a:r>
              <a:rPr lang="de-DE" sz="2000" err="1">
                <a:latin typeface="Century Gothic"/>
              </a:rPr>
              <a:t>improvement</a:t>
            </a:r>
            <a:r>
              <a:rPr lang="de-DE" sz="2000">
                <a:latin typeface="Century Gothic"/>
              </a:rPr>
              <a:t> </a:t>
            </a:r>
            <a:r>
              <a:rPr lang="de-DE" sz="2000" err="1">
                <a:latin typeface="Century Gothic"/>
              </a:rPr>
              <a:t>with</a:t>
            </a:r>
            <a:r>
              <a:rPr lang="de-DE" sz="2000">
                <a:latin typeface="Century Gothic"/>
              </a:rPr>
              <a:t> PN-HPT</a:t>
            </a:r>
            <a:r>
              <a:rPr lang="de-DE" sz="2000" baseline="30000">
                <a:latin typeface="Century Gothic"/>
              </a:rPr>
              <a:t>®</a:t>
            </a:r>
          </a:p>
        </p:txBody>
      </p:sp>
      <p:graphicFrame>
        <p:nvGraphicFramePr>
          <p:cNvPr id="3" name="Segnaposto contenuto 3">
            <a:extLst>
              <a:ext uri="{FF2B5EF4-FFF2-40B4-BE49-F238E27FC236}">
                <a16:creationId xmlns:a16="http://schemas.microsoft.com/office/drawing/2014/main" id="{33378748-0DD3-E2EA-0D54-4136AB455F29}"/>
              </a:ext>
            </a:extLst>
          </p:cNvPr>
          <p:cNvGraphicFramePr>
            <a:graphicFrameLocks/>
          </p:cNvGraphicFramePr>
          <p:nvPr>
            <p:extLst>
              <p:ext uri="{D42A27DB-BD31-4B8C-83A1-F6EECF244321}">
                <p14:modId xmlns:p14="http://schemas.microsoft.com/office/powerpoint/2010/main" val="4107268764"/>
              </p:ext>
            </p:extLst>
          </p:nvPr>
        </p:nvGraphicFramePr>
        <p:xfrm>
          <a:off x="838199" y="2066323"/>
          <a:ext cx="9518848" cy="3599180"/>
        </p:xfrm>
        <a:graphic>
          <a:graphicData uri="http://schemas.openxmlformats.org/drawingml/2006/table">
            <a:tbl>
              <a:tblPr firstRow="1" firstCol="1" bandRow="1">
                <a:tableStyleId>{5C22544A-7EE6-4342-B048-85BDC9FD1C3A}</a:tableStyleId>
              </a:tblPr>
              <a:tblGrid>
                <a:gridCol w="1918220">
                  <a:extLst>
                    <a:ext uri="{9D8B030D-6E8A-4147-A177-3AD203B41FA5}">
                      <a16:colId xmlns:a16="http://schemas.microsoft.com/office/drawing/2014/main" val="20000"/>
                    </a:ext>
                  </a:extLst>
                </a:gridCol>
                <a:gridCol w="1873045">
                  <a:extLst>
                    <a:ext uri="{9D8B030D-6E8A-4147-A177-3AD203B41FA5}">
                      <a16:colId xmlns:a16="http://schemas.microsoft.com/office/drawing/2014/main" val="20001"/>
                    </a:ext>
                  </a:extLst>
                </a:gridCol>
                <a:gridCol w="1268361">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gridCol w="2173222">
                  <a:extLst>
                    <a:ext uri="{9D8B030D-6E8A-4147-A177-3AD203B41FA5}">
                      <a16:colId xmlns:a16="http://schemas.microsoft.com/office/drawing/2014/main" val="20004"/>
                    </a:ext>
                  </a:extLst>
                </a:gridCol>
              </a:tblGrid>
              <a:tr h="1038860">
                <a:tc>
                  <a:txBody>
                    <a:bodyPr/>
                    <a:lstStyle/>
                    <a:p>
                      <a:pPr algn="ctr">
                        <a:lnSpc>
                          <a:spcPct val="100000"/>
                        </a:lnSpc>
                        <a:spcAft>
                          <a:spcPts val="0"/>
                        </a:spcAft>
                      </a:pPr>
                      <a:r>
                        <a:rPr lang="en-AU" sz="1600" noProof="0">
                          <a:effectLst/>
                          <a:latin typeface="+mn-lt"/>
                          <a:cs typeface="Calibri" panose="020F0502020204030204" pitchFamily="34" charset="0"/>
                        </a:rPr>
                        <a:t>Polynucleotides</a:t>
                      </a:r>
                      <a:endParaRPr lang="en-AU" sz="1600" noProof="0">
                        <a:effectLst/>
                        <a:latin typeface="+mn-lt"/>
                        <a:ea typeface="Times New Roman"/>
                        <a:cs typeface="Calibri" panose="020F0502020204030204" pitchFamily="34" charset="0"/>
                      </a:endParaRPr>
                    </a:p>
                  </a:txBody>
                  <a:tcPr marL="51435" marR="51435" marT="0" marB="0" anchor="ctr">
                    <a:noFill/>
                  </a:tcPr>
                </a:tc>
                <a:tc>
                  <a:txBody>
                    <a:bodyPr/>
                    <a:lstStyle/>
                    <a:p>
                      <a:pPr algn="ctr">
                        <a:lnSpc>
                          <a:spcPct val="100000"/>
                        </a:lnSpc>
                        <a:spcAft>
                          <a:spcPts val="0"/>
                        </a:spcAft>
                      </a:pPr>
                      <a:r>
                        <a:rPr lang="en-AU" sz="1600" noProof="0">
                          <a:effectLst/>
                          <a:latin typeface="+mn-lt"/>
                          <a:cs typeface="Calibri" panose="020F0502020204030204" pitchFamily="34" charset="0"/>
                        </a:rPr>
                        <a:t>Product</a:t>
                      </a:r>
                      <a:endParaRPr lang="en-AU" sz="1600" noProof="0">
                        <a:effectLst/>
                        <a:latin typeface="+mn-lt"/>
                        <a:ea typeface="Times New Roman"/>
                        <a:cs typeface="Calibri" panose="020F0502020204030204" pitchFamily="34" charset="0"/>
                      </a:endParaRPr>
                    </a:p>
                  </a:txBody>
                  <a:tcPr marL="51435" marR="51435" marT="0" marB="0" anchor="ctr">
                    <a:noFill/>
                  </a:tcPr>
                </a:tc>
                <a:tc>
                  <a:txBody>
                    <a:bodyPr/>
                    <a:lstStyle/>
                    <a:p>
                      <a:pPr algn="ctr">
                        <a:lnSpc>
                          <a:spcPct val="100000"/>
                        </a:lnSpc>
                        <a:spcAft>
                          <a:spcPts val="0"/>
                        </a:spcAft>
                      </a:pPr>
                      <a:r>
                        <a:rPr lang="en-AU" sz="1600" noProof="0">
                          <a:effectLst/>
                          <a:latin typeface="+mn-lt"/>
                          <a:cs typeface="Calibri" panose="020F0502020204030204" pitchFamily="34" charset="0"/>
                        </a:rPr>
                        <a:t>ml at each session </a:t>
                      </a:r>
                      <a:endParaRPr lang="en-AU" sz="1600" noProof="0">
                        <a:effectLst/>
                        <a:latin typeface="+mn-lt"/>
                        <a:ea typeface="Times New Roman"/>
                        <a:cs typeface="Calibri" panose="020F0502020204030204" pitchFamily="34" charset="0"/>
                      </a:endParaRPr>
                    </a:p>
                  </a:txBody>
                  <a:tcPr marL="51435" marR="51435" marT="0" marB="0" anchor="ctr">
                    <a:noFill/>
                  </a:tcPr>
                </a:tc>
                <a:tc>
                  <a:txBody>
                    <a:bodyPr/>
                    <a:lstStyle/>
                    <a:p>
                      <a:pPr algn="ctr">
                        <a:lnSpc>
                          <a:spcPct val="100000"/>
                        </a:lnSpc>
                        <a:spcAft>
                          <a:spcPts val="0"/>
                        </a:spcAft>
                      </a:pPr>
                      <a:r>
                        <a:rPr lang="en-AU" sz="1600" noProof="0">
                          <a:effectLst/>
                          <a:latin typeface="+mn-lt"/>
                          <a:cs typeface="Calibri" panose="020F0502020204030204" pitchFamily="34" charset="0"/>
                        </a:rPr>
                        <a:t>Treatment protocol</a:t>
                      </a:r>
                      <a:endParaRPr lang="en-AU" sz="1600" noProof="0">
                        <a:effectLst/>
                        <a:latin typeface="+mn-lt"/>
                        <a:ea typeface="Times New Roman"/>
                        <a:cs typeface="Calibri" panose="020F0502020204030204" pitchFamily="34" charset="0"/>
                      </a:endParaRPr>
                    </a:p>
                  </a:txBody>
                  <a:tcPr marL="51435" marR="51435" marT="0" marB="0" anchor="ctr">
                    <a:noFill/>
                  </a:tcPr>
                </a:tc>
                <a:tc>
                  <a:txBody>
                    <a:bodyPr/>
                    <a:lstStyle/>
                    <a:p>
                      <a:pPr algn="ctr">
                        <a:lnSpc>
                          <a:spcPct val="100000"/>
                        </a:lnSpc>
                        <a:spcAft>
                          <a:spcPts val="0"/>
                        </a:spcAft>
                      </a:pPr>
                      <a:r>
                        <a:rPr lang="en-AU" sz="1600" noProof="0">
                          <a:effectLst/>
                          <a:latin typeface="+mn-lt"/>
                          <a:cs typeface="Calibri" panose="020F0502020204030204" pitchFamily="34" charset="0"/>
                        </a:rPr>
                        <a:t>Technique</a:t>
                      </a:r>
                      <a:endParaRPr lang="en-AU" sz="1600" noProof="0">
                        <a:effectLst/>
                        <a:latin typeface="+mn-lt"/>
                        <a:ea typeface="Times New Roman"/>
                        <a:cs typeface="Calibri" panose="020F0502020204030204" pitchFamily="34" charset="0"/>
                      </a:endParaRPr>
                    </a:p>
                  </a:txBody>
                  <a:tcPr marL="51435" marR="51435" marT="0" marB="0" anchor="ctr">
                    <a:noFill/>
                  </a:tcPr>
                </a:tc>
                <a:extLst>
                  <a:ext uri="{0D108BD9-81ED-4DB2-BD59-A6C34878D82A}">
                    <a16:rowId xmlns:a16="http://schemas.microsoft.com/office/drawing/2014/main" val="10000"/>
                  </a:ext>
                </a:extLst>
              </a:tr>
              <a:tr h="2560320">
                <a:tc>
                  <a:txBody>
                    <a:bodyPr/>
                    <a:lstStyle/>
                    <a:p>
                      <a:pPr algn="ctr">
                        <a:lnSpc>
                          <a:spcPct val="100000"/>
                        </a:lnSpc>
                        <a:spcAft>
                          <a:spcPts val="0"/>
                        </a:spcAft>
                      </a:pPr>
                      <a:r>
                        <a:rPr lang="en-AU" sz="1600" noProof="0">
                          <a:effectLst/>
                          <a:latin typeface="+mn-lt"/>
                          <a:cs typeface="Calibri" panose="020F0502020204030204" pitchFamily="34" charset="0"/>
                        </a:rPr>
                        <a:t>Scalp</a:t>
                      </a:r>
                    </a:p>
                    <a:p>
                      <a:pPr algn="ctr">
                        <a:lnSpc>
                          <a:spcPct val="100000"/>
                        </a:lnSpc>
                        <a:spcAft>
                          <a:spcPts val="0"/>
                        </a:spcAft>
                      </a:pPr>
                      <a:r>
                        <a:rPr lang="en-AU" sz="1600" noProof="0">
                          <a:effectLst/>
                          <a:latin typeface="+mn-lt"/>
                          <a:cs typeface="Calibri" panose="020F0502020204030204" pitchFamily="34" charset="0"/>
                        </a:rPr>
                        <a:t> </a:t>
                      </a:r>
                      <a:endParaRPr lang="en-AU" sz="1600" noProof="0">
                        <a:effectLst/>
                        <a:latin typeface="+mn-lt"/>
                        <a:ea typeface="Times New Roman"/>
                        <a:cs typeface="Calibri" panose="020F0502020204030204" pitchFamily="34" charset="0"/>
                      </a:endParaRPr>
                    </a:p>
                  </a:txBody>
                  <a:tcPr marL="51435" marR="51435" marT="0" marB="0" anchor="ctr">
                    <a:solidFill>
                      <a:srgbClr val="404040"/>
                    </a:solidFill>
                  </a:tcPr>
                </a:tc>
                <a:tc>
                  <a:txBody>
                    <a:bodyPr/>
                    <a:lstStyle/>
                    <a:p>
                      <a:pPr algn="ctr">
                        <a:lnSpc>
                          <a:spcPct val="100000"/>
                        </a:lnSpc>
                        <a:spcAft>
                          <a:spcPts val="0"/>
                        </a:spcAft>
                      </a:pPr>
                      <a:r>
                        <a:rPr lang="en-AU" sz="1600" noProof="0">
                          <a:solidFill>
                            <a:schemeClr val="tx1"/>
                          </a:solidFill>
                          <a:effectLst/>
                          <a:latin typeface="+mn-lt"/>
                          <a:ea typeface="Times New Roman"/>
                          <a:cs typeface="Calibri" panose="020F0502020204030204" pitchFamily="34" charset="0"/>
                        </a:rPr>
                        <a:t> 15mg/2ml</a:t>
                      </a:r>
                    </a:p>
                    <a:p>
                      <a:pPr algn="ctr">
                        <a:lnSpc>
                          <a:spcPct val="100000"/>
                        </a:lnSpc>
                        <a:spcAft>
                          <a:spcPts val="0"/>
                        </a:spcAft>
                      </a:pPr>
                      <a:r>
                        <a:rPr lang="en-AU" sz="1600" noProof="0">
                          <a:solidFill>
                            <a:schemeClr val="tx1"/>
                          </a:solidFill>
                          <a:effectLst/>
                          <a:latin typeface="+mn-lt"/>
                          <a:ea typeface="Times New Roman"/>
                          <a:cs typeface="Calibri"/>
                        </a:rPr>
                        <a:t>(e.g. PhilArt hair)</a:t>
                      </a:r>
                    </a:p>
                  </a:txBody>
                  <a:tcPr marL="51435" marR="51435" marT="0" marB="0" anchor="ctr">
                    <a:solidFill>
                      <a:schemeClr val="bg2"/>
                    </a:solidFill>
                  </a:tcPr>
                </a:tc>
                <a:tc>
                  <a:txBody>
                    <a:bodyPr/>
                    <a:lstStyle/>
                    <a:p>
                      <a:pPr algn="ctr">
                        <a:lnSpc>
                          <a:spcPct val="100000"/>
                        </a:lnSpc>
                        <a:spcAft>
                          <a:spcPts val="0"/>
                        </a:spcAft>
                      </a:pPr>
                      <a:r>
                        <a:rPr lang="en-AU" sz="1600" noProof="0">
                          <a:solidFill>
                            <a:srgbClr val="5F6265"/>
                          </a:solidFill>
                          <a:effectLst/>
                          <a:latin typeface="+mn-lt"/>
                          <a:cs typeface="Calibri"/>
                        </a:rPr>
                        <a:t>2ml </a:t>
                      </a:r>
                      <a:endParaRPr lang="en-AU" sz="1600" noProof="0">
                        <a:solidFill>
                          <a:srgbClr val="5F6265"/>
                        </a:solidFill>
                        <a:effectLst/>
                        <a:latin typeface="+mn-lt"/>
                        <a:ea typeface="Times New Roman"/>
                        <a:cs typeface="Calibri" panose="020F0502020204030204" pitchFamily="34" charset="0"/>
                      </a:endParaRPr>
                    </a:p>
                  </a:txBody>
                  <a:tcPr marL="51435" marR="51435" marT="0" marB="0" anchor="ctr">
                    <a:solidFill>
                      <a:schemeClr val="bg1"/>
                    </a:solidFill>
                  </a:tcPr>
                </a:tc>
                <a:tc>
                  <a:txBody>
                    <a:bodyPr/>
                    <a:lstStyle/>
                    <a:p>
                      <a:pPr algn="ctr">
                        <a:lnSpc>
                          <a:spcPct val="100000"/>
                        </a:lnSpc>
                        <a:spcAft>
                          <a:spcPts val="0"/>
                        </a:spcAft>
                      </a:pPr>
                      <a:r>
                        <a:rPr lang="en-AU" sz="1600" noProof="0">
                          <a:solidFill>
                            <a:srgbClr val="5F6265"/>
                          </a:solidFill>
                          <a:effectLst/>
                          <a:latin typeface="+mn-lt"/>
                          <a:cs typeface="Calibri"/>
                        </a:rPr>
                        <a:t>Initial treatment cycle: one session every 7 or 14 days for a total of 4 sessions.</a:t>
                      </a:r>
                    </a:p>
                    <a:p>
                      <a:pPr algn="ctr">
                        <a:lnSpc>
                          <a:spcPct val="100000"/>
                        </a:lnSpc>
                        <a:spcAft>
                          <a:spcPts val="0"/>
                        </a:spcAft>
                      </a:pPr>
                      <a:r>
                        <a:rPr lang="en-AU" sz="1600" noProof="0">
                          <a:solidFill>
                            <a:srgbClr val="5F6265"/>
                          </a:solidFill>
                          <a:effectLst/>
                          <a:latin typeface="+mn-lt"/>
                          <a:cs typeface="Calibri"/>
                        </a:rPr>
                        <a:t>Followed by one session every 21 days for a total of 4 sessions. </a:t>
                      </a:r>
                      <a:endParaRPr lang="en-AU" sz="1600" noProof="0">
                        <a:solidFill>
                          <a:srgbClr val="5F6265"/>
                        </a:solidFill>
                        <a:effectLst/>
                        <a:latin typeface="+mn-lt"/>
                        <a:ea typeface="Times New Roman"/>
                        <a:cs typeface="Calibri" panose="020F0502020204030204" pitchFamily="34" charset="0"/>
                      </a:endParaRPr>
                    </a:p>
                  </a:txBody>
                  <a:tcPr marL="51435" marR="51435" marT="0" marB="0" anchor="ctr">
                    <a:solidFill>
                      <a:schemeClr val="bg2"/>
                    </a:solidFill>
                  </a:tcPr>
                </a:tc>
                <a:tc>
                  <a:txBody>
                    <a:bodyPr/>
                    <a:lstStyle/>
                    <a:p>
                      <a:pPr marL="0" lvl="0" indent="0" algn="ctr">
                        <a:lnSpc>
                          <a:spcPct val="100000"/>
                        </a:lnSpc>
                        <a:spcAft>
                          <a:spcPts val="0"/>
                        </a:spcAft>
                        <a:buFont typeface="Symbol"/>
                        <a:buNone/>
                      </a:pPr>
                      <a:r>
                        <a:rPr lang="en-AU" sz="1600" noProof="0">
                          <a:solidFill>
                            <a:srgbClr val="5F6265"/>
                          </a:solidFill>
                          <a:effectLst/>
                          <a:latin typeface="+mn-lt"/>
                          <a:ea typeface="+mn-ea"/>
                          <a:cs typeface="Calibri" panose="020F0502020204030204" pitchFamily="34" charset="0"/>
                        </a:rPr>
                        <a:t>Micro-droplet</a:t>
                      </a:r>
                    </a:p>
                    <a:p>
                      <a:pPr marL="0" lvl="0" indent="0" algn="ctr">
                        <a:lnSpc>
                          <a:spcPct val="100000"/>
                        </a:lnSpc>
                        <a:spcAft>
                          <a:spcPts val="0"/>
                        </a:spcAft>
                        <a:buFont typeface="Symbol"/>
                        <a:buNone/>
                      </a:pPr>
                      <a:endParaRPr lang="en-AU" sz="1600" noProof="0">
                        <a:solidFill>
                          <a:srgbClr val="5F6265"/>
                        </a:solidFill>
                        <a:effectLst/>
                        <a:latin typeface="+mn-lt"/>
                        <a:ea typeface="+mn-ea"/>
                        <a:cs typeface="Calibri" panose="020F0502020204030204" pitchFamily="34" charset="0"/>
                      </a:endParaRPr>
                    </a:p>
                  </a:txBody>
                  <a:tcPr marL="51435" marR="51435" marT="0" marB="0" anchor="ctr">
                    <a:solidFill>
                      <a:schemeClr val="bg1"/>
                    </a:solidFill>
                  </a:tcPr>
                </a:tc>
                <a:extLst>
                  <a:ext uri="{0D108BD9-81ED-4DB2-BD59-A6C34878D82A}">
                    <a16:rowId xmlns:a16="http://schemas.microsoft.com/office/drawing/2014/main" val="10001"/>
                  </a:ext>
                </a:extLst>
              </a:tr>
            </a:tbl>
          </a:graphicData>
        </a:graphic>
      </p:graphicFrame>
      <p:sp>
        <p:nvSpPr>
          <p:cNvPr id="7" name="TextBox 6">
            <a:extLst>
              <a:ext uri="{FF2B5EF4-FFF2-40B4-BE49-F238E27FC236}">
                <a16:creationId xmlns:a16="http://schemas.microsoft.com/office/drawing/2014/main" id="{349E7EC8-4D67-47D8-BD5C-60E9BBF3971B}"/>
              </a:ext>
            </a:extLst>
          </p:cNvPr>
          <p:cNvSpPr txBox="1"/>
          <p:nvPr/>
        </p:nvSpPr>
        <p:spPr>
          <a:xfrm>
            <a:off x="1103773" y="6172228"/>
            <a:ext cx="7787009" cy="461665"/>
          </a:xfrm>
          <a:prstGeom prst="rect">
            <a:avLst/>
          </a:prstGeom>
          <a:noFill/>
        </p:spPr>
        <p:txBody>
          <a:bodyPr wrap="square">
            <a:spAutoFit/>
          </a:bodyPr>
          <a:lstStyle/>
          <a:p>
            <a:r>
              <a:rPr lang="en-US" sz="800" b="0" i="0" dirty="0" err="1">
                <a:solidFill>
                  <a:srgbClr val="212121"/>
                </a:solidFill>
                <a:effectLst/>
                <a:latin typeface="+mj-lt"/>
              </a:rPr>
              <a:t>Cavallini</a:t>
            </a:r>
            <a:r>
              <a:rPr lang="en-US" sz="800" b="0" i="0" dirty="0">
                <a:solidFill>
                  <a:srgbClr val="212121"/>
                </a:solidFill>
                <a:effectLst/>
                <a:latin typeface="+mj-lt"/>
              </a:rPr>
              <a:t> M, </a:t>
            </a:r>
            <a:r>
              <a:rPr lang="en-US" sz="800" b="0" i="0" dirty="0" err="1">
                <a:solidFill>
                  <a:srgbClr val="212121"/>
                </a:solidFill>
                <a:effectLst/>
                <a:latin typeface="+mj-lt"/>
              </a:rPr>
              <a:t>Bartoletti</a:t>
            </a:r>
            <a:r>
              <a:rPr lang="en-US" sz="800" b="0" i="0" dirty="0">
                <a:solidFill>
                  <a:srgbClr val="212121"/>
                </a:solidFill>
                <a:effectLst/>
                <a:latin typeface="+mj-lt"/>
              </a:rPr>
              <a:t> E, </a:t>
            </a:r>
            <a:r>
              <a:rPr lang="en-US" sz="800" b="0" i="0" dirty="0" err="1">
                <a:solidFill>
                  <a:srgbClr val="212121"/>
                </a:solidFill>
                <a:effectLst/>
                <a:latin typeface="+mj-lt"/>
              </a:rPr>
              <a:t>Maioli</a:t>
            </a:r>
            <a:r>
              <a:rPr lang="en-US" sz="800" b="0" i="0" dirty="0">
                <a:solidFill>
                  <a:srgbClr val="212121"/>
                </a:solidFill>
                <a:effectLst/>
                <a:latin typeface="+mj-lt"/>
              </a:rPr>
              <a:t> L, </a:t>
            </a:r>
            <a:r>
              <a:rPr lang="en-US" sz="800" b="0" i="0" dirty="0" err="1">
                <a:solidFill>
                  <a:srgbClr val="212121"/>
                </a:solidFill>
                <a:effectLst/>
                <a:latin typeface="+mj-lt"/>
              </a:rPr>
              <a:t>Massirone</a:t>
            </a:r>
            <a:r>
              <a:rPr lang="en-US" sz="800" b="0" i="0" dirty="0">
                <a:solidFill>
                  <a:srgbClr val="212121"/>
                </a:solidFill>
                <a:effectLst/>
                <a:latin typeface="+mj-lt"/>
              </a:rPr>
              <a:t> A, Pia Palmieri I, </a:t>
            </a:r>
            <a:r>
              <a:rPr lang="en-US" sz="800" b="0" i="0" dirty="0" err="1">
                <a:solidFill>
                  <a:srgbClr val="212121"/>
                </a:solidFill>
                <a:effectLst/>
                <a:latin typeface="+mj-lt"/>
              </a:rPr>
              <a:t>Papagni</a:t>
            </a:r>
            <a:r>
              <a:rPr lang="en-US" sz="800" b="0" i="0" dirty="0">
                <a:solidFill>
                  <a:srgbClr val="212121"/>
                </a:solidFill>
                <a:effectLst/>
                <a:latin typeface="+mj-lt"/>
              </a:rPr>
              <a:t> M et al. Consensus report on the use of PN-HPT™ (polynucleotides highly purified technology) in aesthetic medicine. J </a:t>
            </a:r>
            <a:r>
              <a:rPr lang="en-US" sz="800" b="0" i="0" dirty="0" err="1">
                <a:solidFill>
                  <a:srgbClr val="212121"/>
                </a:solidFill>
                <a:effectLst/>
                <a:latin typeface="+mj-lt"/>
              </a:rPr>
              <a:t>Cosmet</a:t>
            </a:r>
            <a:r>
              <a:rPr lang="en-US" sz="800" b="0" i="0" dirty="0">
                <a:solidFill>
                  <a:srgbClr val="212121"/>
                </a:solidFill>
                <a:effectLst/>
                <a:latin typeface="+mj-lt"/>
              </a:rPr>
              <a:t> Dermatol. 2021 Mar;20(3):922-928. </a:t>
            </a:r>
            <a:r>
              <a:rPr lang="en-US" sz="800" b="0" i="0" dirty="0" err="1">
                <a:solidFill>
                  <a:srgbClr val="212121"/>
                </a:solidFill>
                <a:effectLst/>
                <a:latin typeface="+mj-lt"/>
              </a:rPr>
              <a:t>doi</a:t>
            </a:r>
            <a:r>
              <a:rPr lang="en-US" sz="800" b="0" i="0" dirty="0">
                <a:solidFill>
                  <a:srgbClr val="212121"/>
                </a:solidFill>
                <a:effectLst/>
                <a:latin typeface="+mj-lt"/>
              </a:rPr>
              <a:t>: 10.1111/jocd.13679. </a:t>
            </a:r>
            <a:r>
              <a:rPr lang="en-US" sz="800" b="0" i="0" dirty="0" err="1">
                <a:solidFill>
                  <a:srgbClr val="212121"/>
                </a:solidFill>
                <a:effectLst/>
                <a:latin typeface="+mj-lt"/>
              </a:rPr>
              <a:t>Epub</a:t>
            </a:r>
            <a:r>
              <a:rPr lang="en-US" sz="800" b="0" i="0" dirty="0">
                <a:solidFill>
                  <a:srgbClr val="212121"/>
                </a:solidFill>
                <a:effectLst/>
                <a:latin typeface="+mj-lt"/>
              </a:rPr>
              <a:t> 2020 Sep 21. PMID: 32799391; PMCID: PMC7984045.</a:t>
            </a:r>
          </a:p>
        </p:txBody>
      </p:sp>
      <p:sp>
        <p:nvSpPr>
          <p:cNvPr id="5" name="TextBox 4">
            <a:extLst>
              <a:ext uri="{FF2B5EF4-FFF2-40B4-BE49-F238E27FC236}">
                <a16:creationId xmlns:a16="http://schemas.microsoft.com/office/drawing/2014/main" id="{BFE0A694-81DC-14B6-2444-2582399A14AA}"/>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319974987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BBF36C-CFCE-4A40-CFA4-DCE60B5B64BE}"/>
              </a:ext>
            </a:extLst>
          </p:cNvPr>
          <p:cNvSpPr>
            <a:spLocks noGrp="1"/>
          </p:cNvSpPr>
          <p:nvPr>
            <p:ph type="ctrTitle"/>
          </p:nvPr>
        </p:nvSpPr>
        <p:spPr>
          <a:xfrm>
            <a:off x="941359" y="2654607"/>
            <a:ext cx="6282402" cy="3386904"/>
          </a:xfrm>
        </p:spPr>
        <p:txBody>
          <a:bodyPr/>
          <a:lstStyle/>
          <a:p>
            <a:r>
              <a:rPr lang="en-GB">
                <a:latin typeface="Century Gothic"/>
              </a:rPr>
              <a:t>Skin Enhancement Technique with </a:t>
            </a:r>
            <a:r>
              <a:rPr lang="en-GB" err="1">
                <a:latin typeface="Century Gothic"/>
              </a:rPr>
              <a:t>PhilArt</a:t>
            </a:r>
            <a:r>
              <a:rPr lang="en-GB">
                <a:latin typeface="Century Gothic"/>
              </a:rPr>
              <a:t> as an added value</a:t>
            </a:r>
            <a:endParaRPr lang="de-DE">
              <a:latin typeface="Century Gothic"/>
            </a:endParaRPr>
          </a:p>
        </p:txBody>
      </p:sp>
      <p:pic>
        <p:nvPicPr>
          <p:cNvPr id="4" name="Grafik 4">
            <a:extLst>
              <a:ext uri="{FF2B5EF4-FFF2-40B4-BE49-F238E27FC236}">
                <a16:creationId xmlns:a16="http://schemas.microsoft.com/office/drawing/2014/main" id="{C2AC3288-FBC8-C98A-E328-7DE43FF6F6D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502394" y="1562458"/>
            <a:ext cx="4228741" cy="4228741"/>
          </a:xfrm>
          <a:prstGeom prst="rect">
            <a:avLst/>
          </a:prstGeom>
        </p:spPr>
      </p:pic>
    </p:spTree>
    <p:extLst>
      <p:ext uri="{BB962C8B-B14F-4D97-AF65-F5344CB8AC3E}">
        <p14:creationId xmlns:p14="http://schemas.microsoft.com/office/powerpoint/2010/main" val="299565408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95A870-FEB0-CB95-BE68-202066BAF6C4}"/>
              </a:ext>
            </a:extLst>
          </p:cNvPr>
          <p:cNvSpPr>
            <a:spLocks noGrp="1"/>
          </p:cNvSpPr>
          <p:nvPr>
            <p:ph type="title"/>
          </p:nvPr>
        </p:nvSpPr>
        <p:spPr>
          <a:xfrm>
            <a:off x="838200" y="960596"/>
            <a:ext cx="7958959" cy="1085119"/>
          </a:xfrm>
        </p:spPr>
        <p:txBody>
          <a:bodyPr/>
          <a:lstStyle/>
          <a:p>
            <a:pPr>
              <a:lnSpc>
                <a:spcPct val="120000"/>
              </a:lnSpc>
            </a:pPr>
            <a:r>
              <a:rPr lang="de-DE" sz="2800"/>
              <a:t>Polynucleotide SKIN ENHANCEMENT: </a:t>
            </a:r>
            <a:br>
              <a:rPr lang="de-DE" sz="2800"/>
            </a:br>
            <a:r>
              <a:rPr lang="de-DE" sz="2800">
                <a:solidFill>
                  <a:srgbClr val="E5302D"/>
                </a:solidFill>
              </a:rPr>
              <a:t>A </a:t>
            </a:r>
            <a:r>
              <a:rPr lang="de-DE" sz="2800" err="1">
                <a:solidFill>
                  <a:srgbClr val="E5302D"/>
                </a:solidFill>
              </a:rPr>
              <a:t>new</a:t>
            </a:r>
            <a:r>
              <a:rPr lang="de-DE" sz="2800">
                <a:solidFill>
                  <a:srgbClr val="E5302D"/>
                </a:solidFill>
              </a:rPr>
              <a:t> </a:t>
            </a:r>
            <a:r>
              <a:rPr lang="de-DE" sz="2800" err="1">
                <a:solidFill>
                  <a:srgbClr val="E5302D"/>
                </a:solidFill>
              </a:rPr>
              <a:t>concept</a:t>
            </a:r>
            <a:r>
              <a:rPr lang="de-DE" sz="2800">
                <a:solidFill>
                  <a:srgbClr val="E5302D"/>
                </a:solidFill>
              </a:rPr>
              <a:t> in </a:t>
            </a:r>
            <a:r>
              <a:rPr lang="de-DE" sz="2800" err="1">
                <a:solidFill>
                  <a:srgbClr val="E5302D"/>
                </a:solidFill>
              </a:rPr>
              <a:t>aesthetic</a:t>
            </a:r>
            <a:r>
              <a:rPr lang="de-DE" sz="2800">
                <a:solidFill>
                  <a:srgbClr val="E5302D"/>
                </a:solidFill>
              </a:rPr>
              <a:t> </a:t>
            </a:r>
            <a:r>
              <a:rPr lang="de-DE" sz="2800" err="1">
                <a:solidFill>
                  <a:srgbClr val="E5302D"/>
                </a:solidFill>
              </a:rPr>
              <a:t>medicine</a:t>
            </a:r>
            <a:endParaRPr lang="de-DE" sz="2800">
              <a:solidFill>
                <a:srgbClr val="E5302D"/>
              </a:solidFill>
            </a:endParaRPr>
          </a:p>
        </p:txBody>
      </p:sp>
      <p:sp>
        <p:nvSpPr>
          <p:cNvPr id="5" name="CasellaDiTesto 6">
            <a:extLst>
              <a:ext uri="{FF2B5EF4-FFF2-40B4-BE49-F238E27FC236}">
                <a16:creationId xmlns:a16="http://schemas.microsoft.com/office/drawing/2014/main" id="{062C6F61-F155-CC61-3875-CA6D48A7CABC}"/>
              </a:ext>
            </a:extLst>
          </p:cNvPr>
          <p:cNvSpPr txBox="1"/>
          <p:nvPr/>
        </p:nvSpPr>
        <p:spPr>
          <a:xfrm>
            <a:off x="838200" y="2344161"/>
            <a:ext cx="6335110" cy="3477875"/>
          </a:xfrm>
          <a:prstGeom prst="rect">
            <a:avLst/>
          </a:prstGeom>
          <a:noFill/>
        </p:spPr>
        <p:txBody>
          <a:bodyPr wrap="square">
            <a:spAutoFit/>
          </a:bodyPr>
          <a:lstStyle/>
          <a:p>
            <a:r>
              <a:rPr lang="en-GB" sz="2000" b="1"/>
              <a:t>Polynucleotide SKIN ENHANCEMENT </a:t>
            </a:r>
            <a:r>
              <a:rPr lang="en-GB" sz="2000"/>
              <a:t>has an important role to play in </a:t>
            </a:r>
            <a:r>
              <a:rPr lang="en-GB" sz="2000" b="1"/>
              <a:t>skin quality</a:t>
            </a:r>
            <a:r>
              <a:rPr lang="en-GB" sz="2000"/>
              <a:t>, restoring its radiance and youthfulness, promoting its regeneration and reducing wrinkles and flabbiness</a:t>
            </a:r>
          </a:p>
          <a:p>
            <a:r>
              <a:rPr lang="en-GB" sz="2000" b="1"/>
              <a:t>Polynucleotide SKIN ENHANCEMENT </a:t>
            </a:r>
            <a:r>
              <a:rPr lang="en-GB" sz="2000"/>
              <a:t>produces a </a:t>
            </a:r>
            <a:r>
              <a:rPr lang="en-GB" sz="2000" b="1"/>
              <a:t>synergistic effect with other aesthetic procedures</a:t>
            </a:r>
            <a:r>
              <a:rPr lang="en-GB" sz="2000"/>
              <a:t>: laser, radiofrequency, filler, peeling, needling and surgery</a:t>
            </a:r>
          </a:p>
          <a:p>
            <a:r>
              <a:rPr lang="en-GB" sz="2000" b="1"/>
              <a:t>PNT-HPT</a:t>
            </a:r>
            <a:r>
              <a:rPr lang="en-GB" sz="2000" b="1" baseline="30000"/>
              <a:t>®</a:t>
            </a:r>
            <a:r>
              <a:rPr lang="en-GB" sz="2000" b="1"/>
              <a:t> </a:t>
            </a:r>
            <a:r>
              <a:rPr lang="en-GB" sz="2000"/>
              <a:t>increase the </a:t>
            </a:r>
            <a:r>
              <a:rPr lang="en-GB" sz="2000" b="1"/>
              <a:t>vitality of fibroblasts </a:t>
            </a:r>
            <a:r>
              <a:rPr lang="en-GB" sz="2000"/>
              <a:t>with physiological stimulation of </a:t>
            </a:r>
            <a:r>
              <a:rPr lang="en-GB" sz="2000" b="1"/>
              <a:t>collagen</a:t>
            </a:r>
            <a:r>
              <a:rPr lang="en-GB" sz="2000"/>
              <a:t> </a:t>
            </a:r>
          </a:p>
        </p:txBody>
      </p:sp>
      <p:sp>
        <p:nvSpPr>
          <p:cNvPr id="8" name="TextBox 2">
            <a:extLst>
              <a:ext uri="{FF2B5EF4-FFF2-40B4-BE49-F238E27FC236}">
                <a16:creationId xmlns:a16="http://schemas.microsoft.com/office/drawing/2014/main" id="{A035DE92-ABE6-5265-BAD6-D72F6E1FF806}"/>
              </a:ext>
            </a:extLst>
          </p:cNvPr>
          <p:cNvSpPr txBox="1"/>
          <p:nvPr/>
        </p:nvSpPr>
        <p:spPr>
          <a:xfrm>
            <a:off x="11933927" y="6599096"/>
            <a:ext cx="516145" cy="225896"/>
          </a:xfrm>
          <a:prstGeom prst="rect">
            <a:avLst/>
          </a:prstGeom>
          <a:noFill/>
        </p:spPr>
        <p:txBody>
          <a:bodyPr wrap="square" rtlCol="0">
            <a:spAutoFit/>
          </a:bodyPr>
          <a:lstStyle/>
          <a:p>
            <a:pPr algn="l">
              <a:lnSpc>
                <a:spcPct val="120000"/>
              </a:lnSpc>
            </a:pPr>
            <a:r>
              <a:rPr lang="en-GB" sz="800">
                <a:solidFill>
                  <a:schemeClr val="bg1"/>
                </a:solidFill>
                <a:latin typeface="Century Gothic" panose="020B0502020202020204" pitchFamily="34" charset="0"/>
              </a:rPr>
              <a:t>H</a:t>
            </a:r>
            <a:endParaRPr lang="de-DE" sz="800">
              <a:solidFill>
                <a:schemeClr val="bg1"/>
              </a:solidFill>
              <a:latin typeface="Century Gothic" panose="020B0502020202020204" pitchFamily="34" charset="0"/>
            </a:endParaRPr>
          </a:p>
        </p:txBody>
      </p:sp>
      <p:pic>
        <p:nvPicPr>
          <p:cNvPr id="13" name="Grafik 12">
            <a:extLst>
              <a:ext uri="{FF2B5EF4-FFF2-40B4-BE49-F238E27FC236}">
                <a16:creationId xmlns:a16="http://schemas.microsoft.com/office/drawing/2014/main" id="{D3CCB295-205D-CB2C-8D45-2666E344ACB7}"/>
              </a:ext>
            </a:extLst>
          </p:cNvPr>
          <p:cNvPicPr>
            <a:picLocks noChangeAspect="1"/>
          </p:cNvPicPr>
          <p:nvPr/>
        </p:nvPicPr>
        <p:blipFill>
          <a:blip r:embed="rId2"/>
          <a:stretch>
            <a:fillRect/>
          </a:stretch>
        </p:blipFill>
        <p:spPr>
          <a:xfrm>
            <a:off x="7847763" y="1828580"/>
            <a:ext cx="3803301" cy="3803301"/>
          </a:xfrm>
          <a:prstGeom prst="rect">
            <a:avLst/>
          </a:prstGeom>
        </p:spPr>
      </p:pic>
      <p:sp>
        <p:nvSpPr>
          <p:cNvPr id="3" name="TextBox 2">
            <a:extLst>
              <a:ext uri="{FF2B5EF4-FFF2-40B4-BE49-F238E27FC236}">
                <a16:creationId xmlns:a16="http://schemas.microsoft.com/office/drawing/2014/main" id="{8A4F80EB-B92B-C475-D8D8-B25A952B886A}"/>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331080770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95A870-FEB0-CB95-BE68-202066BAF6C4}"/>
              </a:ext>
            </a:extLst>
          </p:cNvPr>
          <p:cNvSpPr>
            <a:spLocks noGrp="1"/>
          </p:cNvSpPr>
          <p:nvPr>
            <p:ph type="title"/>
          </p:nvPr>
        </p:nvSpPr>
        <p:spPr>
          <a:xfrm>
            <a:off x="838200" y="963570"/>
            <a:ext cx="8740140" cy="1085119"/>
          </a:xfrm>
        </p:spPr>
        <p:txBody>
          <a:bodyPr/>
          <a:lstStyle/>
          <a:p>
            <a:pPr>
              <a:lnSpc>
                <a:spcPct val="120000"/>
              </a:lnSpc>
            </a:pPr>
            <a:r>
              <a:rPr lang="de-DE" sz="2800"/>
              <a:t>Polynucleotide SKIN ENHANCEMENT TECHNIQUE: a </a:t>
            </a:r>
            <a:r>
              <a:rPr lang="de-DE" sz="2800" err="1"/>
              <a:t>new</a:t>
            </a:r>
            <a:r>
              <a:rPr lang="de-DE" sz="2800"/>
              <a:t> </a:t>
            </a:r>
            <a:r>
              <a:rPr lang="de-DE" sz="2800" err="1"/>
              <a:t>concept</a:t>
            </a:r>
            <a:r>
              <a:rPr lang="de-DE" sz="2800"/>
              <a:t> in </a:t>
            </a:r>
            <a:r>
              <a:rPr lang="de-DE" sz="2800" err="1"/>
              <a:t>aesthetic</a:t>
            </a:r>
            <a:r>
              <a:rPr lang="de-DE" sz="2800"/>
              <a:t> </a:t>
            </a:r>
            <a:r>
              <a:rPr lang="de-DE" sz="2800" err="1"/>
              <a:t>medicine</a:t>
            </a:r>
            <a:endParaRPr lang="de-DE" sz="2800"/>
          </a:p>
        </p:txBody>
      </p:sp>
      <p:sp>
        <p:nvSpPr>
          <p:cNvPr id="4" name="Content Placeholder 2">
            <a:extLst>
              <a:ext uri="{FF2B5EF4-FFF2-40B4-BE49-F238E27FC236}">
                <a16:creationId xmlns:a16="http://schemas.microsoft.com/office/drawing/2014/main" id="{A57F498C-CE2A-C715-60DF-D2CDD4FB0B1C}"/>
              </a:ext>
            </a:extLst>
          </p:cNvPr>
          <p:cNvSpPr txBox="1">
            <a:spLocks/>
          </p:cNvSpPr>
          <p:nvPr/>
        </p:nvSpPr>
        <p:spPr>
          <a:xfrm>
            <a:off x="838200" y="2482263"/>
            <a:ext cx="4776304" cy="192959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b="1">
                <a:latin typeface="+mn-lt"/>
              </a:rPr>
              <a:t>Infiltration with </a:t>
            </a:r>
            <a:r>
              <a:rPr lang="en-GB" sz="2000" b="1" err="1">
                <a:latin typeface="+mn-lt"/>
              </a:rPr>
              <a:t>PhilArt</a:t>
            </a:r>
            <a:endParaRPr lang="en-GB" sz="2000" b="1" baseline="30000">
              <a:latin typeface="+mn-lt"/>
            </a:endParaRPr>
          </a:p>
          <a:p>
            <a:r>
              <a:rPr lang="en-GB" sz="2000">
                <a:latin typeface="+mn-lt"/>
              </a:rPr>
              <a:t>increases the </a:t>
            </a:r>
            <a:r>
              <a:rPr lang="en-GB" sz="2000" b="1">
                <a:latin typeface="+mn-lt"/>
              </a:rPr>
              <a:t>vitality of fibroblasts </a:t>
            </a:r>
            <a:r>
              <a:rPr lang="en-GB" sz="2000">
                <a:latin typeface="+mn-lt"/>
              </a:rPr>
              <a:t>with physiological stimulation of </a:t>
            </a:r>
            <a:r>
              <a:rPr lang="en-GB" sz="2000" b="1">
                <a:latin typeface="+mn-lt"/>
              </a:rPr>
              <a:t>collagen</a:t>
            </a:r>
            <a:r>
              <a:rPr lang="en-GB" sz="2000">
                <a:latin typeface="+mn-lt"/>
              </a:rPr>
              <a:t> </a:t>
            </a:r>
            <a:endParaRPr lang="en-GB" sz="2000" b="1">
              <a:latin typeface="+mn-lt"/>
            </a:endParaRPr>
          </a:p>
          <a:p>
            <a:r>
              <a:rPr lang="en-GB" sz="2000">
                <a:latin typeface="+mn-lt"/>
              </a:rPr>
              <a:t>improves </a:t>
            </a:r>
            <a:r>
              <a:rPr lang="en-GB" sz="2000" b="1">
                <a:latin typeface="+mn-lt"/>
              </a:rPr>
              <a:t>elasticity, hydration </a:t>
            </a:r>
            <a:r>
              <a:rPr lang="en-GB" sz="2000">
                <a:latin typeface="+mn-lt"/>
              </a:rPr>
              <a:t>and </a:t>
            </a:r>
            <a:r>
              <a:rPr lang="en-GB" sz="2000" b="1">
                <a:latin typeface="+mn-lt"/>
              </a:rPr>
              <a:t>trophism</a:t>
            </a:r>
            <a:r>
              <a:rPr lang="en-GB" sz="2000">
                <a:latin typeface="+mn-lt"/>
              </a:rPr>
              <a:t> of all skin types, regardless of age</a:t>
            </a:r>
          </a:p>
          <a:p>
            <a:pPr marL="0" indent="0">
              <a:buFont typeface="Arial" panose="020B0604020202020204" pitchFamily="34" charset="0"/>
              <a:buNone/>
            </a:pPr>
            <a:endParaRPr lang="en-GB" sz="2000">
              <a:latin typeface="+mn-lt"/>
            </a:endParaRPr>
          </a:p>
        </p:txBody>
      </p:sp>
      <p:sp>
        <p:nvSpPr>
          <p:cNvPr id="5" name="CasellaDiTesto 6">
            <a:extLst>
              <a:ext uri="{FF2B5EF4-FFF2-40B4-BE49-F238E27FC236}">
                <a16:creationId xmlns:a16="http://schemas.microsoft.com/office/drawing/2014/main" id="{062C6F61-F155-CC61-3875-CA6D48A7CABC}"/>
              </a:ext>
            </a:extLst>
          </p:cNvPr>
          <p:cNvSpPr txBox="1"/>
          <p:nvPr/>
        </p:nvSpPr>
        <p:spPr>
          <a:xfrm>
            <a:off x="5965269" y="2482263"/>
            <a:ext cx="4702732" cy="3180358"/>
          </a:xfrm>
          <a:prstGeom prst="rect">
            <a:avLst/>
          </a:prstGeom>
          <a:noFill/>
        </p:spPr>
        <p:txBody>
          <a:bodyPr wrap="square">
            <a:spAutoFit/>
          </a:bodyPr>
          <a:lstStyle/>
          <a:p>
            <a:r>
              <a:rPr lang="en-GB" sz="2000" b="1"/>
              <a:t>Polynucleotide SKIN ENHANCEMENT TECHNIQUE </a:t>
            </a:r>
          </a:p>
          <a:p>
            <a:pPr marL="228600" indent="-228600">
              <a:lnSpc>
                <a:spcPct val="90000"/>
              </a:lnSpc>
              <a:spcBef>
                <a:spcPts val="1000"/>
              </a:spcBef>
              <a:buFont typeface="Arial" panose="020B0604020202020204" pitchFamily="34" charset="0"/>
              <a:buChar char="•"/>
            </a:pPr>
            <a:r>
              <a:rPr lang="en-GB" sz="2000"/>
              <a:t>restores </a:t>
            </a:r>
            <a:r>
              <a:rPr lang="en-GB" sz="2000" b="1"/>
              <a:t>skin quality</a:t>
            </a:r>
            <a:r>
              <a:rPr lang="en-GB" sz="2000"/>
              <a:t>: radiance and youthfulness, reducing wrinkles and flabbiness</a:t>
            </a:r>
          </a:p>
          <a:p>
            <a:pPr marL="228600" indent="-228600">
              <a:lnSpc>
                <a:spcPct val="90000"/>
              </a:lnSpc>
              <a:spcBef>
                <a:spcPts val="1000"/>
              </a:spcBef>
              <a:buClr>
                <a:schemeClr val="tx1">
                  <a:lumMod val="65000"/>
                  <a:lumOff val="35000"/>
                </a:schemeClr>
              </a:buClr>
              <a:buFont typeface="Arial" panose="020B0604020202020204" pitchFamily="34" charset="0"/>
              <a:buChar char="•"/>
            </a:pPr>
            <a:r>
              <a:rPr lang="en-GB" sz="2000" b="1"/>
              <a:t>prepares the skin </a:t>
            </a:r>
            <a:r>
              <a:rPr lang="en-GB" sz="2000"/>
              <a:t>and make it more receptive </a:t>
            </a:r>
            <a:r>
              <a:rPr lang="en-GB" sz="2000" b="1"/>
              <a:t>to other medical aesthetic treatments</a:t>
            </a:r>
            <a:r>
              <a:rPr lang="en-GB" sz="2000"/>
              <a:t> (laser, radiofrequency, filler, peeling, needling and surgery)</a:t>
            </a:r>
          </a:p>
        </p:txBody>
      </p:sp>
      <p:pic>
        <p:nvPicPr>
          <p:cNvPr id="6" name="Grafik 4">
            <a:extLst>
              <a:ext uri="{FF2B5EF4-FFF2-40B4-BE49-F238E27FC236}">
                <a16:creationId xmlns:a16="http://schemas.microsoft.com/office/drawing/2014/main" id="{BFAB137C-A234-49D3-B44D-59BE0F93158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578340" y="343259"/>
            <a:ext cx="2139004" cy="2139004"/>
          </a:xfrm>
          <a:prstGeom prst="rect">
            <a:avLst/>
          </a:prstGeom>
        </p:spPr>
      </p:pic>
      <p:sp>
        <p:nvSpPr>
          <p:cNvPr id="8" name="TextBox 2">
            <a:extLst>
              <a:ext uri="{FF2B5EF4-FFF2-40B4-BE49-F238E27FC236}">
                <a16:creationId xmlns:a16="http://schemas.microsoft.com/office/drawing/2014/main" id="{0D30BF4B-7C8E-2130-AEF3-EB3639FC0734}"/>
              </a:ext>
            </a:extLst>
          </p:cNvPr>
          <p:cNvSpPr txBox="1"/>
          <p:nvPr/>
        </p:nvSpPr>
        <p:spPr>
          <a:xfrm>
            <a:off x="11933927" y="6599096"/>
            <a:ext cx="516145" cy="225896"/>
          </a:xfrm>
          <a:prstGeom prst="rect">
            <a:avLst/>
          </a:prstGeom>
          <a:noFill/>
        </p:spPr>
        <p:txBody>
          <a:bodyPr wrap="square" rtlCol="0">
            <a:spAutoFit/>
          </a:bodyPr>
          <a:lstStyle/>
          <a:p>
            <a:pPr algn="l">
              <a:lnSpc>
                <a:spcPct val="120000"/>
              </a:lnSpc>
            </a:pPr>
            <a:r>
              <a:rPr lang="en-GB" sz="800">
                <a:solidFill>
                  <a:schemeClr val="bg1"/>
                </a:solidFill>
                <a:latin typeface="Century Gothic" panose="020B0502020202020204" pitchFamily="34" charset="0"/>
              </a:rPr>
              <a:t>H</a:t>
            </a:r>
            <a:endParaRPr lang="de-DE" sz="800">
              <a:solidFill>
                <a:schemeClr val="bg1"/>
              </a:solidFill>
              <a:latin typeface="Century Gothic" panose="020B0502020202020204" pitchFamily="34" charset="0"/>
            </a:endParaRPr>
          </a:p>
        </p:txBody>
      </p:sp>
      <p:sp>
        <p:nvSpPr>
          <p:cNvPr id="3" name="TextBox 2">
            <a:extLst>
              <a:ext uri="{FF2B5EF4-FFF2-40B4-BE49-F238E27FC236}">
                <a16:creationId xmlns:a16="http://schemas.microsoft.com/office/drawing/2014/main" id="{957B8111-7F49-B782-06B8-8F15795B77F5}"/>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261726891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Parallelogramm 4">
            <a:extLst>
              <a:ext uri="{FF2B5EF4-FFF2-40B4-BE49-F238E27FC236}">
                <a16:creationId xmlns:a16="http://schemas.microsoft.com/office/drawing/2014/main" id="{C8687091-6B4C-69B1-9E04-C8173C8756E2}"/>
              </a:ext>
            </a:extLst>
          </p:cNvPr>
          <p:cNvSpPr/>
          <p:nvPr/>
        </p:nvSpPr>
        <p:spPr>
          <a:xfrm>
            <a:off x="-428893" y="-98474"/>
            <a:ext cx="6140815" cy="6983579"/>
          </a:xfrm>
          <a:custGeom>
            <a:avLst/>
            <a:gdLst>
              <a:gd name="connsiteX0" fmla="*/ 0 w 7840566"/>
              <a:gd name="connsiteY0" fmla="*/ 6858000 h 6858000"/>
              <a:gd name="connsiteX1" fmla="*/ 1714500 w 7840566"/>
              <a:gd name="connsiteY1" fmla="*/ 0 h 6858000"/>
              <a:gd name="connsiteX2" fmla="*/ 7840566 w 7840566"/>
              <a:gd name="connsiteY2" fmla="*/ 0 h 6858000"/>
              <a:gd name="connsiteX3" fmla="*/ 6126066 w 7840566"/>
              <a:gd name="connsiteY3" fmla="*/ 6858000 h 6858000"/>
              <a:gd name="connsiteX4" fmla="*/ 0 w 7840566"/>
              <a:gd name="connsiteY4" fmla="*/ 6858000 h 6858000"/>
              <a:gd name="connsiteX0" fmla="*/ 0 w 6345399"/>
              <a:gd name="connsiteY0" fmla="*/ 6858000 h 6858000"/>
              <a:gd name="connsiteX1" fmla="*/ 1714500 w 6345399"/>
              <a:gd name="connsiteY1" fmla="*/ 0 h 6858000"/>
              <a:gd name="connsiteX2" fmla="*/ 6345399 w 6345399"/>
              <a:gd name="connsiteY2" fmla="*/ 24713 h 6858000"/>
              <a:gd name="connsiteX3" fmla="*/ 6126066 w 6345399"/>
              <a:gd name="connsiteY3" fmla="*/ 6858000 h 6858000"/>
              <a:gd name="connsiteX4" fmla="*/ 0 w 6345399"/>
              <a:gd name="connsiteY4" fmla="*/ 6858000 h 6858000"/>
              <a:gd name="connsiteX0" fmla="*/ 0 w 6126066"/>
              <a:gd name="connsiteY0" fmla="*/ 6858000 h 6858000"/>
              <a:gd name="connsiteX1" fmla="*/ 1714500 w 6126066"/>
              <a:gd name="connsiteY1" fmla="*/ 0 h 6858000"/>
              <a:gd name="connsiteX2" fmla="*/ 6122978 w 6126066"/>
              <a:gd name="connsiteY2" fmla="*/ 37070 h 6858000"/>
              <a:gd name="connsiteX3" fmla="*/ 6126066 w 6126066"/>
              <a:gd name="connsiteY3" fmla="*/ 6858000 h 6858000"/>
              <a:gd name="connsiteX4" fmla="*/ 0 w 6126066"/>
              <a:gd name="connsiteY4" fmla="*/ 6858000 h 6858000"/>
              <a:gd name="connsiteX0" fmla="*/ 0 w 6135401"/>
              <a:gd name="connsiteY0" fmla="*/ 6870357 h 6870357"/>
              <a:gd name="connsiteX1" fmla="*/ 1714500 w 6135401"/>
              <a:gd name="connsiteY1" fmla="*/ 12357 h 6870357"/>
              <a:gd name="connsiteX2" fmla="*/ 6135335 w 6135401"/>
              <a:gd name="connsiteY2" fmla="*/ 0 h 6870357"/>
              <a:gd name="connsiteX3" fmla="*/ 6126066 w 6135401"/>
              <a:gd name="connsiteY3" fmla="*/ 6870357 h 6870357"/>
              <a:gd name="connsiteX4" fmla="*/ 0 w 6135401"/>
              <a:gd name="connsiteY4" fmla="*/ 6870357 h 6870357"/>
              <a:gd name="connsiteX0" fmla="*/ 0 w 4542575"/>
              <a:gd name="connsiteY0" fmla="*/ 6870357 h 6870357"/>
              <a:gd name="connsiteX1" fmla="*/ 121674 w 4542575"/>
              <a:gd name="connsiteY1" fmla="*/ 12357 h 6870357"/>
              <a:gd name="connsiteX2" fmla="*/ 4542509 w 4542575"/>
              <a:gd name="connsiteY2" fmla="*/ 0 h 6870357"/>
              <a:gd name="connsiteX3" fmla="*/ 4533240 w 4542575"/>
              <a:gd name="connsiteY3" fmla="*/ 6870357 h 6870357"/>
              <a:gd name="connsiteX4" fmla="*/ 0 w 4542575"/>
              <a:gd name="connsiteY4" fmla="*/ 6870357 h 6870357"/>
              <a:gd name="connsiteX0" fmla="*/ 0 w 6067073"/>
              <a:gd name="connsiteY0" fmla="*/ 6870357 h 6914602"/>
              <a:gd name="connsiteX1" fmla="*/ 121674 w 6067073"/>
              <a:gd name="connsiteY1" fmla="*/ 12357 h 6914602"/>
              <a:gd name="connsiteX2" fmla="*/ 4542509 w 6067073"/>
              <a:gd name="connsiteY2" fmla="*/ 0 h 6914602"/>
              <a:gd name="connsiteX3" fmla="*/ 6067073 w 6067073"/>
              <a:gd name="connsiteY3" fmla="*/ 6914602 h 6914602"/>
              <a:gd name="connsiteX4" fmla="*/ 0 w 6067073"/>
              <a:gd name="connsiteY4" fmla="*/ 6870357 h 6914602"/>
              <a:gd name="connsiteX0" fmla="*/ 0 w 6067073"/>
              <a:gd name="connsiteY0" fmla="*/ 6870357 h 6914602"/>
              <a:gd name="connsiteX1" fmla="*/ 121674 w 6067073"/>
              <a:gd name="connsiteY1" fmla="*/ 12357 h 6914602"/>
              <a:gd name="connsiteX2" fmla="*/ 4542509 w 6067073"/>
              <a:gd name="connsiteY2" fmla="*/ 0 h 6914602"/>
              <a:gd name="connsiteX3" fmla="*/ 6067073 w 6067073"/>
              <a:gd name="connsiteY3" fmla="*/ 6914602 h 6914602"/>
              <a:gd name="connsiteX4" fmla="*/ 0 w 6067073"/>
              <a:gd name="connsiteY4" fmla="*/ 6870357 h 6914602"/>
              <a:gd name="connsiteX0" fmla="*/ 0 w 6067073"/>
              <a:gd name="connsiteY0" fmla="*/ 6870357 h 6914602"/>
              <a:gd name="connsiteX1" fmla="*/ 121674 w 6067073"/>
              <a:gd name="connsiteY1" fmla="*/ 12357 h 6914602"/>
              <a:gd name="connsiteX2" fmla="*/ 4542509 w 6067073"/>
              <a:gd name="connsiteY2" fmla="*/ 0 h 6914602"/>
              <a:gd name="connsiteX3" fmla="*/ 6067073 w 6067073"/>
              <a:gd name="connsiteY3" fmla="*/ 6914602 h 6914602"/>
              <a:gd name="connsiteX4" fmla="*/ 0 w 6067073"/>
              <a:gd name="connsiteY4" fmla="*/ 6870357 h 6914602"/>
              <a:gd name="connsiteX0" fmla="*/ 0 w 6140815"/>
              <a:gd name="connsiteY0" fmla="*/ 6870357 h 6885105"/>
              <a:gd name="connsiteX1" fmla="*/ 121674 w 6140815"/>
              <a:gd name="connsiteY1" fmla="*/ 12357 h 6885105"/>
              <a:gd name="connsiteX2" fmla="*/ 4542509 w 6140815"/>
              <a:gd name="connsiteY2" fmla="*/ 0 h 6885105"/>
              <a:gd name="connsiteX3" fmla="*/ 6140815 w 6140815"/>
              <a:gd name="connsiteY3" fmla="*/ 6885105 h 6885105"/>
              <a:gd name="connsiteX4" fmla="*/ 0 w 6140815"/>
              <a:gd name="connsiteY4" fmla="*/ 6870357 h 6885105"/>
              <a:gd name="connsiteX0" fmla="*/ 0 w 6140815"/>
              <a:gd name="connsiteY0" fmla="*/ 6870357 h 6885105"/>
              <a:gd name="connsiteX1" fmla="*/ 121674 w 6140815"/>
              <a:gd name="connsiteY1" fmla="*/ 12357 h 6885105"/>
              <a:gd name="connsiteX2" fmla="*/ 4542509 w 6140815"/>
              <a:gd name="connsiteY2" fmla="*/ 0 h 6885105"/>
              <a:gd name="connsiteX3" fmla="*/ 6140815 w 6140815"/>
              <a:gd name="connsiteY3" fmla="*/ 6885105 h 6885105"/>
              <a:gd name="connsiteX4" fmla="*/ 0 w 6140815"/>
              <a:gd name="connsiteY4" fmla="*/ 6870357 h 6885105"/>
              <a:gd name="connsiteX0" fmla="*/ 0 w 6140815"/>
              <a:gd name="connsiteY0" fmla="*/ 6870357 h 6885105"/>
              <a:gd name="connsiteX1" fmla="*/ 121674 w 6140815"/>
              <a:gd name="connsiteY1" fmla="*/ 12357 h 6885105"/>
              <a:gd name="connsiteX2" fmla="*/ 4542509 w 6140815"/>
              <a:gd name="connsiteY2" fmla="*/ 0 h 6885105"/>
              <a:gd name="connsiteX3" fmla="*/ 6140815 w 6140815"/>
              <a:gd name="connsiteY3" fmla="*/ 6885105 h 6885105"/>
              <a:gd name="connsiteX4" fmla="*/ 0 w 6140815"/>
              <a:gd name="connsiteY4" fmla="*/ 6870357 h 6885105"/>
              <a:gd name="connsiteX0" fmla="*/ 0 w 6140815"/>
              <a:gd name="connsiteY0" fmla="*/ 6870357 h 6885105"/>
              <a:gd name="connsiteX1" fmla="*/ 121674 w 6140815"/>
              <a:gd name="connsiteY1" fmla="*/ 12357 h 6885105"/>
              <a:gd name="connsiteX2" fmla="*/ 4542509 w 6140815"/>
              <a:gd name="connsiteY2" fmla="*/ 0 h 6885105"/>
              <a:gd name="connsiteX3" fmla="*/ 6140815 w 6140815"/>
              <a:gd name="connsiteY3" fmla="*/ 6885105 h 6885105"/>
              <a:gd name="connsiteX4" fmla="*/ 0 w 6140815"/>
              <a:gd name="connsiteY4" fmla="*/ 6870357 h 6885105"/>
              <a:gd name="connsiteX0" fmla="*/ 0 w 6140815"/>
              <a:gd name="connsiteY0" fmla="*/ 6870357 h 6885105"/>
              <a:gd name="connsiteX1" fmla="*/ 121674 w 6140815"/>
              <a:gd name="connsiteY1" fmla="*/ 12357 h 6885105"/>
              <a:gd name="connsiteX2" fmla="*/ 4542509 w 6140815"/>
              <a:gd name="connsiteY2" fmla="*/ 0 h 6885105"/>
              <a:gd name="connsiteX3" fmla="*/ 6140815 w 6140815"/>
              <a:gd name="connsiteY3" fmla="*/ 6885105 h 6885105"/>
              <a:gd name="connsiteX4" fmla="*/ 0 w 6140815"/>
              <a:gd name="connsiteY4" fmla="*/ 6870357 h 6885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0815" h="6885105">
                <a:moveTo>
                  <a:pt x="0" y="6870357"/>
                </a:moveTo>
                <a:lnTo>
                  <a:pt x="121674" y="12357"/>
                </a:lnTo>
                <a:lnTo>
                  <a:pt x="4542509" y="0"/>
                </a:lnTo>
                <a:cubicBezTo>
                  <a:pt x="5089229" y="2332637"/>
                  <a:pt x="5623593" y="4670455"/>
                  <a:pt x="6140815" y="6885105"/>
                </a:cubicBezTo>
                <a:lnTo>
                  <a:pt x="0" y="6870357"/>
                </a:lnTo>
                <a:close/>
              </a:path>
            </a:pathLst>
          </a:custGeom>
          <a:gradFill>
            <a:gsLst>
              <a:gs pos="0">
                <a:srgbClr val="E5A62D"/>
              </a:gs>
              <a:gs pos="99000">
                <a:srgbClr val="F4E02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pic>
        <p:nvPicPr>
          <p:cNvPr id="6" name="Picture 5">
            <a:extLst>
              <a:ext uri="{FF2B5EF4-FFF2-40B4-BE49-F238E27FC236}">
                <a16:creationId xmlns:a16="http://schemas.microsoft.com/office/drawing/2014/main" id="{29402912-8353-98D7-2FC7-E8BDEF032DEF}"/>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304510" y="318149"/>
            <a:ext cx="897600" cy="174191"/>
          </a:xfrm>
          <a:prstGeom prst="rect">
            <a:avLst/>
          </a:prstGeom>
        </p:spPr>
      </p:pic>
      <p:sp>
        <p:nvSpPr>
          <p:cNvPr id="2" name="Titel 1">
            <a:extLst>
              <a:ext uri="{FF2B5EF4-FFF2-40B4-BE49-F238E27FC236}">
                <a16:creationId xmlns:a16="http://schemas.microsoft.com/office/drawing/2014/main" id="{6E071031-31CF-0FF4-D160-B15A87423B34}"/>
              </a:ext>
            </a:extLst>
          </p:cNvPr>
          <p:cNvSpPr txBox="1">
            <a:spLocks/>
          </p:cNvSpPr>
          <p:nvPr/>
        </p:nvSpPr>
        <p:spPr>
          <a:xfrm>
            <a:off x="6095998" y="2717903"/>
            <a:ext cx="6096002" cy="3881193"/>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Century Gothic" panose="020B0502020202020204" pitchFamily="34" charset="0"/>
                <a:ea typeface="+mj-ea"/>
                <a:cs typeface="+mj-cs"/>
              </a:defRPr>
            </a:lvl1pPr>
          </a:lstStyle>
          <a:p>
            <a:r>
              <a:rPr lang="de-AT" sz="3200" dirty="0"/>
              <a:t>Clinical </a:t>
            </a:r>
            <a:r>
              <a:rPr lang="de-AT" sz="3200" dirty="0" err="1"/>
              <a:t>evidence</a:t>
            </a:r>
            <a:r>
              <a:rPr lang="de-AT" sz="3200" dirty="0"/>
              <a:t> </a:t>
            </a:r>
            <a:r>
              <a:rPr lang="de-AT" sz="3200" dirty="0" err="1"/>
              <a:t>of</a:t>
            </a:r>
            <a:r>
              <a:rPr lang="de-AT" sz="3200" dirty="0"/>
              <a:t> </a:t>
            </a:r>
          </a:p>
          <a:p>
            <a:r>
              <a:rPr lang="de-AT" sz="3200" dirty="0"/>
              <a:t>Skin Enhancement </a:t>
            </a:r>
            <a:r>
              <a:rPr lang="de-AT" sz="3200" dirty="0" err="1"/>
              <a:t>Technique</a:t>
            </a:r>
            <a:r>
              <a:rPr lang="de-AT" sz="3200" dirty="0"/>
              <a:t> (SET) </a:t>
            </a:r>
            <a:r>
              <a:rPr lang="de-AT" sz="3200" dirty="0" err="1"/>
              <a:t>for</a:t>
            </a:r>
            <a:r>
              <a:rPr lang="de-AT" sz="3200" dirty="0"/>
              <a:t> </a:t>
            </a:r>
            <a:r>
              <a:rPr lang="de-AT" sz="3200" dirty="0" err="1"/>
              <a:t>correction</a:t>
            </a:r>
            <a:r>
              <a:rPr lang="de-AT" sz="3200" dirty="0"/>
              <a:t> </a:t>
            </a:r>
            <a:r>
              <a:rPr lang="de-AT" sz="3200" dirty="0" err="1"/>
              <a:t>of</a:t>
            </a:r>
            <a:r>
              <a:rPr lang="de-AT" sz="3200" dirty="0"/>
              <a:t> </a:t>
            </a:r>
            <a:r>
              <a:rPr lang="de-AT" sz="3200" dirty="0" err="1"/>
              <a:t>Nasolabial</a:t>
            </a:r>
            <a:r>
              <a:rPr lang="de-AT" sz="3200" dirty="0"/>
              <a:t> </a:t>
            </a:r>
            <a:r>
              <a:rPr lang="de-AT" sz="3200" dirty="0" err="1"/>
              <a:t>fold</a:t>
            </a:r>
            <a:endParaRPr lang="de-DE" sz="3200" dirty="0"/>
          </a:p>
        </p:txBody>
      </p:sp>
      <p:pic>
        <p:nvPicPr>
          <p:cNvPr id="7" name="Grafik 4">
            <a:extLst>
              <a:ext uri="{FF2B5EF4-FFF2-40B4-BE49-F238E27FC236}">
                <a16:creationId xmlns:a16="http://schemas.microsoft.com/office/drawing/2014/main" id="{4DAA9CB6-E03D-A7E8-E40E-48864EE8323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4510" y="1671136"/>
            <a:ext cx="3984598" cy="3984598"/>
          </a:xfrm>
          <a:prstGeom prst="rect">
            <a:avLst/>
          </a:prstGeom>
        </p:spPr>
      </p:pic>
      <p:sp>
        <p:nvSpPr>
          <p:cNvPr id="11" name="CasellaDiTesto 11">
            <a:extLst>
              <a:ext uri="{FF2B5EF4-FFF2-40B4-BE49-F238E27FC236}">
                <a16:creationId xmlns:a16="http://schemas.microsoft.com/office/drawing/2014/main" id="{F105D1A2-6D1E-4F8B-9DC5-63F13227383F}"/>
              </a:ext>
            </a:extLst>
          </p:cNvPr>
          <p:cNvSpPr txBox="1"/>
          <p:nvPr/>
        </p:nvSpPr>
        <p:spPr>
          <a:xfrm>
            <a:off x="3162862" y="6383652"/>
            <a:ext cx="5098119"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err="1">
                <a:ln>
                  <a:noFill/>
                </a:ln>
                <a:effectLst/>
                <a:uLnTx/>
                <a:uFillTx/>
                <a:ea typeface="Calibri" panose="020F0502020204030204" pitchFamily="34" charset="0"/>
                <a:cs typeface="Times New Roman" panose="02020603050405020304" pitchFamily="18" charset="0"/>
              </a:rPr>
              <a:t>Araco</a:t>
            </a:r>
            <a:r>
              <a:rPr kumimoji="0" lang="en-GB" sz="400" b="0" i="0" u="none" strike="noStrike" kern="1200" cap="none" spc="0" normalizeH="0" baseline="0" noProof="0">
                <a:ln>
                  <a:noFill/>
                </a:ln>
                <a:effectLst/>
                <a:uLnTx/>
                <a:uFillTx/>
                <a:ea typeface="Calibri" panose="020F0502020204030204" pitchFamily="34" charset="0"/>
                <a:cs typeface="Times New Roman" panose="02020603050405020304" pitchFamily="18" charset="0"/>
              </a:rPr>
              <a:t> A, </a:t>
            </a:r>
            <a:r>
              <a:rPr kumimoji="0" lang="en-GB" sz="400" b="0" i="0" u="none" strike="noStrike" kern="1200" cap="none" spc="0" normalizeH="0" baseline="0" noProof="0" err="1">
                <a:ln>
                  <a:noFill/>
                </a:ln>
                <a:effectLst/>
                <a:uLnTx/>
                <a:uFillTx/>
                <a:ea typeface="Calibri" panose="020F0502020204030204" pitchFamily="34" charset="0"/>
                <a:cs typeface="Times New Roman" panose="02020603050405020304" pitchFamily="18" charset="0"/>
              </a:rPr>
              <a:t>Araco</a:t>
            </a:r>
            <a:r>
              <a:rPr kumimoji="0" lang="en-GB" sz="400" b="0" i="0" u="none" strike="noStrike" kern="1200" cap="none" spc="0" normalizeH="0" baseline="0" noProof="0">
                <a:ln>
                  <a:noFill/>
                </a:ln>
                <a:effectLst/>
                <a:uLnTx/>
                <a:uFillTx/>
                <a:ea typeface="Calibri" panose="020F0502020204030204" pitchFamily="34" charset="0"/>
                <a:cs typeface="Times New Roman" panose="02020603050405020304" pitchFamily="18" charset="0"/>
              </a:rPr>
              <a:t> F, </a:t>
            </a:r>
            <a:r>
              <a:rPr kumimoji="0" lang="en-GB" sz="400" b="0" i="0" u="none" strike="noStrike" kern="1200" cap="none" spc="0" normalizeH="0" baseline="0" noProof="0" err="1">
                <a:ln>
                  <a:noFill/>
                </a:ln>
                <a:effectLst/>
                <a:uLnTx/>
                <a:uFillTx/>
                <a:ea typeface="Calibri" panose="020F0502020204030204" pitchFamily="34" charset="0"/>
                <a:cs typeface="Times New Roman" panose="02020603050405020304" pitchFamily="18" charset="0"/>
              </a:rPr>
              <a:t>Raichi</a:t>
            </a:r>
            <a:r>
              <a:rPr kumimoji="0" lang="en-GB" sz="400" b="0" i="0" u="none" strike="noStrike" kern="1200" cap="none" spc="0" normalizeH="0" baseline="0" noProof="0">
                <a:ln>
                  <a:noFill/>
                </a:ln>
                <a:effectLst/>
                <a:uLnTx/>
                <a:uFillTx/>
                <a:ea typeface="Calibri" panose="020F0502020204030204" pitchFamily="34" charset="0"/>
                <a:cs typeface="Times New Roman" panose="02020603050405020304" pitchFamily="18" charset="0"/>
              </a:rPr>
              <a:t> M. Clinical efficacy and safety of polynucleotides highly purified technology (PN-HPT®) and cross-linked hyaluronic acid for moderate to severe nasolabial folds: A prospective, randomized, exploratory study. J </a:t>
            </a:r>
            <a:r>
              <a:rPr kumimoji="0" lang="en-GB" sz="400" b="0" i="0" u="none" strike="noStrike" kern="1200" cap="none" spc="0" normalizeH="0" baseline="0" noProof="0" err="1">
                <a:ln>
                  <a:noFill/>
                </a:ln>
                <a:effectLst/>
                <a:uLnTx/>
                <a:uFillTx/>
                <a:ea typeface="Calibri" panose="020F0502020204030204" pitchFamily="34" charset="0"/>
                <a:cs typeface="Times New Roman" panose="02020603050405020304" pitchFamily="18" charset="0"/>
              </a:rPr>
              <a:t>Cosmet</a:t>
            </a:r>
            <a:r>
              <a:rPr kumimoji="0" lang="en-GB" sz="400" b="0" i="0" u="none" strike="noStrike" kern="1200" cap="none" spc="0" normalizeH="0" baseline="0" noProof="0">
                <a:ln>
                  <a:noFill/>
                </a:ln>
                <a:effectLst/>
                <a:uLnTx/>
                <a:uFillTx/>
                <a:ea typeface="Calibri" panose="020F0502020204030204" pitchFamily="34" charset="0"/>
                <a:cs typeface="Times New Roman" panose="02020603050405020304" pitchFamily="18" charset="0"/>
              </a:rPr>
              <a:t> Dermatol. 2022 May 9. </a:t>
            </a:r>
            <a:r>
              <a:rPr kumimoji="0" lang="en-GB" sz="400" b="0" i="0" u="none" strike="noStrike" kern="1200" cap="none" spc="0" normalizeH="0" baseline="0" noProof="0" err="1">
                <a:ln>
                  <a:noFill/>
                </a:ln>
                <a:effectLst/>
                <a:uLnTx/>
                <a:uFillTx/>
                <a:ea typeface="Calibri" panose="020F0502020204030204" pitchFamily="34" charset="0"/>
                <a:cs typeface="Times New Roman" panose="02020603050405020304" pitchFamily="18" charset="0"/>
              </a:rPr>
              <a:t>doi</a:t>
            </a:r>
            <a:r>
              <a:rPr kumimoji="0" lang="en-GB" sz="400" b="0" i="0" u="none" strike="noStrike" kern="1200" cap="none" spc="0" normalizeH="0" baseline="0" noProof="0">
                <a:ln>
                  <a:noFill/>
                </a:ln>
                <a:effectLst/>
                <a:uLnTx/>
                <a:uFillTx/>
                <a:ea typeface="Calibri" panose="020F0502020204030204" pitchFamily="34" charset="0"/>
                <a:cs typeface="Times New Roman" panose="02020603050405020304" pitchFamily="18" charset="0"/>
              </a:rPr>
              <a:t>: 10.1111/jocd.15064. </a:t>
            </a:r>
            <a:r>
              <a:rPr kumimoji="0" lang="en-GB" sz="400" b="0" i="0" u="none" strike="noStrike" kern="1200" cap="none" spc="0" normalizeH="0" baseline="0" noProof="0" err="1">
                <a:ln>
                  <a:noFill/>
                </a:ln>
                <a:effectLst/>
                <a:uLnTx/>
                <a:uFillTx/>
                <a:ea typeface="Calibri" panose="020F0502020204030204" pitchFamily="34" charset="0"/>
                <a:cs typeface="Times New Roman" panose="02020603050405020304" pitchFamily="18" charset="0"/>
              </a:rPr>
              <a:t>Epub</a:t>
            </a:r>
            <a:r>
              <a:rPr kumimoji="0" lang="en-GB" sz="400" b="0" i="0" u="none" strike="noStrike" kern="1200" cap="none" spc="0" normalizeH="0" baseline="0" noProof="0">
                <a:ln>
                  <a:noFill/>
                </a:ln>
                <a:effectLst/>
                <a:uLnTx/>
                <a:uFillTx/>
                <a:ea typeface="Calibri" panose="020F0502020204030204" pitchFamily="34" charset="0"/>
                <a:cs typeface="Times New Roman" panose="02020603050405020304" pitchFamily="18" charset="0"/>
              </a:rPr>
              <a:t> ahead of print. PMID: 35531796.</a:t>
            </a:r>
            <a:endParaRPr kumimoji="0" lang="it-IT" sz="400" b="0" i="0" u="none" strike="noStrike" kern="1200" cap="none" spc="0" normalizeH="0" baseline="0" noProof="0">
              <a:ln>
                <a:noFill/>
              </a:ln>
              <a:effectLst/>
              <a:uLnTx/>
              <a:uFillTx/>
              <a:ea typeface="+mn-ea"/>
              <a:cs typeface="Times New Roman" panose="02020603050405020304" pitchFamily="18" charset="0"/>
            </a:endParaRPr>
          </a:p>
        </p:txBody>
      </p:sp>
      <p:sp>
        <p:nvSpPr>
          <p:cNvPr id="4" name="TextBox 2">
            <a:extLst>
              <a:ext uri="{FF2B5EF4-FFF2-40B4-BE49-F238E27FC236}">
                <a16:creationId xmlns:a16="http://schemas.microsoft.com/office/drawing/2014/main" id="{66B9DD3C-5464-97BA-1F1F-5E54A7C87D91}"/>
              </a:ext>
            </a:extLst>
          </p:cNvPr>
          <p:cNvSpPr txBox="1"/>
          <p:nvPr/>
        </p:nvSpPr>
        <p:spPr>
          <a:xfrm>
            <a:off x="11933927" y="6599096"/>
            <a:ext cx="516145" cy="225896"/>
          </a:xfrm>
          <a:prstGeom prst="rect">
            <a:avLst/>
          </a:prstGeom>
          <a:noFill/>
        </p:spPr>
        <p:txBody>
          <a:bodyPr wrap="square" rtlCol="0">
            <a:spAutoFit/>
          </a:bodyPr>
          <a:lstStyle/>
          <a:p>
            <a:pPr algn="l">
              <a:lnSpc>
                <a:spcPct val="120000"/>
              </a:lnSpc>
            </a:pPr>
            <a:r>
              <a:rPr lang="en-GB" sz="800">
                <a:latin typeface="Century Gothic" panose="020B0502020202020204" pitchFamily="34" charset="0"/>
              </a:rPr>
              <a:t>O</a:t>
            </a:r>
            <a:endParaRPr lang="de-DE" sz="800">
              <a:latin typeface="Century Gothic" panose="020B0502020202020204" pitchFamily="34" charset="0"/>
            </a:endParaRPr>
          </a:p>
        </p:txBody>
      </p:sp>
      <p:sp>
        <p:nvSpPr>
          <p:cNvPr id="3" name="TextBox 2">
            <a:extLst>
              <a:ext uri="{FF2B5EF4-FFF2-40B4-BE49-F238E27FC236}">
                <a16:creationId xmlns:a16="http://schemas.microsoft.com/office/drawing/2014/main" id="{A4A4E86F-C405-AA47-A5C1-3D867F04E841}"/>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16479019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F4D6B8-DF5E-E8A3-CAD0-84438F56B7EE}"/>
              </a:ext>
            </a:extLst>
          </p:cNvPr>
          <p:cNvSpPr>
            <a:spLocks noGrp="1"/>
          </p:cNvSpPr>
          <p:nvPr>
            <p:ph type="title"/>
          </p:nvPr>
        </p:nvSpPr>
        <p:spPr>
          <a:xfrm>
            <a:off x="838200" y="1674944"/>
            <a:ext cx="9027695" cy="750435"/>
          </a:xfrm>
        </p:spPr>
        <p:txBody>
          <a:bodyPr>
            <a:normAutofit fontScale="90000"/>
          </a:bodyPr>
          <a:lstStyle/>
          <a:p>
            <a:r>
              <a:rPr lang="en-GB"/>
              <a:t>Evaluation of the scavenger activity</a:t>
            </a:r>
            <a:r>
              <a:rPr lang="en-GB" baseline="30000"/>
              <a:t>1</a:t>
            </a:r>
            <a:r>
              <a:rPr lang="en-GB"/>
              <a:t> of PN, HA and PN+HA  in response to oxidation induced by H</a:t>
            </a:r>
            <a:r>
              <a:rPr lang="en-GB" baseline="-25000"/>
              <a:t>2</a:t>
            </a:r>
            <a:r>
              <a:rPr lang="en-GB"/>
              <a:t>O</a:t>
            </a:r>
            <a:r>
              <a:rPr lang="en-GB" baseline="-25000"/>
              <a:t>2</a:t>
            </a:r>
            <a:r>
              <a:rPr lang="en-GB"/>
              <a:t> </a:t>
            </a:r>
            <a:br>
              <a:rPr lang="en-GB"/>
            </a:br>
            <a:endParaRPr lang="de-DE"/>
          </a:p>
        </p:txBody>
      </p:sp>
      <p:sp>
        <p:nvSpPr>
          <p:cNvPr id="7" name="CasellaDiTesto 8">
            <a:extLst>
              <a:ext uri="{FF2B5EF4-FFF2-40B4-BE49-F238E27FC236}">
                <a16:creationId xmlns:a16="http://schemas.microsoft.com/office/drawing/2014/main" id="{738A4E90-CF22-6B30-3DA7-51840D859B10}"/>
              </a:ext>
            </a:extLst>
          </p:cNvPr>
          <p:cNvSpPr txBox="1"/>
          <p:nvPr/>
        </p:nvSpPr>
        <p:spPr>
          <a:xfrm>
            <a:off x="838200" y="6359241"/>
            <a:ext cx="453390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800" baseline="30000">
                <a:solidFill>
                  <a:srgbClr val="E7E6E6">
                    <a:lumMod val="10000"/>
                  </a:srgbClr>
                </a:solidFill>
                <a:latin typeface="+mj-lt"/>
                <a:cs typeface="Times New Roman" panose="02020603050405020304" pitchFamily="18" charset="0"/>
              </a:rPr>
              <a:t>1</a:t>
            </a:r>
            <a:r>
              <a:rPr kumimoji="0" lang="it-IT" sz="800" b="0" i="0" u="none" strike="noStrike" kern="1200" cap="none" spc="0" normalizeH="0" noProof="0">
                <a:ln>
                  <a:noFill/>
                </a:ln>
                <a:solidFill>
                  <a:srgbClr val="E7E6E6">
                    <a:lumMod val="10000"/>
                  </a:srgbClr>
                </a:solidFill>
                <a:effectLst/>
                <a:uLnTx/>
                <a:uFillTx/>
                <a:latin typeface="+mj-lt"/>
                <a:ea typeface="+mn-ea"/>
                <a:cs typeface="Times New Roman" panose="02020603050405020304" pitchFamily="18" charset="0"/>
              </a:rPr>
              <a:t> Data </a:t>
            </a:r>
            <a:r>
              <a:rPr lang="it-IT" sz="800">
                <a:solidFill>
                  <a:srgbClr val="E7E6E6">
                    <a:lumMod val="10000"/>
                  </a:srgbClr>
                </a:solidFill>
                <a:latin typeface="+mj-lt"/>
                <a:cs typeface="Times New Roman" panose="02020603050405020304" pitchFamily="18" charset="0"/>
              </a:rPr>
              <a:t>on file. </a:t>
            </a:r>
            <a:r>
              <a:rPr kumimoji="0" lang="it-IT" sz="800" b="0" i="0" u="none" strike="noStrike" kern="1200" cap="none" spc="0" normalizeH="0" noProof="0">
                <a:ln>
                  <a:noFill/>
                </a:ln>
                <a:solidFill>
                  <a:srgbClr val="E7E6E6">
                    <a:lumMod val="10000"/>
                  </a:srgbClr>
                </a:solidFill>
                <a:effectLst/>
                <a:uLnTx/>
                <a:uFillTx/>
                <a:latin typeface="+mj-lt"/>
                <a:ea typeface="+mn-ea"/>
                <a:cs typeface="Times New Roman" panose="02020603050405020304" pitchFamily="18" charset="0"/>
              </a:rPr>
              <a:t>Colangelo MT, Guizzardi S, Galli C.   </a:t>
            </a:r>
            <a:r>
              <a:rPr kumimoji="0" lang="it-IT" sz="800" b="0" i="0" u="none" strike="noStrike" kern="1200" cap="none" spc="0" normalizeH="0" noProof="0" err="1">
                <a:ln>
                  <a:noFill/>
                </a:ln>
                <a:solidFill>
                  <a:srgbClr val="E7E6E6">
                    <a:lumMod val="10000"/>
                  </a:srgbClr>
                </a:solidFill>
                <a:effectLst/>
                <a:uLnTx/>
                <a:uFillTx/>
                <a:latin typeface="+mj-lt"/>
                <a:ea typeface="+mn-ea"/>
                <a:cs typeface="Times New Roman" panose="02020603050405020304" pitchFamily="18" charset="0"/>
              </a:rPr>
              <a:t>Internal</a:t>
            </a:r>
            <a:r>
              <a:rPr kumimoji="0" lang="it-IT" sz="800" b="0" i="0" u="none" strike="noStrike" kern="1200" cap="none" spc="0" normalizeH="0" noProof="0">
                <a:ln>
                  <a:noFill/>
                </a:ln>
                <a:solidFill>
                  <a:srgbClr val="E7E6E6">
                    <a:lumMod val="10000"/>
                  </a:srgbClr>
                </a:solidFill>
                <a:effectLst/>
                <a:uLnTx/>
                <a:uFillTx/>
                <a:latin typeface="+mj-lt"/>
                <a:ea typeface="+mn-ea"/>
                <a:cs typeface="Times New Roman" panose="02020603050405020304" pitchFamily="18" charset="0"/>
              </a:rPr>
              <a:t> data 2021. </a:t>
            </a:r>
          </a:p>
        </p:txBody>
      </p:sp>
      <p:graphicFrame>
        <p:nvGraphicFramePr>
          <p:cNvPr id="6" name="Grafico 8">
            <a:extLst>
              <a:ext uri="{FF2B5EF4-FFF2-40B4-BE49-F238E27FC236}">
                <a16:creationId xmlns:a16="http://schemas.microsoft.com/office/drawing/2014/main" id="{200BDC2C-A14D-A06F-E37C-520F02225524}"/>
              </a:ext>
            </a:extLst>
          </p:cNvPr>
          <p:cNvGraphicFramePr>
            <a:graphicFrameLocks/>
          </p:cNvGraphicFramePr>
          <p:nvPr>
            <p:extLst>
              <p:ext uri="{D42A27DB-BD31-4B8C-83A1-F6EECF244321}">
                <p14:modId xmlns:p14="http://schemas.microsoft.com/office/powerpoint/2010/main" val="424419466"/>
              </p:ext>
            </p:extLst>
          </p:nvPr>
        </p:nvGraphicFramePr>
        <p:xfrm>
          <a:off x="686276" y="3200613"/>
          <a:ext cx="6048376" cy="2614226"/>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5CC7ED9A-656A-8A81-A037-FE5570AE3F3C}"/>
              </a:ext>
            </a:extLst>
          </p:cNvPr>
          <p:cNvSpPr txBox="1"/>
          <p:nvPr/>
        </p:nvSpPr>
        <p:spPr>
          <a:xfrm>
            <a:off x="7132170" y="3453735"/>
            <a:ext cx="4804108" cy="2585323"/>
          </a:xfrm>
          <a:prstGeom prst="rect">
            <a:avLst/>
          </a:prstGeom>
          <a:noFill/>
        </p:spPr>
        <p:txBody>
          <a:bodyPr wrap="square" lIns="91440" tIns="45720" rIns="91440" bIns="45720" anchor="t">
            <a:spAutoFit/>
          </a:bodyPr>
          <a:lstStyle/>
          <a:p>
            <a:r>
              <a:rPr lang="en-US" sz="1800" i="0" u="none" strike="noStrike">
                <a:effectLst>
                  <a:outerShdw blurRad="38100" dist="38100" dir="2700000" algn="tl">
                    <a:srgbClr val="000000">
                      <a:alpha val="43137"/>
                    </a:srgbClr>
                  </a:outerShdw>
                </a:effectLst>
              </a:rPr>
              <a:t>DECREASE IN FLUORESCENCE = </a:t>
            </a:r>
            <a:r>
              <a:rPr lang="en-US" sz="1800" i="0" u="none" strike="noStrike">
                <a:effectLst/>
              </a:rPr>
              <a:t>Decrease in free ROS in medium</a:t>
            </a:r>
          </a:p>
          <a:p>
            <a:endParaRPr lang="en-US" sz="1800" i="0" u="none" strike="noStrike">
              <a:effectLst/>
            </a:endParaRPr>
          </a:p>
          <a:p>
            <a:r>
              <a:rPr lang="en-US" sz="1800" i="0" u="none" strike="noStrike">
                <a:effectLst/>
              </a:rPr>
              <a:t>The PN – HA -PN+HA</a:t>
            </a:r>
            <a:r>
              <a:rPr lang="en-US"/>
              <a:t> </a:t>
            </a:r>
            <a:r>
              <a:rPr lang="en-US" sz="1800" i="0" u="none">
                <a:effectLst/>
              </a:rPr>
              <a:t> </a:t>
            </a:r>
            <a:r>
              <a:rPr lang="en-US" sz="1800" i="0" u="none" strike="noStrike">
                <a:effectLst/>
              </a:rPr>
              <a:t>with their </a:t>
            </a:r>
            <a:r>
              <a:rPr lang="en-US" sz="1800" i="0" u="none" strike="noStrike">
                <a:effectLst>
                  <a:outerShdw blurRad="38100" dist="38100" dir="2700000" algn="tl">
                    <a:srgbClr val="000000">
                      <a:alpha val="43137"/>
                    </a:srgbClr>
                  </a:outerShdw>
                </a:effectLst>
              </a:rPr>
              <a:t>SCAVENGER ACTIVITY</a:t>
            </a:r>
            <a:r>
              <a:rPr lang="en-US" sz="1800" i="0" u="none" strike="noStrike">
                <a:effectLst/>
              </a:rPr>
              <a:t> capture ROS</a:t>
            </a:r>
            <a:r>
              <a:rPr lang="en-US"/>
              <a:t> </a:t>
            </a:r>
            <a:endParaRPr lang="en-US" sz="1800" i="0" u="none" strike="noStrike">
              <a:effectLst/>
            </a:endParaRPr>
          </a:p>
          <a:p>
            <a:endParaRPr lang="en-US"/>
          </a:p>
          <a:p>
            <a:r>
              <a:rPr lang="en-US" sz="1800" i="0" u="none" strike="noStrike">
                <a:effectLst>
                  <a:outerShdw blurRad="38100" dist="38100" dir="2700000" algn="tl">
                    <a:srgbClr val="000000">
                      <a:alpha val="43137"/>
                    </a:srgbClr>
                  </a:outerShdw>
                </a:effectLst>
              </a:rPr>
              <a:t>ANTIOXIDANT ACTION</a:t>
            </a:r>
            <a:r>
              <a:rPr lang="en-US">
                <a:effectLst>
                  <a:outerShdw blurRad="38100" dist="38100" dir="2700000" algn="tl">
                    <a:srgbClr val="000000">
                      <a:alpha val="43137"/>
                    </a:srgbClr>
                  </a:outerShdw>
                </a:effectLst>
              </a:rPr>
              <a:t> </a:t>
            </a:r>
            <a:endParaRPr lang="en-US" sz="1800" i="0" u="none" strike="noStrike">
              <a:effectLst>
                <a:outerShdw blurRad="38100" dist="38100" dir="2700000" algn="tl">
                  <a:srgbClr val="000000">
                    <a:alpha val="43137"/>
                  </a:srgbClr>
                </a:outerShdw>
              </a:effectLst>
            </a:endParaRPr>
          </a:p>
          <a:p>
            <a:endParaRPr lang="it-IT"/>
          </a:p>
          <a:p>
            <a:endParaRPr lang="it-IT"/>
          </a:p>
        </p:txBody>
      </p:sp>
      <p:pic>
        <p:nvPicPr>
          <p:cNvPr id="10" name="Immagine 19">
            <a:extLst>
              <a:ext uri="{FF2B5EF4-FFF2-40B4-BE49-F238E27FC236}">
                <a16:creationId xmlns:a16="http://schemas.microsoft.com/office/drawing/2014/main" id="{EBD87FE4-EED2-A850-691E-38B15985F12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256420" y="893709"/>
            <a:ext cx="1805186" cy="1562470"/>
          </a:xfrm>
          <a:prstGeom prst="rect">
            <a:avLst/>
          </a:prstGeom>
        </p:spPr>
      </p:pic>
      <p:sp>
        <p:nvSpPr>
          <p:cNvPr id="12" name="CasellaDiTesto 8">
            <a:extLst>
              <a:ext uri="{FF2B5EF4-FFF2-40B4-BE49-F238E27FC236}">
                <a16:creationId xmlns:a16="http://schemas.microsoft.com/office/drawing/2014/main" id="{2C80999A-FA03-3070-9D62-99FCD59860BA}"/>
              </a:ext>
            </a:extLst>
          </p:cNvPr>
          <p:cNvSpPr txBox="1"/>
          <p:nvPr/>
        </p:nvSpPr>
        <p:spPr>
          <a:xfrm>
            <a:off x="1824257" y="5743551"/>
            <a:ext cx="4910395"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50" b="0" i="0" u="none" strike="noStrike" kern="1200" cap="none" spc="0" normalizeH="0" baseline="0" noProof="0">
                <a:ln>
                  <a:noFill/>
                </a:ln>
                <a:solidFill>
                  <a:srgbClr val="C62534"/>
                </a:solidFill>
                <a:effectLst/>
                <a:uLnTx/>
                <a:uFillTx/>
                <a:latin typeface="Calibri" panose="020F0502020204030204" pitchFamily="34" charset="0"/>
                <a:ea typeface="+mn-ea"/>
                <a:cs typeface="Times New Roman" panose="02020603050405020304" pitchFamily="18" charset="0"/>
              </a:rPr>
              <a:t>CONTROL 	</a:t>
            </a:r>
            <a:r>
              <a:rPr lang="it-IT" sz="1050">
                <a:solidFill>
                  <a:srgbClr val="E8C033"/>
                </a:solidFill>
                <a:latin typeface="Calibri" panose="020F0502020204030204" pitchFamily="34" charset="0"/>
                <a:cs typeface="Times New Roman" panose="02020603050405020304" pitchFamily="18" charset="0"/>
              </a:rPr>
              <a:t>NON- C</a:t>
            </a:r>
            <a:r>
              <a:rPr kumimoji="0" lang="it-IT" sz="1050" b="0" i="0" u="none" strike="noStrike" kern="1200" cap="none" spc="0" normalizeH="0" baseline="0" noProof="0">
                <a:ln>
                  <a:noFill/>
                </a:ln>
                <a:solidFill>
                  <a:srgbClr val="E8C033"/>
                </a:solidFill>
                <a:effectLst/>
                <a:uLnTx/>
                <a:uFillTx/>
                <a:latin typeface="Calibri" panose="020F0502020204030204" pitchFamily="34" charset="0"/>
                <a:ea typeface="+mn-ea"/>
                <a:cs typeface="Times New Roman" panose="02020603050405020304" pitchFamily="18" charset="0"/>
              </a:rPr>
              <a:t>ROSS-LINKED HA        </a:t>
            </a:r>
            <a:r>
              <a:rPr kumimoji="0" lang="it-IT" sz="1050" b="0" i="0" u="none" strike="noStrike" kern="1200" cap="none" spc="0" normalizeH="0" baseline="0" noProof="0">
                <a:ln>
                  <a:noFill/>
                </a:ln>
                <a:solidFill>
                  <a:srgbClr val="F4E02F"/>
                </a:solidFill>
                <a:effectLst/>
                <a:uLnTx/>
                <a:uFillTx/>
                <a:latin typeface="Calibri" panose="020F0502020204030204" pitchFamily="34" charset="0"/>
                <a:ea typeface="+mn-ea"/>
                <a:cs typeface="Times New Roman" panose="02020603050405020304" pitchFamily="18" charset="0"/>
              </a:rPr>
              <a:t>PHILART PN            </a:t>
            </a:r>
            <a:r>
              <a:rPr kumimoji="0" lang="it-IT" sz="1050" b="0" i="0" u="none" strike="noStrike" kern="1200" cap="none" spc="0" normalizeH="0" baseline="0" noProof="0">
                <a:ln>
                  <a:noFill/>
                </a:ln>
                <a:solidFill>
                  <a:srgbClr val="6E619B"/>
                </a:solidFill>
                <a:effectLst/>
                <a:uLnTx/>
                <a:uFillTx/>
                <a:latin typeface="Calibri" panose="020F0502020204030204" pitchFamily="34" charset="0"/>
                <a:ea typeface="+mn-ea"/>
                <a:cs typeface="Times New Roman" panose="02020603050405020304" pitchFamily="18" charset="0"/>
              </a:rPr>
              <a:t>PHILART NEXT</a:t>
            </a:r>
          </a:p>
        </p:txBody>
      </p:sp>
      <p:sp>
        <p:nvSpPr>
          <p:cNvPr id="3" name="TextBox 2">
            <a:extLst>
              <a:ext uri="{FF2B5EF4-FFF2-40B4-BE49-F238E27FC236}">
                <a16:creationId xmlns:a16="http://schemas.microsoft.com/office/drawing/2014/main" id="{1D4C6025-1AAF-BEEF-7F35-A5A904C279DC}"/>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137943773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402912-8353-98D7-2FC7-E8BDEF032DEF}"/>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304510" y="318149"/>
            <a:ext cx="897600" cy="174191"/>
          </a:xfrm>
          <a:prstGeom prst="rect">
            <a:avLst/>
          </a:prstGeom>
        </p:spPr>
      </p:pic>
      <p:sp>
        <p:nvSpPr>
          <p:cNvPr id="2" name="Titel 1">
            <a:extLst>
              <a:ext uri="{FF2B5EF4-FFF2-40B4-BE49-F238E27FC236}">
                <a16:creationId xmlns:a16="http://schemas.microsoft.com/office/drawing/2014/main" id="{6E071031-31CF-0FF4-D160-B15A87423B34}"/>
              </a:ext>
            </a:extLst>
          </p:cNvPr>
          <p:cNvSpPr txBox="1">
            <a:spLocks/>
          </p:cNvSpPr>
          <p:nvPr/>
        </p:nvSpPr>
        <p:spPr>
          <a:xfrm>
            <a:off x="856764" y="1068506"/>
            <a:ext cx="5818514" cy="694974"/>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Century Gothic" panose="020B0502020202020204" pitchFamily="34" charset="0"/>
                <a:ea typeface="+mj-ea"/>
                <a:cs typeface="+mj-cs"/>
              </a:defRPr>
            </a:lvl1pPr>
          </a:lstStyle>
          <a:p>
            <a:r>
              <a:rPr lang="de-AT" sz="3200"/>
              <a:t>Skin Enhancement</a:t>
            </a:r>
          </a:p>
          <a:p>
            <a:r>
              <a:rPr lang="de-AT" sz="3200" err="1"/>
              <a:t>Technique</a:t>
            </a:r>
            <a:r>
              <a:rPr lang="de-AT" sz="3200"/>
              <a:t> (SET)</a:t>
            </a:r>
            <a:endParaRPr lang="de-DE" sz="3200"/>
          </a:p>
        </p:txBody>
      </p:sp>
      <p:pic>
        <p:nvPicPr>
          <p:cNvPr id="7" name="Grafik 4">
            <a:extLst>
              <a:ext uri="{FF2B5EF4-FFF2-40B4-BE49-F238E27FC236}">
                <a16:creationId xmlns:a16="http://schemas.microsoft.com/office/drawing/2014/main" id="{4DAA9CB6-E03D-A7E8-E40E-48864EE8323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97881" y="2339646"/>
            <a:ext cx="3298737" cy="3298737"/>
          </a:xfrm>
          <a:prstGeom prst="rect">
            <a:avLst/>
          </a:prstGeom>
        </p:spPr>
      </p:pic>
      <p:sp>
        <p:nvSpPr>
          <p:cNvPr id="11" name="CasellaDiTesto 11">
            <a:extLst>
              <a:ext uri="{FF2B5EF4-FFF2-40B4-BE49-F238E27FC236}">
                <a16:creationId xmlns:a16="http://schemas.microsoft.com/office/drawing/2014/main" id="{F105D1A2-6D1E-4F8B-9DC5-63F13227383F}"/>
              </a:ext>
            </a:extLst>
          </p:cNvPr>
          <p:cNvSpPr txBox="1"/>
          <p:nvPr/>
        </p:nvSpPr>
        <p:spPr>
          <a:xfrm>
            <a:off x="6349129" y="6066166"/>
            <a:ext cx="4382503"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err="1">
                <a:ln>
                  <a:noFill/>
                </a:ln>
                <a:effectLst/>
                <a:uLnTx/>
                <a:uFillTx/>
                <a:ea typeface="Calibri" panose="020F0502020204030204" pitchFamily="34" charset="0"/>
                <a:cs typeface="Times New Roman" panose="02020603050405020304" pitchFamily="18" charset="0"/>
              </a:rPr>
              <a:t>Araco</a:t>
            </a:r>
            <a:r>
              <a:rPr kumimoji="0" lang="en-GB" sz="400" b="0" i="0" u="none" strike="noStrike" kern="1200" cap="none" spc="0" normalizeH="0" baseline="0" noProof="0">
                <a:ln>
                  <a:noFill/>
                </a:ln>
                <a:effectLst/>
                <a:uLnTx/>
                <a:uFillTx/>
                <a:ea typeface="Calibri" panose="020F0502020204030204" pitchFamily="34" charset="0"/>
                <a:cs typeface="Times New Roman" panose="02020603050405020304" pitchFamily="18" charset="0"/>
              </a:rPr>
              <a:t> A, </a:t>
            </a:r>
            <a:r>
              <a:rPr kumimoji="0" lang="en-GB" sz="400" b="0" i="0" u="none" strike="noStrike" kern="1200" cap="none" spc="0" normalizeH="0" baseline="0" noProof="0" err="1">
                <a:ln>
                  <a:noFill/>
                </a:ln>
                <a:effectLst/>
                <a:uLnTx/>
                <a:uFillTx/>
                <a:ea typeface="Calibri" panose="020F0502020204030204" pitchFamily="34" charset="0"/>
                <a:cs typeface="Times New Roman" panose="02020603050405020304" pitchFamily="18" charset="0"/>
              </a:rPr>
              <a:t>Araco</a:t>
            </a:r>
            <a:r>
              <a:rPr kumimoji="0" lang="en-GB" sz="400" b="0" i="0" u="none" strike="noStrike" kern="1200" cap="none" spc="0" normalizeH="0" baseline="0" noProof="0">
                <a:ln>
                  <a:noFill/>
                </a:ln>
                <a:effectLst/>
                <a:uLnTx/>
                <a:uFillTx/>
                <a:ea typeface="Calibri" panose="020F0502020204030204" pitchFamily="34" charset="0"/>
                <a:cs typeface="Times New Roman" panose="02020603050405020304" pitchFamily="18" charset="0"/>
              </a:rPr>
              <a:t> F, </a:t>
            </a:r>
            <a:r>
              <a:rPr kumimoji="0" lang="en-GB" sz="400" b="0" i="0" u="none" strike="noStrike" kern="1200" cap="none" spc="0" normalizeH="0" baseline="0" noProof="0" err="1">
                <a:ln>
                  <a:noFill/>
                </a:ln>
                <a:effectLst/>
                <a:uLnTx/>
                <a:uFillTx/>
                <a:ea typeface="Calibri" panose="020F0502020204030204" pitchFamily="34" charset="0"/>
                <a:cs typeface="Times New Roman" panose="02020603050405020304" pitchFamily="18" charset="0"/>
              </a:rPr>
              <a:t>Raichi</a:t>
            </a:r>
            <a:r>
              <a:rPr kumimoji="0" lang="en-GB" sz="400" b="0" i="0" u="none" strike="noStrike" kern="1200" cap="none" spc="0" normalizeH="0" baseline="0" noProof="0">
                <a:ln>
                  <a:noFill/>
                </a:ln>
                <a:effectLst/>
                <a:uLnTx/>
                <a:uFillTx/>
                <a:ea typeface="Calibri" panose="020F0502020204030204" pitchFamily="34" charset="0"/>
                <a:cs typeface="Times New Roman" panose="02020603050405020304" pitchFamily="18" charset="0"/>
              </a:rPr>
              <a:t> M. Clinical efficacy and safety of polynucleotides highly purified technology (PN-HPT®) and cross-linked hyaluronic acid for moderate to severe nasolabial folds: A prospective, randomized, exploratory study. J </a:t>
            </a:r>
            <a:r>
              <a:rPr kumimoji="0" lang="en-GB" sz="400" b="0" i="0" u="none" strike="noStrike" kern="1200" cap="none" spc="0" normalizeH="0" baseline="0" noProof="0" err="1">
                <a:ln>
                  <a:noFill/>
                </a:ln>
                <a:effectLst/>
                <a:uLnTx/>
                <a:uFillTx/>
                <a:ea typeface="Calibri" panose="020F0502020204030204" pitchFamily="34" charset="0"/>
                <a:cs typeface="Times New Roman" panose="02020603050405020304" pitchFamily="18" charset="0"/>
              </a:rPr>
              <a:t>Cosmet</a:t>
            </a:r>
            <a:r>
              <a:rPr kumimoji="0" lang="en-GB" sz="400" b="0" i="0" u="none" strike="noStrike" kern="1200" cap="none" spc="0" normalizeH="0" baseline="0" noProof="0">
                <a:ln>
                  <a:noFill/>
                </a:ln>
                <a:effectLst/>
                <a:uLnTx/>
                <a:uFillTx/>
                <a:ea typeface="Calibri" panose="020F0502020204030204" pitchFamily="34" charset="0"/>
                <a:cs typeface="Times New Roman" panose="02020603050405020304" pitchFamily="18" charset="0"/>
              </a:rPr>
              <a:t> Dermatol. 2022 May 9. </a:t>
            </a:r>
            <a:r>
              <a:rPr kumimoji="0" lang="en-GB" sz="400" b="0" i="0" u="none" strike="noStrike" kern="1200" cap="none" spc="0" normalizeH="0" baseline="0" noProof="0" err="1">
                <a:ln>
                  <a:noFill/>
                </a:ln>
                <a:effectLst/>
                <a:uLnTx/>
                <a:uFillTx/>
                <a:ea typeface="Calibri" panose="020F0502020204030204" pitchFamily="34" charset="0"/>
                <a:cs typeface="Times New Roman" panose="02020603050405020304" pitchFamily="18" charset="0"/>
              </a:rPr>
              <a:t>doi</a:t>
            </a:r>
            <a:r>
              <a:rPr kumimoji="0" lang="en-GB" sz="400" b="0" i="0" u="none" strike="noStrike" kern="1200" cap="none" spc="0" normalizeH="0" baseline="0" noProof="0">
                <a:ln>
                  <a:noFill/>
                </a:ln>
                <a:effectLst/>
                <a:uLnTx/>
                <a:uFillTx/>
                <a:ea typeface="Calibri" panose="020F0502020204030204" pitchFamily="34" charset="0"/>
                <a:cs typeface="Times New Roman" panose="02020603050405020304" pitchFamily="18" charset="0"/>
              </a:rPr>
              <a:t>: 10.1111/jocd.15064. </a:t>
            </a:r>
            <a:r>
              <a:rPr kumimoji="0" lang="en-GB" sz="400" b="0" i="0" u="none" strike="noStrike" kern="1200" cap="none" spc="0" normalizeH="0" baseline="0" noProof="0" err="1">
                <a:ln>
                  <a:noFill/>
                </a:ln>
                <a:effectLst/>
                <a:uLnTx/>
                <a:uFillTx/>
                <a:ea typeface="Calibri" panose="020F0502020204030204" pitchFamily="34" charset="0"/>
                <a:cs typeface="Times New Roman" panose="02020603050405020304" pitchFamily="18" charset="0"/>
              </a:rPr>
              <a:t>Epub</a:t>
            </a:r>
            <a:r>
              <a:rPr kumimoji="0" lang="en-GB" sz="400" b="0" i="0" u="none" strike="noStrike" kern="1200" cap="none" spc="0" normalizeH="0" baseline="0" noProof="0">
                <a:ln>
                  <a:noFill/>
                </a:ln>
                <a:effectLst/>
                <a:uLnTx/>
                <a:uFillTx/>
                <a:ea typeface="Calibri" panose="020F0502020204030204" pitchFamily="34" charset="0"/>
                <a:cs typeface="Times New Roman" panose="02020603050405020304" pitchFamily="18" charset="0"/>
              </a:rPr>
              <a:t> ahead of print. PMID: 35531796.</a:t>
            </a:r>
            <a:endParaRPr kumimoji="0" lang="it-IT" sz="400" b="0" i="0" u="none" strike="noStrike" kern="1200" cap="none" spc="0" normalizeH="0" baseline="0" noProof="0">
              <a:ln>
                <a:noFill/>
              </a:ln>
              <a:effectLst/>
              <a:uLnTx/>
              <a:uFillTx/>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CEDCE13D-920A-4C7F-AE8D-BB16FD7DEA7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75278" y="877588"/>
            <a:ext cx="3893333" cy="550158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14" name="Picture 13">
            <a:extLst>
              <a:ext uri="{FF2B5EF4-FFF2-40B4-BE49-F238E27FC236}">
                <a16:creationId xmlns:a16="http://schemas.microsoft.com/office/drawing/2014/main" id="{F8F8031F-522D-49D2-A2C1-DB8377FD5409}"/>
              </a:ext>
            </a:extLst>
          </p:cNvPr>
          <p:cNvPicPr>
            <a:picLocks noChangeAspect="1"/>
          </p:cNvPicPr>
          <p:nvPr/>
        </p:nvPicPr>
        <p:blipFill>
          <a:blip r:embed="rId5"/>
          <a:stretch>
            <a:fillRect/>
          </a:stretch>
        </p:blipFill>
        <p:spPr>
          <a:xfrm>
            <a:off x="10155370" y="936576"/>
            <a:ext cx="1152525" cy="1685925"/>
          </a:xfrm>
          <a:prstGeom prst="rect">
            <a:avLst/>
          </a:prstGeom>
        </p:spPr>
      </p:pic>
      <p:sp>
        <p:nvSpPr>
          <p:cNvPr id="4" name="TextBox 2">
            <a:extLst>
              <a:ext uri="{FF2B5EF4-FFF2-40B4-BE49-F238E27FC236}">
                <a16:creationId xmlns:a16="http://schemas.microsoft.com/office/drawing/2014/main" id="{4AA5C722-96B3-72E2-FCD2-097A2718B778}"/>
              </a:ext>
            </a:extLst>
          </p:cNvPr>
          <p:cNvSpPr txBox="1"/>
          <p:nvPr/>
        </p:nvSpPr>
        <p:spPr>
          <a:xfrm>
            <a:off x="11933927" y="6599096"/>
            <a:ext cx="516145" cy="225896"/>
          </a:xfrm>
          <a:prstGeom prst="rect">
            <a:avLst/>
          </a:prstGeom>
          <a:noFill/>
        </p:spPr>
        <p:txBody>
          <a:bodyPr wrap="square" rtlCol="0">
            <a:spAutoFit/>
          </a:bodyPr>
          <a:lstStyle/>
          <a:p>
            <a:pPr algn="l">
              <a:lnSpc>
                <a:spcPct val="120000"/>
              </a:lnSpc>
            </a:pPr>
            <a:r>
              <a:rPr lang="en-GB" sz="800">
                <a:latin typeface="Century Gothic" panose="020B0502020202020204" pitchFamily="34" charset="0"/>
              </a:rPr>
              <a:t>O</a:t>
            </a:r>
            <a:endParaRPr lang="de-DE" sz="800">
              <a:latin typeface="Century Gothic" panose="020B0502020202020204" pitchFamily="34" charset="0"/>
            </a:endParaRPr>
          </a:p>
        </p:txBody>
      </p:sp>
      <p:sp>
        <p:nvSpPr>
          <p:cNvPr id="3" name="TextBox 2">
            <a:extLst>
              <a:ext uri="{FF2B5EF4-FFF2-40B4-BE49-F238E27FC236}">
                <a16:creationId xmlns:a16="http://schemas.microsoft.com/office/drawing/2014/main" id="{302F0864-50E2-013B-A2BF-0FF3F8CAD0A2}"/>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34367429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A2D61F-DE20-3FD5-F267-77789B6D9487}"/>
              </a:ext>
            </a:extLst>
          </p:cNvPr>
          <p:cNvSpPr txBox="1">
            <a:spLocks/>
          </p:cNvSpPr>
          <p:nvPr/>
        </p:nvSpPr>
        <p:spPr>
          <a:xfrm>
            <a:off x="818232" y="1061678"/>
            <a:ext cx="10809514" cy="750435"/>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Century Gothic" panose="020B0502020202020204" pitchFamily="34" charset="0"/>
                <a:ea typeface="+mj-ea"/>
                <a:cs typeface="+mj-cs"/>
              </a:defRPr>
            </a:lvl1pPr>
          </a:lstStyle>
          <a:p>
            <a:r>
              <a:rPr lang="de-DE" sz="2800" err="1">
                <a:solidFill>
                  <a:srgbClr val="C00000"/>
                </a:solidFill>
              </a:rPr>
              <a:t>PhilArt</a:t>
            </a:r>
            <a:r>
              <a:rPr lang="de-DE" sz="2800"/>
              <a:t>: </a:t>
            </a:r>
            <a:r>
              <a:rPr lang="en-GB" sz="2800"/>
              <a:t>Clinical efficacy and safety of polynucleotides high purification technology and cross-linked hyaluronic acid (HA) for moderate to severe nasolabial folds</a:t>
            </a:r>
            <a:endParaRPr lang="de-DE" sz="2800"/>
          </a:p>
        </p:txBody>
      </p:sp>
      <p:sp>
        <p:nvSpPr>
          <p:cNvPr id="5" name="Text Placeholder 2">
            <a:extLst>
              <a:ext uri="{FF2B5EF4-FFF2-40B4-BE49-F238E27FC236}">
                <a16:creationId xmlns:a16="http://schemas.microsoft.com/office/drawing/2014/main" id="{A339CF90-DEC3-A203-3374-8DF32D696886}"/>
              </a:ext>
            </a:extLst>
          </p:cNvPr>
          <p:cNvSpPr txBox="1">
            <a:spLocks/>
          </p:cNvSpPr>
          <p:nvPr/>
        </p:nvSpPr>
        <p:spPr>
          <a:xfrm>
            <a:off x="818232" y="2715258"/>
            <a:ext cx="5431843" cy="42502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b="1"/>
              <a:t>Objective</a:t>
            </a:r>
            <a:r>
              <a:rPr lang="en-GB" sz="2000"/>
              <a:t>: This exploratory, prospective study probed the rationale of sequentially associating PN-HPT</a:t>
            </a:r>
            <a:r>
              <a:rPr lang="en-GB" sz="2000" baseline="30000"/>
              <a:t>®</a:t>
            </a:r>
            <a:r>
              <a:rPr lang="en-GB" sz="2000"/>
              <a:t> as a first priming agent acting in the skin followed by HA dermal filler injections for correcting moderate to severe NLFs. </a:t>
            </a:r>
          </a:p>
          <a:p>
            <a:pPr marL="0" indent="0">
              <a:buFont typeface="Arial" panose="020B0604020202020204" pitchFamily="34" charset="0"/>
              <a:buNone/>
            </a:pPr>
            <a:endParaRPr lang="en-GB" sz="2000"/>
          </a:p>
          <a:p>
            <a:pPr marL="0" indent="0">
              <a:buFont typeface="Arial" panose="020B0604020202020204" pitchFamily="34" charset="0"/>
              <a:buNone/>
            </a:pPr>
            <a:r>
              <a:rPr lang="en-GB" sz="2000" b="1"/>
              <a:t>Patients</a:t>
            </a:r>
            <a:r>
              <a:rPr lang="de-AT" sz="2000"/>
              <a:t>: 20 </a:t>
            </a:r>
            <a:r>
              <a:rPr lang="en-GB" sz="2000"/>
              <a:t>women aged 40–65 with moderate to severe NLFs</a:t>
            </a:r>
          </a:p>
          <a:p>
            <a:pPr marL="0" indent="0">
              <a:buFont typeface="Arial" panose="020B0604020202020204" pitchFamily="34" charset="0"/>
              <a:buNone/>
            </a:pPr>
            <a:endParaRPr lang="en-GB" sz="2000"/>
          </a:p>
          <a:p>
            <a:pPr marL="0" indent="0">
              <a:buFont typeface="Arial" panose="020B0604020202020204" pitchFamily="34" charset="0"/>
              <a:buNone/>
            </a:pPr>
            <a:r>
              <a:rPr lang="en-GB" sz="2000" b="1"/>
              <a:t>Design</a:t>
            </a:r>
            <a:r>
              <a:rPr lang="en-GB" sz="2000"/>
              <a:t>: Split-face design</a:t>
            </a:r>
          </a:p>
          <a:p>
            <a:pPr marL="0" indent="0">
              <a:buFont typeface="Arial" panose="020B0604020202020204" pitchFamily="34" charset="0"/>
              <a:buNone/>
            </a:pPr>
            <a:endParaRPr lang="en-GB" sz="1800"/>
          </a:p>
        </p:txBody>
      </p:sp>
      <p:sp>
        <p:nvSpPr>
          <p:cNvPr id="8" name="TextBox 9">
            <a:extLst>
              <a:ext uri="{FF2B5EF4-FFF2-40B4-BE49-F238E27FC236}">
                <a16:creationId xmlns:a16="http://schemas.microsoft.com/office/drawing/2014/main" id="{18F76B09-7DAF-BAA3-2C84-9129AC7D7DF0}"/>
              </a:ext>
            </a:extLst>
          </p:cNvPr>
          <p:cNvSpPr txBox="1"/>
          <p:nvPr/>
        </p:nvSpPr>
        <p:spPr>
          <a:xfrm>
            <a:off x="818232" y="6666616"/>
            <a:ext cx="11487691" cy="153888"/>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30000" noProof="0">
                <a:ln>
                  <a:noFill/>
                </a:ln>
                <a:solidFill>
                  <a:schemeClr val="bg1"/>
                </a:solidFill>
                <a:effectLst/>
                <a:uLnTx/>
                <a:uFillTx/>
                <a:latin typeface="Century Gothic" panose="020B0502020202020204" pitchFamily="34" charset="0"/>
                <a:ea typeface="+mn-ea"/>
                <a:cs typeface="+mn-cs"/>
              </a:rPr>
              <a:t>1</a:t>
            </a:r>
            <a:r>
              <a:rPr kumimoji="0" lang="en-GB" sz="400" b="0" i="0" u="none" strike="noStrike" kern="1200" cap="none" spc="0" normalizeH="0" baseline="0" noProof="0">
                <a:ln>
                  <a:noFill/>
                </a:ln>
                <a:solidFill>
                  <a:schemeClr val="bg1"/>
                </a:solidFill>
                <a:effectLst/>
                <a:uLnTx/>
                <a:uFillTx/>
                <a:latin typeface="Century Gothic" panose="020B0502020202020204" pitchFamily="34" charset="0"/>
                <a:ea typeface="+mn-ea"/>
                <a:cs typeface="+mn-cs"/>
              </a:rPr>
              <a:t> </a:t>
            </a:r>
            <a:r>
              <a:rPr kumimoji="0" lang="en-GB" sz="400" b="0" i="0" u="none" strike="noStrike" kern="1200" cap="none" spc="0" normalizeH="0" baseline="0" noProof="0" err="1">
                <a:ln>
                  <a:noFill/>
                </a:ln>
                <a:solidFill>
                  <a:schemeClr val="bg1"/>
                </a:solidFill>
                <a:effectLst/>
                <a:uLnTx/>
                <a:uFillTx/>
                <a:latin typeface="Century Gothic" panose="020B0502020202020204" pitchFamily="34" charset="0"/>
                <a:ea typeface="+mn-ea"/>
                <a:cs typeface="+mn-cs"/>
              </a:rPr>
              <a:t>Cavallini</a:t>
            </a:r>
            <a:r>
              <a:rPr kumimoji="0" lang="en-GB" sz="400" b="0" i="0" u="none" strike="noStrike" kern="1200" cap="none" spc="0" normalizeH="0" baseline="0" noProof="0">
                <a:ln>
                  <a:noFill/>
                </a:ln>
                <a:solidFill>
                  <a:schemeClr val="bg1"/>
                </a:solidFill>
                <a:effectLst/>
                <a:uLnTx/>
                <a:uFillTx/>
                <a:latin typeface="Century Gothic" panose="020B0502020202020204" pitchFamily="34" charset="0"/>
                <a:ea typeface="+mn-ea"/>
                <a:cs typeface="+mn-cs"/>
              </a:rPr>
              <a:t> M, </a:t>
            </a:r>
            <a:r>
              <a:rPr kumimoji="0" lang="en-GB" sz="400" b="0" i="0" u="none" strike="noStrike" kern="1200" cap="none" spc="0" normalizeH="0" baseline="0" noProof="0" err="1">
                <a:ln>
                  <a:noFill/>
                </a:ln>
                <a:solidFill>
                  <a:schemeClr val="bg1"/>
                </a:solidFill>
                <a:effectLst/>
                <a:uLnTx/>
                <a:uFillTx/>
                <a:latin typeface="Century Gothic" panose="020B0502020202020204" pitchFamily="34" charset="0"/>
                <a:ea typeface="+mn-ea"/>
                <a:cs typeface="+mn-cs"/>
              </a:rPr>
              <a:t>Papagni</a:t>
            </a:r>
            <a:r>
              <a:rPr kumimoji="0" lang="en-GB" sz="400" b="0" i="0" u="none" strike="noStrike" kern="1200" cap="none" spc="0" normalizeH="0" baseline="0" noProof="0">
                <a:ln>
                  <a:noFill/>
                </a:ln>
                <a:solidFill>
                  <a:schemeClr val="bg1"/>
                </a:solidFill>
                <a:effectLst/>
                <a:uLnTx/>
                <a:uFillTx/>
                <a:latin typeface="Century Gothic" panose="020B0502020202020204" pitchFamily="34" charset="0"/>
                <a:ea typeface="+mn-ea"/>
                <a:cs typeface="+mn-cs"/>
              </a:rPr>
              <a:t> M. Long Chain Polynucleotides Gel and Skin </a:t>
            </a:r>
            <a:r>
              <a:rPr kumimoji="0" lang="en-GB" sz="400" b="0" i="0" u="none" strike="noStrike" kern="1200" cap="none" spc="0" normalizeH="0" baseline="0" noProof="0" err="1">
                <a:ln>
                  <a:noFill/>
                </a:ln>
                <a:solidFill>
                  <a:schemeClr val="bg1"/>
                </a:solidFill>
                <a:effectLst/>
                <a:uLnTx/>
                <a:uFillTx/>
                <a:latin typeface="Century Gothic" panose="020B0502020202020204" pitchFamily="34" charset="0"/>
                <a:ea typeface="+mn-ea"/>
                <a:cs typeface="+mn-cs"/>
              </a:rPr>
              <a:t>Biorevitalization</a:t>
            </a:r>
            <a:r>
              <a:rPr kumimoji="0" lang="en-GB" sz="400" b="0" i="0" u="none" strike="noStrike" kern="1200" cap="none" spc="0" normalizeH="0" baseline="0" noProof="0">
                <a:ln>
                  <a:noFill/>
                </a:ln>
                <a:solidFill>
                  <a:schemeClr val="bg1"/>
                </a:solidFill>
                <a:effectLst/>
                <a:uLnTx/>
                <a:uFillTx/>
                <a:latin typeface="Century Gothic" panose="020B0502020202020204" pitchFamily="34" charset="0"/>
                <a:ea typeface="+mn-ea"/>
                <a:cs typeface="+mn-cs"/>
              </a:rPr>
              <a:t>.  International Journal of Plastic Dermatology-ISPLAD. 2007; 3(3): 27-32</a:t>
            </a:r>
            <a:endParaRPr lang="en-GB" sz="400" baseline="30000">
              <a:solidFill>
                <a:schemeClr val="bg1"/>
              </a:solidFill>
              <a:latin typeface="Century Gothic" panose="020B0502020202020204" pitchFamily="34" charset="0"/>
            </a:endParaRPr>
          </a:p>
        </p:txBody>
      </p:sp>
      <p:pic>
        <p:nvPicPr>
          <p:cNvPr id="6" name="Picture 5">
            <a:extLst>
              <a:ext uri="{FF2B5EF4-FFF2-40B4-BE49-F238E27FC236}">
                <a16:creationId xmlns:a16="http://schemas.microsoft.com/office/drawing/2014/main" id="{AC7AD4A9-823A-4CC5-A0B6-3309FA644E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07470" y="1630669"/>
            <a:ext cx="3466298" cy="489815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9" name="Picture 8">
            <a:extLst>
              <a:ext uri="{FF2B5EF4-FFF2-40B4-BE49-F238E27FC236}">
                <a16:creationId xmlns:a16="http://schemas.microsoft.com/office/drawing/2014/main" id="{49992EFE-4EAD-4C95-84DD-768986126E74}"/>
              </a:ext>
            </a:extLst>
          </p:cNvPr>
          <p:cNvPicPr>
            <a:picLocks noChangeAspect="1"/>
          </p:cNvPicPr>
          <p:nvPr/>
        </p:nvPicPr>
        <p:blipFill>
          <a:blip r:embed="rId3"/>
          <a:stretch>
            <a:fillRect/>
          </a:stretch>
        </p:blipFill>
        <p:spPr>
          <a:xfrm>
            <a:off x="6096000" y="3819785"/>
            <a:ext cx="1757739" cy="2571238"/>
          </a:xfrm>
          <a:prstGeom prst="rect">
            <a:avLst/>
          </a:prstGeom>
        </p:spPr>
      </p:pic>
      <p:sp>
        <p:nvSpPr>
          <p:cNvPr id="7" name="TextBox 2">
            <a:extLst>
              <a:ext uri="{FF2B5EF4-FFF2-40B4-BE49-F238E27FC236}">
                <a16:creationId xmlns:a16="http://schemas.microsoft.com/office/drawing/2014/main" id="{C29FBAF5-E802-1CCC-4792-D51725532FDF}"/>
              </a:ext>
            </a:extLst>
          </p:cNvPr>
          <p:cNvSpPr txBox="1"/>
          <p:nvPr/>
        </p:nvSpPr>
        <p:spPr>
          <a:xfrm>
            <a:off x="11933927" y="6599096"/>
            <a:ext cx="516145" cy="225896"/>
          </a:xfrm>
          <a:prstGeom prst="rect">
            <a:avLst/>
          </a:prstGeom>
          <a:noFill/>
        </p:spPr>
        <p:txBody>
          <a:bodyPr wrap="square" rtlCol="0">
            <a:spAutoFit/>
          </a:bodyPr>
          <a:lstStyle/>
          <a:p>
            <a:pPr algn="l">
              <a:lnSpc>
                <a:spcPct val="120000"/>
              </a:lnSpc>
            </a:pPr>
            <a:r>
              <a:rPr lang="en-GB" sz="800">
                <a:latin typeface="Century Gothic" panose="020B0502020202020204" pitchFamily="34" charset="0"/>
              </a:rPr>
              <a:t>O</a:t>
            </a:r>
            <a:endParaRPr lang="de-DE" sz="800">
              <a:latin typeface="Century Gothic" panose="020B0502020202020204" pitchFamily="34" charset="0"/>
            </a:endParaRPr>
          </a:p>
        </p:txBody>
      </p:sp>
      <p:sp>
        <p:nvSpPr>
          <p:cNvPr id="3" name="TextBox 2">
            <a:extLst>
              <a:ext uri="{FF2B5EF4-FFF2-40B4-BE49-F238E27FC236}">
                <a16:creationId xmlns:a16="http://schemas.microsoft.com/office/drawing/2014/main" id="{872CDFB3-D60F-90B4-7E47-2F17D9AC5D57}"/>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249036768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94203D-262D-D2A5-E326-FCA0ECFEA33C}"/>
              </a:ext>
            </a:extLst>
          </p:cNvPr>
          <p:cNvSpPr>
            <a:spLocks noGrp="1"/>
          </p:cNvSpPr>
          <p:nvPr>
            <p:ph type="title" idx="4294967295"/>
          </p:nvPr>
        </p:nvSpPr>
        <p:spPr>
          <a:xfrm>
            <a:off x="825205" y="723847"/>
            <a:ext cx="11212512" cy="750888"/>
          </a:xfrm>
        </p:spPr>
        <p:txBody>
          <a:bodyPr/>
          <a:lstStyle/>
          <a:p>
            <a:pPr>
              <a:lnSpc>
                <a:spcPct val="120000"/>
              </a:lnSpc>
            </a:pPr>
            <a:r>
              <a:rPr lang="de-DE" sz="3000" dirty="0">
                <a:latin typeface="+mj-lt"/>
              </a:rPr>
              <a:t>PN and </a:t>
            </a:r>
            <a:r>
              <a:rPr lang="de-DE" sz="3000" dirty="0" err="1">
                <a:latin typeface="+mj-lt"/>
              </a:rPr>
              <a:t>cross-linked</a:t>
            </a:r>
            <a:r>
              <a:rPr lang="de-DE" sz="3000" dirty="0">
                <a:latin typeface="+mj-lt"/>
              </a:rPr>
              <a:t> HA </a:t>
            </a:r>
            <a:r>
              <a:rPr lang="de-DE" sz="3000" dirty="0" err="1">
                <a:latin typeface="+mj-lt"/>
              </a:rPr>
              <a:t>to</a:t>
            </a:r>
            <a:r>
              <a:rPr lang="de-DE" sz="3000" dirty="0">
                <a:latin typeface="+mj-lt"/>
              </a:rPr>
              <a:t> </a:t>
            </a:r>
            <a:r>
              <a:rPr lang="de-DE" sz="3000" dirty="0" err="1">
                <a:latin typeface="+mj-lt"/>
              </a:rPr>
              <a:t>treat</a:t>
            </a:r>
            <a:r>
              <a:rPr lang="de-DE" sz="3000" dirty="0">
                <a:latin typeface="+mj-lt"/>
              </a:rPr>
              <a:t> </a:t>
            </a:r>
            <a:r>
              <a:rPr lang="de-DE" sz="3000" dirty="0" err="1">
                <a:latin typeface="+mj-lt"/>
              </a:rPr>
              <a:t>Nasolabial</a:t>
            </a:r>
            <a:r>
              <a:rPr lang="de-DE" sz="3000" dirty="0">
                <a:latin typeface="+mj-lt"/>
              </a:rPr>
              <a:t> </a:t>
            </a:r>
            <a:r>
              <a:rPr lang="de-DE" sz="3000" dirty="0" err="1">
                <a:latin typeface="+mj-lt"/>
              </a:rPr>
              <a:t>Folds</a:t>
            </a:r>
            <a:r>
              <a:rPr lang="de-DE" sz="3000" dirty="0">
                <a:latin typeface="+mj-lt"/>
              </a:rPr>
              <a:t> (NFL)</a:t>
            </a:r>
          </a:p>
        </p:txBody>
      </p:sp>
      <p:sp>
        <p:nvSpPr>
          <p:cNvPr id="5" name="CasellaDiTesto 8">
            <a:extLst>
              <a:ext uri="{FF2B5EF4-FFF2-40B4-BE49-F238E27FC236}">
                <a16:creationId xmlns:a16="http://schemas.microsoft.com/office/drawing/2014/main" id="{BDCD1184-FD33-31F8-A333-3D3DB3FE529A}"/>
              </a:ext>
            </a:extLst>
          </p:cNvPr>
          <p:cNvSpPr txBox="1"/>
          <p:nvPr/>
        </p:nvSpPr>
        <p:spPr>
          <a:xfrm>
            <a:off x="7560074" y="1968877"/>
            <a:ext cx="3910308" cy="1384995"/>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effectLst/>
                <a:uLnTx/>
                <a:uFillTx/>
                <a:latin typeface="+mj-lt"/>
                <a:ea typeface="+mn-ea"/>
                <a:cs typeface="+mn-cs"/>
              </a:rPr>
              <a:t>TREATED right NFL</a:t>
            </a:r>
          </a:p>
          <a:p>
            <a:pPr>
              <a:defRPr/>
            </a:pPr>
            <a:r>
              <a:rPr kumimoji="0" lang="en-GB" sz="1400" b="1" i="0" u="none" strike="noStrike" kern="1200" cap="none" spc="0" normalizeH="0" baseline="0" noProof="0" dirty="0">
                <a:ln>
                  <a:noFill/>
                </a:ln>
                <a:effectLst/>
                <a:uLnTx/>
                <a:uFillTx/>
                <a:latin typeface="+mj-lt"/>
                <a:ea typeface="+mn-ea"/>
                <a:cs typeface="+mn-cs"/>
              </a:rPr>
              <a:t>Stage one: </a:t>
            </a:r>
            <a:r>
              <a:rPr kumimoji="0" lang="en-GB" sz="1400" b="0" i="0" u="none" strike="noStrike" kern="1200" cap="none" spc="0" normalizeH="0" baseline="0" noProof="0" dirty="0">
                <a:ln>
                  <a:noFill/>
                </a:ln>
                <a:effectLst/>
                <a:uLnTx/>
                <a:uFillTx/>
                <a:latin typeface="+mj-lt"/>
                <a:ea typeface="+mn-ea"/>
                <a:cs typeface="+mn-cs"/>
              </a:rPr>
              <a:t>2 ml of </a:t>
            </a:r>
            <a:r>
              <a:rPr kumimoji="0" lang="en-GB" sz="1400" b="1" i="0" u="none" strike="noStrike" kern="1200" cap="none" spc="0" normalizeH="0" baseline="0" noProof="0" dirty="0" err="1">
                <a:ln>
                  <a:noFill/>
                </a:ln>
                <a:effectLst/>
                <a:uLnTx/>
                <a:uFillTx/>
                <a:latin typeface="+mj-lt"/>
                <a:ea typeface="+mn-ea"/>
                <a:cs typeface="+mn-cs"/>
              </a:rPr>
              <a:t>PhilArt</a:t>
            </a:r>
            <a:r>
              <a:rPr kumimoji="0" lang="en-GB" sz="1400" b="0" i="0" u="none" strike="noStrike" kern="1200" cap="none" spc="0" normalizeH="0" baseline="0" noProof="0" dirty="0">
                <a:ln>
                  <a:noFill/>
                </a:ln>
                <a:effectLst/>
                <a:uLnTx/>
                <a:uFillTx/>
                <a:latin typeface="+mj-lt"/>
                <a:ea typeface="+mn-ea"/>
                <a:cs typeface="+mn-cs"/>
              </a:rPr>
              <a:t> </a:t>
            </a:r>
            <a:r>
              <a:rPr lang="en-GB" sz="1400" b="1" dirty="0">
                <a:latin typeface="+mj-lt"/>
              </a:rPr>
              <a:t>PN-HPT</a:t>
            </a:r>
            <a:r>
              <a:rPr lang="en-GB" sz="1400" b="1" baseline="30000" dirty="0">
                <a:latin typeface="+mj-lt"/>
              </a:rPr>
              <a:t>®</a:t>
            </a:r>
            <a:r>
              <a:rPr lang="en-GB" sz="1400" b="1" dirty="0">
                <a:latin typeface="+mj-lt"/>
              </a:rPr>
              <a:t> </a:t>
            </a:r>
            <a:r>
              <a:rPr lang="en-GB" sz="1400" dirty="0">
                <a:latin typeface="+mj-lt"/>
              </a:rPr>
              <a:t>on</a:t>
            </a:r>
            <a:r>
              <a:rPr kumimoji="0" lang="en-GB" sz="1400" b="0" i="0" u="none" strike="noStrike" kern="1200" cap="none" spc="0" normalizeH="0" baseline="0" noProof="0" dirty="0">
                <a:ln>
                  <a:noFill/>
                </a:ln>
                <a:effectLst/>
                <a:uLnTx/>
                <a:uFillTx/>
                <a:latin typeface="+mj-lt"/>
                <a:ea typeface="+mn-ea"/>
                <a:cs typeface="+mn-cs"/>
              </a:rPr>
              <a:t> the right NLF (treated) and again after 3 weeks</a:t>
            </a:r>
            <a:endParaRPr lang="en-GB" sz="1400" b="0" i="0" u="none" strike="noStrike" kern="1200" cap="none" spc="0" normalizeH="0" baseline="0" noProof="0" dirty="0">
              <a:ln>
                <a:noFill/>
              </a:ln>
              <a:effectLst/>
              <a:uLnTx/>
              <a:uFillTx/>
              <a:latin typeface="+mj-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effectLst/>
              <a:uLnTx/>
              <a:uFillTx/>
              <a:latin typeface="+mj-lt"/>
              <a:ea typeface="+mn-ea"/>
              <a:cs typeface="+mn-cs"/>
            </a:endParaRPr>
          </a:p>
          <a:p>
            <a:pPr>
              <a:defRPr/>
            </a:pPr>
            <a:r>
              <a:rPr kumimoji="0" lang="en-GB" sz="1400" b="1" i="0" u="none" strike="noStrike" kern="1200" cap="none" spc="0" normalizeH="0" baseline="0" noProof="0" dirty="0">
                <a:ln>
                  <a:noFill/>
                </a:ln>
                <a:effectLst/>
                <a:uLnTx/>
                <a:uFillTx/>
                <a:latin typeface="+mj-lt"/>
                <a:ea typeface="+mn-ea"/>
                <a:cs typeface="+mn-cs"/>
              </a:rPr>
              <a:t>Stage two (after 3 weeks): </a:t>
            </a:r>
            <a:r>
              <a:rPr kumimoji="0" lang="en-GB" sz="1400" b="0" i="0" u="none" strike="noStrike" kern="1200" cap="none" spc="0" normalizeH="0" baseline="0" noProof="0" dirty="0">
                <a:ln>
                  <a:noFill/>
                </a:ln>
                <a:effectLst/>
                <a:uLnTx/>
                <a:uFillTx/>
                <a:latin typeface="+mj-lt"/>
                <a:ea typeface="+mn-ea"/>
                <a:cs typeface="+mn-cs"/>
              </a:rPr>
              <a:t>2 ml of</a:t>
            </a:r>
            <a:r>
              <a:rPr kumimoji="0" lang="en-GB" sz="1400" b="1" i="0" u="none" strike="noStrike" kern="1200" cap="none" spc="0" normalizeH="0" baseline="0" noProof="0" dirty="0">
                <a:ln>
                  <a:noFill/>
                </a:ln>
                <a:effectLst/>
                <a:uLnTx/>
                <a:uFillTx/>
                <a:latin typeface="+mj-lt"/>
                <a:ea typeface="+mn-ea"/>
                <a:cs typeface="+mn-cs"/>
              </a:rPr>
              <a:t> </a:t>
            </a:r>
            <a:r>
              <a:rPr kumimoji="0" lang="en-GB" sz="1400" b="0" i="0" u="none" strike="noStrike" kern="1200" cap="none" spc="0" normalizeH="0" baseline="0" noProof="0" dirty="0">
                <a:ln>
                  <a:noFill/>
                </a:ln>
                <a:effectLst/>
                <a:uLnTx/>
                <a:uFillTx/>
                <a:latin typeface="+mj-lt"/>
                <a:ea typeface="+mn-ea"/>
                <a:cs typeface="+mn-cs"/>
              </a:rPr>
              <a:t>cross-linked HA and again after 3 weeks.</a:t>
            </a:r>
            <a:endParaRPr lang="en-GB" sz="1400" b="0" i="0" u="none" strike="noStrike" kern="1200" cap="none" spc="0" normalizeH="0" baseline="0" noProof="0" dirty="0">
              <a:ln>
                <a:noFill/>
              </a:ln>
              <a:effectLst/>
              <a:uLnTx/>
              <a:uFillTx/>
              <a:latin typeface="+mj-lt"/>
              <a:cs typeface="Calibri"/>
            </a:endParaRPr>
          </a:p>
        </p:txBody>
      </p:sp>
      <p:sp>
        <p:nvSpPr>
          <p:cNvPr id="6" name="TextBox 2">
            <a:extLst>
              <a:ext uri="{FF2B5EF4-FFF2-40B4-BE49-F238E27FC236}">
                <a16:creationId xmlns:a16="http://schemas.microsoft.com/office/drawing/2014/main" id="{C86A471C-B9B4-E0CB-5849-B776A88A0D90}"/>
              </a:ext>
            </a:extLst>
          </p:cNvPr>
          <p:cNvSpPr txBox="1"/>
          <p:nvPr/>
        </p:nvSpPr>
        <p:spPr>
          <a:xfrm>
            <a:off x="392031" y="1960500"/>
            <a:ext cx="3836396" cy="160043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effectLst/>
                <a:uLnTx/>
                <a:uFillTx/>
                <a:latin typeface="+mj-lt"/>
                <a:ea typeface="+mn-ea"/>
                <a:cs typeface="+mn-cs"/>
              </a:rPr>
              <a:t>CONTROL left NFL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effectLst/>
                <a:uLnTx/>
                <a:uFillTx/>
                <a:latin typeface="+mj-lt"/>
                <a:ea typeface="+mn-ea"/>
                <a:cs typeface="+mn-cs"/>
              </a:rPr>
              <a:t>Stage one: </a:t>
            </a:r>
            <a:r>
              <a:rPr kumimoji="0" lang="en-GB" sz="1400" b="0" i="0" u="none" strike="noStrike" kern="1200" cap="none" spc="0" normalizeH="0" baseline="0" noProof="0" dirty="0">
                <a:ln>
                  <a:noFill/>
                </a:ln>
                <a:effectLst/>
                <a:uLnTx/>
                <a:uFillTx/>
                <a:latin typeface="+mj-lt"/>
                <a:ea typeface="+mn-ea"/>
                <a:cs typeface="+mn-cs"/>
              </a:rPr>
              <a:t>2 ml of </a:t>
            </a:r>
            <a:r>
              <a:rPr kumimoji="0" lang="en-GB" sz="1400" b="1" i="0" u="none" strike="noStrike" kern="1200" cap="none" spc="0" normalizeH="0" baseline="0" noProof="0" dirty="0">
                <a:ln>
                  <a:noFill/>
                </a:ln>
                <a:effectLst/>
                <a:uLnTx/>
                <a:uFillTx/>
                <a:latin typeface="+mj-lt"/>
                <a:ea typeface="+mn-ea"/>
                <a:cs typeface="+mn-cs"/>
              </a:rPr>
              <a:t>normal saline </a:t>
            </a:r>
            <a:r>
              <a:rPr kumimoji="0" lang="en-GB" sz="1400" b="0" i="0" u="none" strike="noStrike" kern="1200" cap="none" spc="0" normalizeH="0" baseline="0" noProof="0" dirty="0">
                <a:ln>
                  <a:noFill/>
                </a:ln>
                <a:effectLst/>
                <a:uLnTx/>
                <a:uFillTx/>
                <a:latin typeface="+mj-lt"/>
                <a:ea typeface="+mn-ea"/>
                <a:cs typeface="+mn-cs"/>
              </a:rPr>
              <a:t>on the left NLF (control) and again after 3 weeks.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effectLst/>
                <a:uLnTx/>
                <a:uFillTx/>
                <a:latin typeface="+mj-lt"/>
                <a:ea typeface="+mn-ea"/>
                <a:cs typeface="+mn-cs"/>
              </a:rPr>
              <a:t>Stage two (after 3 weeks): </a:t>
            </a:r>
            <a:r>
              <a:rPr kumimoji="0" lang="en-GB" sz="1400" b="0" i="0" u="none" strike="noStrike" kern="1200" cap="none" spc="0" normalizeH="0" baseline="0" noProof="0" dirty="0">
                <a:ln>
                  <a:noFill/>
                </a:ln>
                <a:effectLst/>
                <a:uLnTx/>
                <a:uFillTx/>
                <a:latin typeface="+mj-lt"/>
                <a:ea typeface="+mn-ea"/>
                <a:cs typeface="+mn-cs"/>
              </a:rPr>
              <a:t>2 ml of </a:t>
            </a:r>
            <a:r>
              <a:rPr lang="en-GB" sz="1400" dirty="0">
                <a:latin typeface="+mj-lt"/>
              </a:rPr>
              <a:t>cross-linked</a:t>
            </a:r>
            <a:r>
              <a:rPr kumimoji="0" lang="en-GB" sz="1400" b="0" i="0" u="none" strike="noStrike" kern="1200" cap="none" spc="0" normalizeH="0" baseline="0" noProof="0" dirty="0">
                <a:ln>
                  <a:noFill/>
                </a:ln>
                <a:effectLst/>
                <a:uLnTx/>
                <a:uFillTx/>
                <a:latin typeface="+mj-lt"/>
                <a:ea typeface="+mn-ea"/>
                <a:cs typeface="+mn-cs"/>
              </a:rPr>
              <a:t> HA and again after 3 weeks.</a:t>
            </a:r>
            <a:endParaRPr lang="en-GB" sz="1400" b="0" i="0" u="none" strike="noStrike" kern="1200" cap="none" spc="0" normalizeH="0" baseline="0" noProof="0" dirty="0">
              <a:ln>
                <a:noFill/>
              </a:ln>
              <a:effectLst/>
              <a:uLnTx/>
              <a:uFillTx/>
              <a:latin typeface="+mj-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effectLst/>
              <a:uLnTx/>
              <a:uFillTx/>
              <a:latin typeface="+mj-lt"/>
              <a:ea typeface="+mn-ea"/>
              <a:cs typeface="+mn-cs"/>
            </a:endParaRPr>
          </a:p>
        </p:txBody>
      </p:sp>
      <p:sp>
        <p:nvSpPr>
          <p:cNvPr id="7" name="CasellaDiTesto 11">
            <a:extLst>
              <a:ext uri="{FF2B5EF4-FFF2-40B4-BE49-F238E27FC236}">
                <a16:creationId xmlns:a16="http://schemas.microsoft.com/office/drawing/2014/main" id="{0912132D-214E-CAB6-9FB7-F5A19C72E7DB}"/>
              </a:ext>
            </a:extLst>
          </p:cNvPr>
          <p:cNvSpPr txBox="1"/>
          <p:nvPr/>
        </p:nvSpPr>
        <p:spPr>
          <a:xfrm>
            <a:off x="609855" y="6599096"/>
            <a:ext cx="44470532" cy="1538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err="1">
                <a:ln>
                  <a:noFill/>
                </a:ln>
                <a:effectLst/>
                <a:uLnTx/>
                <a:uFillTx/>
                <a:ea typeface="Calibri" panose="020F0502020204030204" pitchFamily="34" charset="0"/>
                <a:cs typeface="Times New Roman" panose="02020603050405020304" pitchFamily="18" charset="0"/>
              </a:rPr>
              <a:t>Araco</a:t>
            </a:r>
            <a:r>
              <a:rPr kumimoji="0" lang="en-GB" sz="400" b="0" i="0" u="none" strike="noStrike" kern="1200" cap="none" spc="0" normalizeH="0" baseline="0" noProof="0">
                <a:ln>
                  <a:noFill/>
                </a:ln>
                <a:effectLst/>
                <a:uLnTx/>
                <a:uFillTx/>
                <a:ea typeface="Calibri" panose="020F0502020204030204" pitchFamily="34" charset="0"/>
                <a:cs typeface="Times New Roman" panose="02020603050405020304" pitchFamily="18" charset="0"/>
              </a:rPr>
              <a:t> A, </a:t>
            </a:r>
            <a:r>
              <a:rPr kumimoji="0" lang="en-GB" sz="400" b="0" i="0" u="none" strike="noStrike" kern="1200" cap="none" spc="0" normalizeH="0" baseline="0" noProof="0" err="1">
                <a:ln>
                  <a:noFill/>
                </a:ln>
                <a:effectLst/>
                <a:uLnTx/>
                <a:uFillTx/>
                <a:ea typeface="Calibri" panose="020F0502020204030204" pitchFamily="34" charset="0"/>
                <a:cs typeface="Times New Roman" panose="02020603050405020304" pitchFamily="18" charset="0"/>
              </a:rPr>
              <a:t>Araco</a:t>
            </a:r>
            <a:r>
              <a:rPr kumimoji="0" lang="en-GB" sz="400" b="0" i="0" u="none" strike="noStrike" kern="1200" cap="none" spc="0" normalizeH="0" baseline="0" noProof="0">
                <a:ln>
                  <a:noFill/>
                </a:ln>
                <a:effectLst/>
                <a:uLnTx/>
                <a:uFillTx/>
                <a:ea typeface="Calibri" panose="020F0502020204030204" pitchFamily="34" charset="0"/>
                <a:cs typeface="Times New Roman" panose="02020603050405020304" pitchFamily="18" charset="0"/>
              </a:rPr>
              <a:t> F, </a:t>
            </a:r>
            <a:r>
              <a:rPr kumimoji="0" lang="en-GB" sz="400" b="0" i="0" u="none" strike="noStrike" kern="1200" cap="none" spc="0" normalizeH="0" baseline="0" noProof="0" err="1">
                <a:ln>
                  <a:noFill/>
                </a:ln>
                <a:effectLst/>
                <a:uLnTx/>
                <a:uFillTx/>
                <a:ea typeface="Calibri" panose="020F0502020204030204" pitchFamily="34" charset="0"/>
                <a:cs typeface="Times New Roman" panose="02020603050405020304" pitchFamily="18" charset="0"/>
              </a:rPr>
              <a:t>Raichi</a:t>
            </a:r>
            <a:r>
              <a:rPr kumimoji="0" lang="en-GB" sz="400" b="0" i="0" u="none" strike="noStrike" kern="1200" cap="none" spc="0" normalizeH="0" baseline="0" noProof="0">
                <a:ln>
                  <a:noFill/>
                </a:ln>
                <a:effectLst/>
                <a:uLnTx/>
                <a:uFillTx/>
                <a:ea typeface="Calibri" panose="020F0502020204030204" pitchFamily="34" charset="0"/>
                <a:cs typeface="Times New Roman" panose="02020603050405020304" pitchFamily="18" charset="0"/>
              </a:rPr>
              <a:t> M. Clinical efficacy and safety of polynucleotides highly purified technology (PN-HPT®) and cross-linked hyaluronic acid for moderate to severe nasolabial folds: A prospective, randomized, exploratory study. J </a:t>
            </a:r>
            <a:r>
              <a:rPr kumimoji="0" lang="en-GB" sz="400" b="0" i="0" u="none" strike="noStrike" kern="1200" cap="none" spc="0" normalizeH="0" baseline="0" noProof="0" err="1">
                <a:ln>
                  <a:noFill/>
                </a:ln>
                <a:effectLst/>
                <a:uLnTx/>
                <a:uFillTx/>
                <a:ea typeface="Calibri" panose="020F0502020204030204" pitchFamily="34" charset="0"/>
                <a:cs typeface="Times New Roman" panose="02020603050405020304" pitchFamily="18" charset="0"/>
              </a:rPr>
              <a:t>Cosmet</a:t>
            </a:r>
            <a:r>
              <a:rPr kumimoji="0" lang="en-GB" sz="400" b="0" i="0" u="none" strike="noStrike" kern="1200" cap="none" spc="0" normalizeH="0" baseline="0" noProof="0">
                <a:ln>
                  <a:noFill/>
                </a:ln>
                <a:effectLst/>
                <a:uLnTx/>
                <a:uFillTx/>
                <a:ea typeface="Calibri" panose="020F0502020204030204" pitchFamily="34" charset="0"/>
                <a:cs typeface="Times New Roman" panose="02020603050405020304" pitchFamily="18" charset="0"/>
              </a:rPr>
              <a:t> Dermatol. 2022 May 9. </a:t>
            </a:r>
            <a:r>
              <a:rPr kumimoji="0" lang="en-GB" sz="400" b="0" i="0" u="none" strike="noStrike" kern="1200" cap="none" spc="0" normalizeH="0" baseline="0" noProof="0" err="1">
                <a:ln>
                  <a:noFill/>
                </a:ln>
                <a:effectLst/>
                <a:uLnTx/>
                <a:uFillTx/>
                <a:ea typeface="Calibri" panose="020F0502020204030204" pitchFamily="34" charset="0"/>
                <a:cs typeface="Times New Roman" panose="02020603050405020304" pitchFamily="18" charset="0"/>
              </a:rPr>
              <a:t>doi</a:t>
            </a:r>
            <a:r>
              <a:rPr kumimoji="0" lang="en-GB" sz="400" b="0" i="0" u="none" strike="noStrike" kern="1200" cap="none" spc="0" normalizeH="0" baseline="0" noProof="0">
                <a:ln>
                  <a:noFill/>
                </a:ln>
                <a:effectLst/>
                <a:uLnTx/>
                <a:uFillTx/>
                <a:ea typeface="Calibri" panose="020F0502020204030204" pitchFamily="34" charset="0"/>
                <a:cs typeface="Times New Roman" panose="02020603050405020304" pitchFamily="18" charset="0"/>
              </a:rPr>
              <a:t>: 10.1111/jocd.15064. </a:t>
            </a:r>
            <a:r>
              <a:rPr kumimoji="0" lang="en-GB" sz="400" b="0" i="0" u="none" strike="noStrike" kern="1200" cap="none" spc="0" normalizeH="0" baseline="0" noProof="0" err="1">
                <a:ln>
                  <a:noFill/>
                </a:ln>
                <a:effectLst/>
                <a:uLnTx/>
                <a:uFillTx/>
                <a:ea typeface="Calibri" panose="020F0502020204030204" pitchFamily="34" charset="0"/>
                <a:cs typeface="Times New Roman" panose="02020603050405020304" pitchFamily="18" charset="0"/>
              </a:rPr>
              <a:t>Epub</a:t>
            </a:r>
            <a:r>
              <a:rPr kumimoji="0" lang="en-GB" sz="400" b="0" i="0" u="none" strike="noStrike" kern="1200" cap="none" spc="0" normalizeH="0" baseline="0" noProof="0">
                <a:ln>
                  <a:noFill/>
                </a:ln>
                <a:effectLst/>
                <a:uLnTx/>
                <a:uFillTx/>
                <a:ea typeface="Calibri" panose="020F0502020204030204" pitchFamily="34" charset="0"/>
                <a:cs typeface="Times New Roman" panose="02020603050405020304" pitchFamily="18" charset="0"/>
              </a:rPr>
              <a:t> ahead of print. PMID: 35531796.</a:t>
            </a:r>
            <a:endParaRPr kumimoji="0" lang="it-IT" sz="400" b="0" i="0" u="none" strike="noStrike" kern="1200" cap="none" spc="0" normalizeH="0" baseline="0" noProof="0">
              <a:ln>
                <a:noFill/>
              </a:ln>
              <a:effectLst/>
              <a:uLnTx/>
              <a:uFillTx/>
              <a:ea typeface="+mn-ea"/>
              <a:cs typeface="Times New Roman" panose="02020603050405020304" pitchFamily="18" charset="0"/>
            </a:endParaRPr>
          </a:p>
        </p:txBody>
      </p:sp>
      <p:pic>
        <p:nvPicPr>
          <p:cNvPr id="12" name="Picture 11">
            <a:extLst>
              <a:ext uri="{FF2B5EF4-FFF2-40B4-BE49-F238E27FC236}">
                <a16:creationId xmlns:a16="http://schemas.microsoft.com/office/drawing/2014/main" id="{F8E2B92A-8D40-4EEE-963A-78DBAB20C24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30125" y="4100349"/>
            <a:ext cx="7544106" cy="2386535"/>
          </a:xfrm>
          <a:prstGeom prst="rect">
            <a:avLst/>
          </a:prstGeom>
        </p:spPr>
      </p:pic>
      <p:sp>
        <p:nvSpPr>
          <p:cNvPr id="8" name="TextBox 7">
            <a:extLst>
              <a:ext uri="{FF2B5EF4-FFF2-40B4-BE49-F238E27FC236}">
                <a16:creationId xmlns:a16="http://schemas.microsoft.com/office/drawing/2014/main" id="{555039F4-6859-A18C-90AB-FAD78B77C486}"/>
              </a:ext>
            </a:extLst>
          </p:cNvPr>
          <p:cNvSpPr txBox="1"/>
          <p:nvPr/>
        </p:nvSpPr>
        <p:spPr>
          <a:xfrm>
            <a:off x="2890344" y="3707485"/>
            <a:ext cx="2686206" cy="392864"/>
          </a:xfrm>
          <a:prstGeom prst="rect">
            <a:avLst/>
          </a:prstGeom>
          <a:noFill/>
          <a:ln w="34925">
            <a:solidFill>
              <a:srgbClr val="FFC000"/>
            </a:solidFill>
          </a:ln>
        </p:spPr>
        <p:txBody>
          <a:bodyPr wrap="square" rtlCol="0">
            <a:spAutoFit/>
          </a:bodyPr>
          <a:lstStyle/>
          <a:p>
            <a:pPr algn="ctr">
              <a:lnSpc>
                <a:spcPct val="120000"/>
              </a:lnSpc>
            </a:pPr>
            <a:r>
              <a:rPr lang="de-AT" b="1">
                <a:latin typeface="Century Gothic" panose="020B0502020202020204" pitchFamily="34" charset="0"/>
              </a:rPr>
              <a:t>Stage </a:t>
            </a:r>
            <a:r>
              <a:rPr lang="de-AT" b="1" err="1">
                <a:latin typeface="Century Gothic" panose="020B0502020202020204" pitchFamily="34" charset="0"/>
              </a:rPr>
              <a:t>one</a:t>
            </a:r>
            <a:endParaRPr lang="de-DE" b="1">
              <a:latin typeface="Century Gothic" panose="020B0502020202020204" pitchFamily="34" charset="0"/>
            </a:endParaRPr>
          </a:p>
        </p:txBody>
      </p:sp>
      <p:sp>
        <p:nvSpPr>
          <p:cNvPr id="9" name="TextBox 8">
            <a:extLst>
              <a:ext uri="{FF2B5EF4-FFF2-40B4-BE49-F238E27FC236}">
                <a16:creationId xmlns:a16="http://schemas.microsoft.com/office/drawing/2014/main" id="{0B4C08F4-8A70-EB8D-27F6-AB13903770A9}"/>
              </a:ext>
            </a:extLst>
          </p:cNvPr>
          <p:cNvSpPr txBox="1"/>
          <p:nvPr/>
        </p:nvSpPr>
        <p:spPr>
          <a:xfrm>
            <a:off x="5767285" y="3720740"/>
            <a:ext cx="2686206" cy="392864"/>
          </a:xfrm>
          <a:prstGeom prst="rect">
            <a:avLst/>
          </a:prstGeom>
          <a:noFill/>
          <a:ln w="34925">
            <a:solidFill>
              <a:srgbClr val="FFC000"/>
            </a:solidFill>
          </a:ln>
        </p:spPr>
        <p:txBody>
          <a:bodyPr wrap="square" rtlCol="0">
            <a:spAutoFit/>
          </a:bodyPr>
          <a:lstStyle/>
          <a:p>
            <a:pPr algn="ctr">
              <a:lnSpc>
                <a:spcPct val="120000"/>
              </a:lnSpc>
            </a:pPr>
            <a:r>
              <a:rPr lang="de-AT" b="1">
                <a:latin typeface="Century Gothic" panose="020B0502020202020204" pitchFamily="34" charset="0"/>
              </a:rPr>
              <a:t>Stage </a:t>
            </a:r>
            <a:r>
              <a:rPr lang="de-AT" b="1" err="1">
                <a:latin typeface="Century Gothic" panose="020B0502020202020204" pitchFamily="34" charset="0"/>
              </a:rPr>
              <a:t>two</a:t>
            </a:r>
            <a:endParaRPr lang="de-DE" b="1">
              <a:latin typeface="Century Gothic" panose="020B0502020202020204" pitchFamily="34" charset="0"/>
            </a:endParaRPr>
          </a:p>
        </p:txBody>
      </p:sp>
      <p:sp>
        <p:nvSpPr>
          <p:cNvPr id="11" name="TextBox 2">
            <a:extLst>
              <a:ext uri="{FF2B5EF4-FFF2-40B4-BE49-F238E27FC236}">
                <a16:creationId xmlns:a16="http://schemas.microsoft.com/office/drawing/2014/main" id="{3BAAA5B9-CE81-8AE5-1698-2AE4563E428C}"/>
              </a:ext>
            </a:extLst>
          </p:cNvPr>
          <p:cNvSpPr txBox="1"/>
          <p:nvPr/>
        </p:nvSpPr>
        <p:spPr>
          <a:xfrm>
            <a:off x="11933927" y="6599096"/>
            <a:ext cx="516145" cy="225896"/>
          </a:xfrm>
          <a:prstGeom prst="rect">
            <a:avLst/>
          </a:prstGeom>
          <a:noFill/>
        </p:spPr>
        <p:txBody>
          <a:bodyPr wrap="square" rtlCol="0">
            <a:spAutoFit/>
          </a:bodyPr>
          <a:lstStyle/>
          <a:p>
            <a:pPr algn="l">
              <a:lnSpc>
                <a:spcPct val="120000"/>
              </a:lnSpc>
            </a:pPr>
            <a:r>
              <a:rPr lang="en-GB" sz="800">
                <a:latin typeface="Century Gothic" panose="020B0502020202020204" pitchFamily="34" charset="0"/>
              </a:rPr>
              <a:t>O</a:t>
            </a:r>
            <a:endParaRPr lang="de-DE" sz="800">
              <a:latin typeface="Century Gothic" panose="020B0502020202020204" pitchFamily="34" charset="0"/>
            </a:endParaRPr>
          </a:p>
        </p:txBody>
      </p:sp>
      <p:pic>
        <p:nvPicPr>
          <p:cNvPr id="10" name="Afbeelding 9" descr="Afbeelding met Menselijk gezicht, persoon, lippenstift, nek&#10;&#10;Automatisch gegenereerde beschrijving">
            <a:extLst>
              <a:ext uri="{FF2B5EF4-FFF2-40B4-BE49-F238E27FC236}">
                <a16:creationId xmlns:a16="http://schemas.microsoft.com/office/drawing/2014/main" id="{E6D968EB-7682-AD5B-1B01-AD0B6FF6C8E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306533" y="1416754"/>
            <a:ext cx="2686206" cy="2197830"/>
          </a:xfrm>
          <a:prstGeom prst="rect">
            <a:avLst/>
          </a:prstGeom>
        </p:spPr>
      </p:pic>
      <p:sp>
        <p:nvSpPr>
          <p:cNvPr id="3" name="TextBox 2">
            <a:extLst>
              <a:ext uri="{FF2B5EF4-FFF2-40B4-BE49-F238E27FC236}">
                <a16:creationId xmlns:a16="http://schemas.microsoft.com/office/drawing/2014/main" id="{1D9B7196-F5F5-BC75-6E5B-349EDDA19B1D}"/>
              </a:ext>
            </a:extLst>
          </p:cNvPr>
          <p:cNvSpPr txBox="1"/>
          <p:nvPr/>
        </p:nvSpPr>
        <p:spPr>
          <a:xfrm>
            <a:off x="9543372" y="6519446"/>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256889370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2D1DF6CB-E343-ADFE-FCDC-10A3914EA085}"/>
              </a:ext>
            </a:extLst>
          </p:cNvPr>
          <p:cNvSpPr/>
          <p:nvPr/>
        </p:nvSpPr>
        <p:spPr>
          <a:xfrm>
            <a:off x="3774556" y="2552280"/>
            <a:ext cx="2291152" cy="2282785"/>
          </a:xfrm>
          <a:prstGeom prst="ellipse">
            <a:avLst/>
          </a:prstGeom>
          <a:solidFill>
            <a:schemeClr val="bg1">
              <a:lumMod val="95000"/>
            </a:schemeClr>
          </a:solidFill>
          <a:ln w="88900">
            <a:gradFill flip="none" rotWithShape="1">
              <a:gsLst>
                <a:gs pos="0">
                  <a:srgbClr val="C62534"/>
                </a:gs>
                <a:gs pos="100000">
                  <a:srgbClr val="E8C033"/>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a:solidFill>
                  <a:schemeClr val="tx1"/>
                </a:solidFill>
              </a:rPr>
              <a:t>Significant reduction at months 3 (p&lt;0,05) and 6 (p&lt;0,05) assessed by NLFSS </a:t>
            </a:r>
          </a:p>
        </p:txBody>
      </p:sp>
      <p:sp>
        <p:nvSpPr>
          <p:cNvPr id="5" name="Oval 4">
            <a:extLst>
              <a:ext uri="{FF2B5EF4-FFF2-40B4-BE49-F238E27FC236}">
                <a16:creationId xmlns:a16="http://schemas.microsoft.com/office/drawing/2014/main" id="{D7530673-EE70-C71D-3D72-1C0FEBFF821E}"/>
              </a:ext>
            </a:extLst>
          </p:cNvPr>
          <p:cNvSpPr/>
          <p:nvPr/>
        </p:nvSpPr>
        <p:spPr>
          <a:xfrm>
            <a:off x="6622012" y="2552280"/>
            <a:ext cx="2291152" cy="2282785"/>
          </a:xfrm>
          <a:prstGeom prst="ellipse">
            <a:avLst/>
          </a:prstGeom>
          <a:solidFill>
            <a:schemeClr val="bg1">
              <a:lumMod val="95000"/>
            </a:schemeClr>
          </a:solidFill>
          <a:ln w="88900">
            <a:gradFill flip="none" rotWithShape="1">
              <a:gsLst>
                <a:gs pos="0">
                  <a:srgbClr val="C62534"/>
                </a:gs>
                <a:gs pos="100000">
                  <a:srgbClr val="E8C033"/>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a:solidFill>
                  <a:schemeClr val="tx1"/>
                </a:solidFill>
              </a:rPr>
              <a:t>The amount of HA in the right NLF was significantly higher at months 3 (p&lt;0,05) and 6 (p&lt;0,05) assessed  by Vectra H2</a:t>
            </a:r>
            <a:r>
              <a:rPr lang="en-US" sz="1400" baseline="30000">
                <a:solidFill>
                  <a:schemeClr val="tx1"/>
                </a:solidFill>
              </a:rPr>
              <a:t>®</a:t>
            </a:r>
          </a:p>
        </p:txBody>
      </p:sp>
      <p:sp>
        <p:nvSpPr>
          <p:cNvPr id="6" name="Oval 5">
            <a:extLst>
              <a:ext uri="{FF2B5EF4-FFF2-40B4-BE49-F238E27FC236}">
                <a16:creationId xmlns:a16="http://schemas.microsoft.com/office/drawing/2014/main" id="{A504B769-D6D5-8586-8830-8EFD07CCA44A}"/>
              </a:ext>
            </a:extLst>
          </p:cNvPr>
          <p:cNvSpPr/>
          <p:nvPr/>
        </p:nvSpPr>
        <p:spPr>
          <a:xfrm>
            <a:off x="9469468" y="2552280"/>
            <a:ext cx="2291152" cy="2282785"/>
          </a:xfrm>
          <a:prstGeom prst="ellipse">
            <a:avLst/>
          </a:prstGeom>
          <a:solidFill>
            <a:schemeClr val="bg1">
              <a:lumMod val="95000"/>
            </a:schemeClr>
          </a:solidFill>
          <a:ln w="88900">
            <a:gradFill flip="none" rotWithShape="1">
              <a:gsLst>
                <a:gs pos="0">
                  <a:srgbClr val="C62534"/>
                </a:gs>
                <a:gs pos="100000">
                  <a:srgbClr val="E8C033"/>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a:solidFill>
                  <a:schemeClr val="tx1"/>
                </a:solidFill>
              </a:rPr>
              <a:t>Patients were satisfied at 3 months and moderately satisfied at 6 months</a:t>
            </a:r>
          </a:p>
        </p:txBody>
      </p:sp>
      <p:sp>
        <p:nvSpPr>
          <p:cNvPr id="7" name="Oval 6">
            <a:extLst>
              <a:ext uri="{FF2B5EF4-FFF2-40B4-BE49-F238E27FC236}">
                <a16:creationId xmlns:a16="http://schemas.microsoft.com/office/drawing/2014/main" id="{D286920C-0745-07A3-90ED-0E8DAA9D13B5}"/>
              </a:ext>
            </a:extLst>
          </p:cNvPr>
          <p:cNvSpPr/>
          <p:nvPr/>
        </p:nvSpPr>
        <p:spPr>
          <a:xfrm>
            <a:off x="927100" y="2552280"/>
            <a:ext cx="2291152" cy="2282785"/>
          </a:xfrm>
          <a:prstGeom prst="ellipse">
            <a:avLst/>
          </a:prstGeom>
          <a:solidFill>
            <a:schemeClr val="bg1">
              <a:lumMod val="95000"/>
            </a:schemeClr>
          </a:solidFill>
          <a:ln w="88900">
            <a:gradFill flip="none" rotWithShape="1">
              <a:gsLst>
                <a:gs pos="0">
                  <a:srgbClr val="C62534"/>
                </a:gs>
                <a:gs pos="100000">
                  <a:srgbClr val="E8C033"/>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a:solidFill>
                  <a:schemeClr val="tx1"/>
                </a:solidFill>
              </a:rPr>
              <a:t>Skin quality parameters improved at months 3 and 6 after treatment assessed by </a:t>
            </a:r>
            <a:r>
              <a:rPr lang="de-DE" sz="1400">
                <a:latin typeface="Century Gothic"/>
              </a:rPr>
              <a:t>: </a:t>
            </a:r>
            <a:r>
              <a:rPr lang="de-DE" sz="1400" err="1">
                <a:solidFill>
                  <a:schemeClr val="tx1"/>
                </a:solidFill>
              </a:rPr>
              <a:t>Antera</a:t>
            </a:r>
            <a:r>
              <a:rPr lang="de-DE" sz="1400">
                <a:solidFill>
                  <a:schemeClr val="tx1"/>
                </a:solidFill>
              </a:rPr>
              <a:t> 3D R</a:t>
            </a:r>
            <a:r>
              <a:rPr lang="en-US" sz="1400">
                <a:solidFill>
                  <a:schemeClr val="tx1"/>
                </a:solidFill>
              </a:rPr>
              <a:t> </a:t>
            </a:r>
          </a:p>
        </p:txBody>
      </p:sp>
      <p:sp>
        <p:nvSpPr>
          <p:cNvPr id="10" name="Title 1">
            <a:extLst>
              <a:ext uri="{FF2B5EF4-FFF2-40B4-BE49-F238E27FC236}">
                <a16:creationId xmlns:a16="http://schemas.microsoft.com/office/drawing/2014/main" id="{49542EB9-6C0D-7B2C-37AF-22A34D6862D3}"/>
              </a:ext>
            </a:extLst>
          </p:cNvPr>
          <p:cNvSpPr>
            <a:spLocks noGrp="1"/>
          </p:cNvSpPr>
          <p:nvPr>
            <p:ph type="title"/>
          </p:nvPr>
        </p:nvSpPr>
        <p:spPr>
          <a:xfrm>
            <a:off x="849404" y="1149982"/>
            <a:ext cx="10891392" cy="750435"/>
          </a:xfrm>
        </p:spPr>
        <p:txBody>
          <a:bodyPr/>
          <a:lstStyle/>
          <a:p>
            <a:r>
              <a:rPr lang="de-AT" sz="2800" err="1"/>
              <a:t>Results</a:t>
            </a:r>
            <a:r>
              <a:rPr lang="de-AT" sz="2800"/>
              <a:t>: </a:t>
            </a:r>
            <a:r>
              <a:rPr lang="de-AT" sz="2800" err="1"/>
              <a:t>Statistically</a:t>
            </a:r>
            <a:r>
              <a:rPr lang="de-AT" sz="2800"/>
              <a:t> </a:t>
            </a:r>
            <a:r>
              <a:rPr lang="de-AT" sz="2800" err="1"/>
              <a:t>significant</a:t>
            </a:r>
            <a:r>
              <a:rPr lang="de-AT" sz="2800"/>
              <a:t> </a:t>
            </a:r>
            <a:r>
              <a:rPr lang="de-AT" sz="2800" err="1"/>
              <a:t>improvement</a:t>
            </a:r>
            <a:r>
              <a:rPr lang="de-AT" sz="2800"/>
              <a:t> in </a:t>
            </a:r>
            <a:r>
              <a:rPr lang="de-AT" sz="2800" err="1"/>
              <a:t>right</a:t>
            </a:r>
            <a:r>
              <a:rPr lang="de-AT" sz="2800"/>
              <a:t> NLF </a:t>
            </a:r>
            <a:r>
              <a:rPr lang="de-AT" sz="2800" err="1"/>
              <a:t>treated</a:t>
            </a:r>
            <a:r>
              <a:rPr lang="de-AT" sz="2800"/>
              <a:t> </a:t>
            </a:r>
            <a:r>
              <a:rPr lang="de-AT" sz="2800" err="1"/>
              <a:t>with</a:t>
            </a:r>
            <a:r>
              <a:rPr lang="de-AT" sz="2800"/>
              <a:t> </a:t>
            </a:r>
            <a:r>
              <a:rPr lang="de-AT" sz="2800" err="1"/>
              <a:t>PhilArt</a:t>
            </a:r>
            <a:r>
              <a:rPr lang="de-AT" sz="2800"/>
              <a:t> and .</a:t>
            </a:r>
            <a:r>
              <a:rPr lang="de-AT" sz="2800" err="1"/>
              <a:t>cross-linked</a:t>
            </a:r>
            <a:r>
              <a:rPr lang="de-AT" sz="2800"/>
              <a:t> HA </a:t>
            </a:r>
            <a:endParaRPr lang="de-DE" sz="2800"/>
          </a:p>
        </p:txBody>
      </p:sp>
      <p:sp>
        <p:nvSpPr>
          <p:cNvPr id="11" name="CasellaDiTesto 11">
            <a:extLst>
              <a:ext uri="{FF2B5EF4-FFF2-40B4-BE49-F238E27FC236}">
                <a16:creationId xmlns:a16="http://schemas.microsoft.com/office/drawing/2014/main" id="{27276973-930F-F1B0-A24D-CD6CA154E7CF}"/>
              </a:ext>
            </a:extLst>
          </p:cNvPr>
          <p:cNvSpPr txBox="1"/>
          <p:nvPr/>
        </p:nvSpPr>
        <p:spPr>
          <a:xfrm>
            <a:off x="849404" y="6445208"/>
            <a:ext cx="9969642" cy="1538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err="1">
                <a:ln>
                  <a:noFill/>
                </a:ln>
                <a:effectLst/>
                <a:uLnTx/>
                <a:uFillTx/>
                <a:ea typeface="Calibri" panose="020F0502020204030204" pitchFamily="34" charset="0"/>
                <a:cs typeface="Times New Roman" panose="02020603050405020304" pitchFamily="18" charset="0"/>
              </a:rPr>
              <a:t>Araco</a:t>
            </a:r>
            <a:r>
              <a:rPr kumimoji="0" lang="en-GB" sz="400" b="0" i="0" u="none" strike="noStrike" kern="1200" cap="none" spc="0" normalizeH="0" baseline="0" noProof="0">
                <a:ln>
                  <a:noFill/>
                </a:ln>
                <a:effectLst/>
                <a:uLnTx/>
                <a:uFillTx/>
                <a:ea typeface="Calibri" panose="020F0502020204030204" pitchFamily="34" charset="0"/>
                <a:cs typeface="Times New Roman" panose="02020603050405020304" pitchFamily="18" charset="0"/>
              </a:rPr>
              <a:t> A, </a:t>
            </a:r>
            <a:r>
              <a:rPr kumimoji="0" lang="en-GB" sz="400" b="0" i="0" u="none" strike="noStrike" kern="1200" cap="none" spc="0" normalizeH="0" baseline="0" noProof="0" err="1">
                <a:ln>
                  <a:noFill/>
                </a:ln>
                <a:effectLst/>
                <a:uLnTx/>
                <a:uFillTx/>
                <a:ea typeface="Calibri" panose="020F0502020204030204" pitchFamily="34" charset="0"/>
                <a:cs typeface="Times New Roman" panose="02020603050405020304" pitchFamily="18" charset="0"/>
              </a:rPr>
              <a:t>Araco</a:t>
            </a:r>
            <a:r>
              <a:rPr kumimoji="0" lang="en-GB" sz="400" b="0" i="0" u="none" strike="noStrike" kern="1200" cap="none" spc="0" normalizeH="0" baseline="0" noProof="0">
                <a:ln>
                  <a:noFill/>
                </a:ln>
                <a:effectLst/>
                <a:uLnTx/>
                <a:uFillTx/>
                <a:ea typeface="Calibri" panose="020F0502020204030204" pitchFamily="34" charset="0"/>
                <a:cs typeface="Times New Roman" panose="02020603050405020304" pitchFamily="18" charset="0"/>
              </a:rPr>
              <a:t> F, </a:t>
            </a:r>
            <a:r>
              <a:rPr kumimoji="0" lang="en-GB" sz="400" b="0" i="0" u="none" strike="noStrike" kern="1200" cap="none" spc="0" normalizeH="0" baseline="0" noProof="0" err="1">
                <a:ln>
                  <a:noFill/>
                </a:ln>
                <a:effectLst/>
                <a:uLnTx/>
                <a:uFillTx/>
                <a:ea typeface="Calibri" panose="020F0502020204030204" pitchFamily="34" charset="0"/>
                <a:cs typeface="Times New Roman" panose="02020603050405020304" pitchFamily="18" charset="0"/>
              </a:rPr>
              <a:t>Raichi</a:t>
            </a:r>
            <a:r>
              <a:rPr kumimoji="0" lang="en-GB" sz="400" b="0" i="0" u="none" strike="noStrike" kern="1200" cap="none" spc="0" normalizeH="0" baseline="0" noProof="0">
                <a:ln>
                  <a:noFill/>
                </a:ln>
                <a:effectLst/>
                <a:uLnTx/>
                <a:uFillTx/>
                <a:ea typeface="Calibri" panose="020F0502020204030204" pitchFamily="34" charset="0"/>
                <a:cs typeface="Times New Roman" panose="02020603050405020304" pitchFamily="18" charset="0"/>
              </a:rPr>
              <a:t> M. Clinical efficacy and safety of polynucleotides highly purified technology (PN-HPT®) and cross-linked hyaluronic acid for moderate to severe nasolabial folds: A prospective, randomized, exploratory study. J </a:t>
            </a:r>
            <a:r>
              <a:rPr kumimoji="0" lang="en-GB" sz="400" b="0" i="0" u="none" strike="noStrike" kern="1200" cap="none" spc="0" normalizeH="0" baseline="0" noProof="0" err="1">
                <a:ln>
                  <a:noFill/>
                </a:ln>
                <a:effectLst/>
                <a:uLnTx/>
                <a:uFillTx/>
                <a:ea typeface="Calibri" panose="020F0502020204030204" pitchFamily="34" charset="0"/>
                <a:cs typeface="Times New Roman" panose="02020603050405020304" pitchFamily="18" charset="0"/>
              </a:rPr>
              <a:t>Cosmet</a:t>
            </a:r>
            <a:r>
              <a:rPr kumimoji="0" lang="en-GB" sz="400" b="0" i="0" u="none" strike="noStrike" kern="1200" cap="none" spc="0" normalizeH="0" baseline="0" noProof="0">
                <a:ln>
                  <a:noFill/>
                </a:ln>
                <a:effectLst/>
                <a:uLnTx/>
                <a:uFillTx/>
                <a:ea typeface="Calibri" panose="020F0502020204030204" pitchFamily="34" charset="0"/>
                <a:cs typeface="Times New Roman" panose="02020603050405020304" pitchFamily="18" charset="0"/>
              </a:rPr>
              <a:t> Dermatol. 2022 May 9. </a:t>
            </a:r>
            <a:r>
              <a:rPr kumimoji="0" lang="en-GB" sz="400" b="0" i="0" u="none" strike="noStrike" kern="1200" cap="none" spc="0" normalizeH="0" baseline="0" noProof="0" err="1">
                <a:ln>
                  <a:noFill/>
                </a:ln>
                <a:effectLst/>
                <a:uLnTx/>
                <a:uFillTx/>
                <a:ea typeface="Calibri" panose="020F0502020204030204" pitchFamily="34" charset="0"/>
                <a:cs typeface="Times New Roman" panose="02020603050405020304" pitchFamily="18" charset="0"/>
              </a:rPr>
              <a:t>doi</a:t>
            </a:r>
            <a:r>
              <a:rPr kumimoji="0" lang="en-GB" sz="400" b="0" i="0" u="none" strike="noStrike" kern="1200" cap="none" spc="0" normalizeH="0" baseline="0" noProof="0">
                <a:ln>
                  <a:noFill/>
                </a:ln>
                <a:effectLst/>
                <a:uLnTx/>
                <a:uFillTx/>
                <a:ea typeface="Calibri" panose="020F0502020204030204" pitchFamily="34" charset="0"/>
                <a:cs typeface="Times New Roman" panose="02020603050405020304" pitchFamily="18" charset="0"/>
              </a:rPr>
              <a:t>: 10.1111/jocd.15064. </a:t>
            </a:r>
            <a:r>
              <a:rPr kumimoji="0" lang="en-GB" sz="400" b="0" i="0" u="none" strike="noStrike" kern="1200" cap="none" spc="0" normalizeH="0" baseline="0" noProof="0" err="1">
                <a:ln>
                  <a:noFill/>
                </a:ln>
                <a:effectLst/>
                <a:uLnTx/>
                <a:uFillTx/>
                <a:ea typeface="Calibri" panose="020F0502020204030204" pitchFamily="34" charset="0"/>
                <a:cs typeface="Times New Roman" panose="02020603050405020304" pitchFamily="18" charset="0"/>
              </a:rPr>
              <a:t>Epub</a:t>
            </a:r>
            <a:r>
              <a:rPr kumimoji="0" lang="en-GB" sz="400" b="0" i="0" u="none" strike="noStrike" kern="1200" cap="none" spc="0" normalizeH="0" baseline="0" noProof="0">
                <a:ln>
                  <a:noFill/>
                </a:ln>
                <a:effectLst/>
                <a:uLnTx/>
                <a:uFillTx/>
                <a:ea typeface="Calibri" panose="020F0502020204030204" pitchFamily="34" charset="0"/>
                <a:cs typeface="Times New Roman" panose="02020603050405020304" pitchFamily="18" charset="0"/>
              </a:rPr>
              <a:t> ahead of print. PMID: 35531796.</a:t>
            </a:r>
            <a:endParaRPr kumimoji="0" lang="it-IT" sz="400" b="0" i="0" u="none" strike="noStrike" kern="1200" cap="none" spc="0" normalizeH="0" baseline="0" noProof="0">
              <a:ln>
                <a:noFill/>
              </a:ln>
              <a:effectLst/>
              <a:uLnTx/>
              <a:uFillTx/>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DB974DE4-5444-F096-9F2F-93F57D8BFB16}"/>
              </a:ext>
            </a:extLst>
          </p:cNvPr>
          <p:cNvSpPr txBox="1"/>
          <p:nvPr/>
        </p:nvSpPr>
        <p:spPr>
          <a:xfrm>
            <a:off x="849404" y="5083708"/>
            <a:ext cx="11065203" cy="1057662"/>
          </a:xfrm>
          <a:prstGeom prst="rect">
            <a:avLst/>
          </a:prstGeom>
          <a:noFill/>
        </p:spPr>
        <p:txBody>
          <a:bodyPr wrap="square">
            <a:sp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kumimoji="0" lang="en-GB" sz="1800" b="0" i="0" u="none" strike="noStrike" kern="1200" cap="none" spc="0" normalizeH="0" baseline="0" noProof="0">
                <a:ln>
                  <a:noFill/>
                </a:ln>
                <a:solidFill>
                  <a:schemeClr val="tx1"/>
                </a:solidFill>
                <a:effectLst/>
                <a:uLnTx/>
                <a:uFillTx/>
                <a:ea typeface="+mn-ea"/>
                <a:cs typeface="+mn-cs"/>
              </a:rPr>
              <a:t>This prospective and randomized clinical study showed that </a:t>
            </a:r>
            <a:r>
              <a:rPr lang="en-GB" err="1"/>
              <a:t>PhilArt</a:t>
            </a:r>
            <a:r>
              <a:rPr lang="en-GB"/>
              <a:t> </a:t>
            </a:r>
            <a:r>
              <a:rPr lang="it-IT" sz="1800" b="1" i="0" u="none" strike="noStrike" baseline="0">
                <a:solidFill>
                  <a:schemeClr val="tx1"/>
                </a:solidFill>
              </a:rPr>
              <a:t>PN-HPT</a:t>
            </a:r>
            <a:r>
              <a:rPr lang="it-IT" sz="1800" b="1" i="0" u="none" strike="noStrike" baseline="30000">
                <a:solidFill>
                  <a:schemeClr val="tx1"/>
                </a:solidFill>
              </a:rPr>
              <a:t>®</a:t>
            </a:r>
            <a:r>
              <a:rPr kumimoji="0" lang="en-GB" sz="1800" b="1" i="0" u="none" strike="noStrike" kern="1200" cap="none" spc="0" normalizeH="0" baseline="0" noProof="0">
                <a:ln>
                  <a:noFill/>
                </a:ln>
                <a:solidFill>
                  <a:schemeClr val="tx1"/>
                </a:solidFill>
                <a:effectLst/>
                <a:uLnTx/>
                <a:uFillTx/>
                <a:ea typeface="+mn-ea"/>
                <a:cs typeface="+mn-cs"/>
              </a:rPr>
              <a:t> stand-alone therapy improves dermal quality and enhances the clinical efficacy and duration of cross-linked HA </a:t>
            </a:r>
            <a:r>
              <a:rPr kumimoji="0" lang="en-GB" sz="1800" b="0" i="0" u="none" strike="noStrike" kern="1200" cap="none" spc="0" normalizeH="0" baseline="0" noProof="0">
                <a:ln>
                  <a:noFill/>
                </a:ln>
                <a:solidFill>
                  <a:schemeClr val="tx1"/>
                </a:solidFill>
                <a:effectLst/>
                <a:uLnTx/>
                <a:uFillTx/>
                <a:ea typeface="+mn-ea"/>
                <a:cs typeface="+mn-cs"/>
              </a:rPr>
              <a:t>for the treatment of moderate to severe nasolabial folds.</a:t>
            </a:r>
          </a:p>
        </p:txBody>
      </p:sp>
      <p:sp>
        <p:nvSpPr>
          <p:cNvPr id="2" name="TextBox 2">
            <a:extLst>
              <a:ext uri="{FF2B5EF4-FFF2-40B4-BE49-F238E27FC236}">
                <a16:creationId xmlns:a16="http://schemas.microsoft.com/office/drawing/2014/main" id="{0AB6A366-9F5A-4906-AB0A-0FB50D67E873}"/>
              </a:ext>
            </a:extLst>
          </p:cNvPr>
          <p:cNvSpPr txBox="1"/>
          <p:nvPr/>
        </p:nvSpPr>
        <p:spPr>
          <a:xfrm>
            <a:off x="11933927" y="6599096"/>
            <a:ext cx="516145" cy="225896"/>
          </a:xfrm>
          <a:prstGeom prst="rect">
            <a:avLst/>
          </a:prstGeom>
          <a:noFill/>
        </p:spPr>
        <p:txBody>
          <a:bodyPr wrap="square" rtlCol="0">
            <a:spAutoFit/>
          </a:bodyPr>
          <a:lstStyle/>
          <a:p>
            <a:pPr algn="l">
              <a:lnSpc>
                <a:spcPct val="120000"/>
              </a:lnSpc>
            </a:pPr>
            <a:r>
              <a:rPr lang="en-GB" sz="800">
                <a:latin typeface="Century Gothic" panose="020B0502020202020204" pitchFamily="34" charset="0"/>
              </a:rPr>
              <a:t>O</a:t>
            </a:r>
            <a:endParaRPr lang="de-DE" sz="800">
              <a:latin typeface="Century Gothic" panose="020B0502020202020204" pitchFamily="34" charset="0"/>
            </a:endParaRPr>
          </a:p>
        </p:txBody>
      </p:sp>
      <p:sp>
        <p:nvSpPr>
          <p:cNvPr id="3" name="TextBox 2">
            <a:extLst>
              <a:ext uri="{FF2B5EF4-FFF2-40B4-BE49-F238E27FC236}">
                <a16:creationId xmlns:a16="http://schemas.microsoft.com/office/drawing/2014/main" id="{B2C3FFA1-6EF7-07FC-8C6B-971444AEFA49}"/>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123999344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95A870-FEB0-CB95-BE68-202066BAF6C4}"/>
              </a:ext>
            </a:extLst>
          </p:cNvPr>
          <p:cNvSpPr>
            <a:spLocks noGrp="1"/>
          </p:cNvSpPr>
          <p:nvPr>
            <p:ph type="title"/>
          </p:nvPr>
        </p:nvSpPr>
        <p:spPr>
          <a:xfrm>
            <a:off x="838200" y="948576"/>
            <a:ext cx="7958959" cy="1085119"/>
          </a:xfrm>
        </p:spPr>
        <p:txBody>
          <a:bodyPr/>
          <a:lstStyle/>
          <a:p>
            <a:pPr>
              <a:lnSpc>
                <a:spcPct val="120000"/>
              </a:lnSpc>
            </a:pPr>
            <a:r>
              <a:rPr lang="de-DE" sz="3200">
                <a:latin typeface="Century Gothic"/>
              </a:rPr>
              <a:t>Key Takeaways</a:t>
            </a:r>
            <a:endParaRPr lang="en-US" sz="3200"/>
          </a:p>
        </p:txBody>
      </p:sp>
      <p:sp>
        <p:nvSpPr>
          <p:cNvPr id="7" name="TextBox 6">
            <a:extLst>
              <a:ext uri="{FF2B5EF4-FFF2-40B4-BE49-F238E27FC236}">
                <a16:creationId xmlns:a16="http://schemas.microsoft.com/office/drawing/2014/main" id="{DAE9984A-37AE-D8EE-CDBA-AD59BC0C9478}"/>
              </a:ext>
            </a:extLst>
          </p:cNvPr>
          <p:cNvSpPr txBox="1"/>
          <p:nvPr/>
        </p:nvSpPr>
        <p:spPr>
          <a:xfrm>
            <a:off x="846747" y="2276827"/>
            <a:ext cx="2660128" cy="2108269"/>
          </a:xfrm>
          <a:prstGeom prst="rect">
            <a:avLst/>
          </a:prstGeom>
          <a:noFill/>
        </p:spPr>
        <p:txBody>
          <a:bodyPr wrap="square">
            <a:spAutoFit/>
          </a:bodyPr>
          <a:lstStyle/>
          <a:p>
            <a:r>
              <a:rPr lang="it-IT" sz="2400" dirty="0"/>
              <a:t>Over 90% </a:t>
            </a:r>
            <a:r>
              <a:rPr lang="it-IT" sz="2400" b="1" dirty="0" err="1"/>
              <a:t>efficacy</a:t>
            </a:r>
            <a:endParaRPr lang="it-IT" sz="2400" dirty="0"/>
          </a:p>
          <a:p>
            <a:r>
              <a:rPr lang="it-IT" sz="2400" dirty="0"/>
              <a:t>in </a:t>
            </a:r>
            <a:r>
              <a:rPr lang="it-IT" sz="2400" dirty="0" err="1"/>
              <a:t>skin</a:t>
            </a:r>
            <a:r>
              <a:rPr lang="it-IT" sz="2400" dirty="0"/>
              <a:t> </a:t>
            </a:r>
            <a:r>
              <a:rPr lang="it-IT" sz="2400" dirty="0" err="1"/>
              <a:t>quality</a:t>
            </a:r>
            <a:r>
              <a:rPr lang="it-IT" sz="2400" dirty="0"/>
              <a:t> </a:t>
            </a:r>
            <a:r>
              <a:rPr lang="it-IT" sz="2400" dirty="0" err="1"/>
              <a:t>improvement</a:t>
            </a:r>
            <a:r>
              <a:rPr lang="it-IT" sz="2400" dirty="0"/>
              <a:t>*</a:t>
            </a:r>
            <a:r>
              <a:rPr lang="it-IT" sz="2400" baseline="30000" dirty="0"/>
              <a:t>,1 </a:t>
            </a:r>
          </a:p>
          <a:p>
            <a:endParaRPr lang="en-CA" sz="1100" b="0" i="0" dirty="0">
              <a:effectLst/>
            </a:endParaRPr>
          </a:p>
          <a:p>
            <a:endParaRPr lang="en-GB" sz="2400" dirty="0"/>
          </a:p>
        </p:txBody>
      </p:sp>
      <p:sp>
        <p:nvSpPr>
          <p:cNvPr id="8" name="TextBox 9">
            <a:extLst>
              <a:ext uri="{FF2B5EF4-FFF2-40B4-BE49-F238E27FC236}">
                <a16:creationId xmlns:a16="http://schemas.microsoft.com/office/drawing/2014/main" id="{7B1DA4E7-1B3C-4DC6-A5B2-DC0C219F4C4D}"/>
              </a:ext>
            </a:extLst>
          </p:cNvPr>
          <p:cNvSpPr txBox="1"/>
          <p:nvPr/>
        </p:nvSpPr>
        <p:spPr>
          <a:xfrm>
            <a:off x="838200" y="6365861"/>
            <a:ext cx="7152249" cy="344428"/>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30000" noProof="0">
                <a:ln>
                  <a:noFill/>
                </a:ln>
                <a:solidFill>
                  <a:schemeClr val="bg1"/>
                </a:solidFill>
                <a:effectLst/>
                <a:uLnTx/>
                <a:uFillTx/>
                <a:latin typeface="Century Gothic" panose="020B0502020202020204" pitchFamily="34" charset="0"/>
                <a:ea typeface="+mn-ea"/>
                <a:cs typeface="+mn-cs"/>
              </a:rPr>
              <a:t>1</a:t>
            </a:r>
            <a:r>
              <a:rPr kumimoji="0" lang="en-GB" sz="400" b="0" i="0" u="none" strike="noStrike" kern="1200" cap="none" spc="0" normalizeH="0" baseline="0" noProof="0">
                <a:ln>
                  <a:noFill/>
                </a:ln>
                <a:solidFill>
                  <a:schemeClr val="bg1"/>
                </a:solidFill>
                <a:effectLst/>
                <a:uLnTx/>
                <a:uFillTx/>
                <a:latin typeface="Century Gothic" panose="020B0502020202020204" pitchFamily="34" charset="0"/>
                <a:ea typeface="+mn-ea"/>
                <a:cs typeface="+mn-cs"/>
              </a:rPr>
              <a:t> </a:t>
            </a:r>
            <a:r>
              <a:rPr kumimoji="0" lang="en-GB" sz="400" b="0" i="0" u="none" strike="noStrike" kern="1200" cap="none" spc="0" normalizeH="0" baseline="0" noProof="0" err="1">
                <a:ln>
                  <a:noFill/>
                </a:ln>
                <a:solidFill>
                  <a:schemeClr val="bg1"/>
                </a:solidFill>
                <a:effectLst/>
                <a:uLnTx/>
                <a:uFillTx/>
                <a:latin typeface="Century Gothic" panose="020B0502020202020204" pitchFamily="34" charset="0"/>
                <a:ea typeface="+mn-ea"/>
                <a:cs typeface="+mn-cs"/>
              </a:rPr>
              <a:t>Cavallini</a:t>
            </a:r>
            <a:r>
              <a:rPr kumimoji="0" lang="en-GB" sz="400" b="0" i="0" u="none" strike="noStrike" kern="1200" cap="none" spc="0" normalizeH="0" baseline="0" noProof="0">
                <a:ln>
                  <a:noFill/>
                </a:ln>
                <a:solidFill>
                  <a:schemeClr val="bg1"/>
                </a:solidFill>
                <a:effectLst/>
                <a:uLnTx/>
                <a:uFillTx/>
                <a:latin typeface="Century Gothic" panose="020B0502020202020204" pitchFamily="34" charset="0"/>
                <a:ea typeface="+mn-ea"/>
                <a:cs typeface="+mn-cs"/>
              </a:rPr>
              <a:t> M, </a:t>
            </a:r>
            <a:r>
              <a:rPr kumimoji="0" lang="en-GB" sz="400" b="0" i="0" u="none" strike="noStrike" kern="1200" cap="none" spc="0" normalizeH="0" baseline="0" noProof="0" err="1">
                <a:ln>
                  <a:noFill/>
                </a:ln>
                <a:solidFill>
                  <a:schemeClr val="bg1"/>
                </a:solidFill>
                <a:effectLst/>
                <a:uLnTx/>
                <a:uFillTx/>
                <a:latin typeface="Century Gothic" panose="020B0502020202020204" pitchFamily="34" charset="0"/>
                <a:ea typeface="+mn-ea"/>
                <a:cs typeface="+mn-cs"/>
              </a:rPr>
              <a:t>Papagni</a:t>
            </a:r>
            <a:r>
              <a:rPr kumimoji="0" lang="en-GB" sz="400" b="0" i="0" u="none" strike="noStrike" kern="1200" cap="none" spc="0" normalizeH="0" baseline="0" noProof="0">
                <a:ln>
                  <a:noFill/>
                </a:ln>
                <a:solidFill>
                  <a:schemeClr val="bg1"/>
                </a:solidFill>
                <a:effectLst/>
                <a:uLnTx/>
                <a:uFillTx/>
                <a:latin typeface="Century Gothic" panose="020B0502020202020204" pitchFamily="34" charset="0"/>
                <a:ea typeface="+mn-ea"/>
                <a:cs typeface="+mn-cs"/>
              </a:rPr>
              <a:t> M. Long Chain Polynucleotides Gel and Skin </a:t>
            </a:r>
            <a:r>
              <a:rPr kumimoji="0" lang="en-GB" sz="400" b="0" i="0" u="none" strike="noStrike" kern="1200" cap="none" spc="0" normalizeH="0" baseline="0" noProof="0" err="1">
                <a:ln>
                  <a:noFill/>
                </a:ln>
                <a:solidFill>
                  <a:schemeClr val="bg1"/>
                </a:solidFill>
                <a:effectLst/>
                <a:uLnTx/>
                <a:uFillTx/>
                <a:latin typeface="Century Gothic" panose="020B0502020202020204" pitchFamily="34" charset="0"/>
                <a:ea typeface="+mn-ea"/>
                <a:cs typeface="+mn-cs"/>
              </a:rPr>
              <a:t>Biorevitalization</a:t>
            </a:r>
            <a:r>
              <a:rPr kumimoji="0" lang="en-GB" sz="400" b="0" i="0" u="none" strike="noStrike" kern="1200" cap="none" spc="0" normalizeH="0" baseline="0" noProof="0">
                <a:ln>
                  <a:noFill/>
                </a:ln>
                <a:solidFill>
                  <a:schemeClr val="bg1"/>
                </a:solidFill>
                <a:effectLst/>
                <a:uLnTx/>
                <a:uFillTx/>
                <a:latin typeface="Century Gothic" panose="020B0502020202020204" pitchFamily="34" charset="0"/>
                <a:ea typeface="+mn-ea"/>
                <a:cs typeface="+mn-cs"/>
              </a:rPr>
              <a:t>.  International Journal of Plastic Dermatology-ISPLAD. 2007; 3(3): 27-32</a:t>
            </a:r>
          </a:p>
          <a:p>
            <a:pPr marL="0" marR="0" lvl="0" indent="0" algn="l" defTabSz="914377" rtl="0" eaLnBrk="1" fontAlgn="auto" latinLnBrk="0" hangingPunct="1">
              <a:lnSpc>
                <a:spcPct val="100000"/>
              </a:lnSpc>
              <a:spcBef>
                <a:spcPts val="0"/>
              </a:spcBef>
              <a:spcAft>
                <a:spcPts val="0"/>
              </a:spcAft>
              <a:buClrTx/>
              <a:buSzTx/>
              <a:buFontTx/>
              <a:buNone/>
              <a:tabLst/>
              <a:defRPr/>
            </a:pPr>
            <a:r>
              <a:rPr lang="en-GB" sz="400">
                <a:solidFill>
                  <a:schemeClr val="bg1"/>
                </a:solidFill>
                <a:latin typeface="Century Gothic" panose="020B0502020202020204" pitchFamily="34" charset="0"/>
              </a:rPr>
              <a:t>*</a:t>
            </a:r>
            <a:r>
              <a:rPr kumimoji="0" lang="en-GB" sz="400" b="0" i="0" u="none" strike="noStrike" kern="1200" cap="none" spc="0" normalizeH="0" baseline="0" noProof="0">
                <a:ln>
                  <a:noFill/>
                </a:ln>
                <a:solidFill>
                  <a:schemeClr val="bg1"/>
                </a:solidFill>
                <a:effectLst/>
                <a:uLnTx/>
                <a:uFillTx/>
                <a:latin typeface="Century Gothic" panose="020B0502020202020204" pitchFamily="34" charset="0"/>
                <a:ea typeface="+mn-ea"/>
                <a:cs typeface="+mn-cs"/>
              </a:rPr>
              <a:t>The physician global assessment during the follow-up visit (Figure 1) was positive. In fact in 91% of the patients the physician noted a clinical improvement (73% improved and 18% highly improved), due to the reduction of superficial fine wrinkles and to a better aspect of the skin that showed to be more tonic. In particular this result was noted in the treatment of the face, above all in the check, periocular area and neck</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GB" sz="400">
              <a:solidFill>
                <a:schemeClr val="bg1"/>
              </a:solidFill>
              <a:latin typeface="Century Gothic" panose="020B0502020202020204" pitchFamily="34" charset="0"/>
            </a:endParaRPr>
          </a:p>
        </p:txBody>
      </p:sp>
      <p:sp>
        <p:nvSpPr>
          <p:cNvPr id="9" name="TextBox 8">
            <a:extLst>
              <a:ext uri="{FF2B5EF4-FFF2-40B4-BE49-F238E27FC236}">
                <a16:creationId xmlns:a16="http://schemas.microsoft.com/office/drawing/2014/main" id="{C02B82D8-D6A2-408A-8644-D308F3A661E6}"/>
              </a:ext>
            </a:extLst>
          </p:cNvPr>
          <p:cNvSpPr txBox="1"/>
          <p:nvPr/>
        </p:nvSpPr>
        <p:spPr>
          <a:xfrm>
            <a:off x="8657257" y="2148278"/>
            <a:ext cx="2720896" cy="1938992"/>
          </a:xfrm>
          <a:prstGeom prst="rect">
            <a:avLst/>
          </a:prstGeom>
          <a:noFill/>
        </p:spPr>
        <p:txBody>
          <a:bodyPr wrap="square">
            <a:spAutoFit/>
          </a:bodyPr>
          <a:lstStyle/>
          <a:p>
            <a:r>
              <a:rPr lang="en-GB" sz="2400" b="1" err="1">
                <a:solidFill>
                  <a:schemeClr val="tx1"/>
                </a:solidFill>
              </a:rPr>
              <a:t>PhilArt</a:t>
            </a:r>
            <a:r>
              <a:rPr lang="en-GB" sz="2400" b="1">
                <a:solidFill>
                  <a:schemeClr val="tx1"/>
                </a:solidFill>
              </a:rPr>
              <a:t> </a:t>
            </a:r>
            <a:r>
              <a:rPr lang="en-GB" sz="2400">
                <a:solidFill>
                  <a:schemeClr val="tx1"/>
                </a:solidFill>
              </a:rPr>
              <a:t>to ensure </a:t>
            </a:r>
            <a:r>
              <a:rPr lang="en-GB" sz="2400" b="1">
                <a:solidFill>
                  <a:schemeClr val="tx1"/>
                </a:solidFill>
              </a:rPr>
              <a:t>clinically proven high tolerability </a:t>
            </a:r>
            <a:r>
              <a:rPr lang="en-GB" sz="2400">
                <a:solidFill>
                  <a:schemeClr val="tx1"/>
                </a:solidFill>
              </a:rPr>
              <a:t>with no severe side effects.</a:t>
            </a:r>
            <a:r>
              <a:rPr lang="en-GB" sz="2400" baseline="30000">
                <a:solidFill>
                  <a:schemeClr val="tx1"/>
                </a:solidFill>
              </a:rPr>
              <a:t>1</a:t>
            </a:r>
            <a:endParaRPr lang="x-none" sz="2400">
              <a:solidFill>
                <a:schemeClr val="tx1"/>
              </a:solidFill>
            </a:endParaRPr>
          </a:p>
        </p:txBody>
      </p:sp>
      <p:pic>
        <p:nvPicPr>
          <p:cNvPr id="6" name="Grafik 4">
            <a:extLst>
              <a:ext uri="{FF2B5EF4-FFF2-40B4-BE49-F238E27FC236}">
                <a16:creationId xmlns:a16="http://schemas.microsoft.com/office/drawing/2014/main" id="{0440D2BB-05A2-8293-7E75-007CE4DDAE2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641963" y="1443329"/>
            <a:ext cx="2880206" cy="2868957"/>
          </a:xfrm>
          <a:prstGeom prst="rect">
            <a:avLst/>
          </a:prstGeom>
        </p:spPr>
      </p:pic>
      <p:sp>
        <p:nvSpPr>
          <p:cNvPr id="3" name="TextBox 2">
            <a:extLst>
              <a:ext uri="{FF2B5EF4-FFF2-40B4-BE49-F238E27FC236}">
                <a16:creationId xmlns:a16="http://schemas.microsoft.com/office/drawing/2014/main" id="{5403BE56-8B98-C610-DFB4-C17324BBBFEC}"/>
              </a:ext>
            </a:extLst>
          </p:cNvPr>
          <p:cNvSpPr txBox="1"/>
          <p:nvPr/>
        </p:nvSpPr>
        <p:spPr>
          <a:xfrm>
            <a:off x="1489670" y="4213463"/>
            <a:ext cx="1095153" cy="1557093"/>
          </a:xfrm>
          <a:prstGeom prst="rect">
            <a:avLst/>
          </a:prstGeom>
          <a:noFill/>
        </p:spPr>
        <p:txBody>
          <a:bodyPr wrap="square" rtlCol="0">
            <a:spAutoFit/>
          </a:bodyPr>
          <a:lstStyle/>
          <a:p>
            <a:pPr algn="l">
              <a:lnSpc>
                <a:spcPct val="120000"/>
              </a:lnSpc>
            </a:pPr>
            <a:r>
              <a:rPr lang="de-AT" sz="8800" b="1">
                <a:latin typeface="Century Gothic" panose="020B0502020202020204" pitchFamily="34" charset="0"/>
              </a:rPr>
              <a:t>1</a:t>
            </a:r>
            <a:endParaRPr lang="en-GB" b="1">
              <a:latin typeface="Century Gothic" panose="020B0502020202020204" pitchFamily="34" charset="0"/>
            </a:endParaRPr>
          </a:p>
        </p:txBody>
      </p:sp>
      <p:sp>
        <p:nvSpPr>
          <p:cNvPr id="4" name="TextBox 3">
            <a:extLst>
              <a:ext uri="{FF2B5EF4-FFF2-40B4-BE49-F238E27FC236}">
                <a16:creationId xmlns:a16="http://schemas.microsoft.com/office/drawing/2014/main" id="{73AFDABD-ED01-C8D6-7F27-75A4B649BAFB}"/>
              </a:ext>
            </a:extLst>
          </p:cNvPr>
          <p:cNvSpPr txBox="1"/>
          <p:nvPr/>
        </p:nvSpPr>
        <p:spPr>
          <a:xfrm>
            <a:off x="5751261" y="4213463"/>
            <a:ext cx="1095153" cy="1557093"/>
          </a:xfrm>
          <a:prstGeom prst="rect">
            <a:avLst/>
          </a:prstGeom>
          <a:noFill/>
        </p:spPr>
        <p:txBody>
          <a:bodyPr wrap="square" rtlCol="0">
            <a:spAutoFit/>
          </a:bodyPr>
          <a:lstStyle/>
          <a:p>
            <a:pPr algn="l">
              <a:lnSpc>
                <a:spcPct val="120000"/>
              </a:lnSpc>
            </a:pPr>
            <a:r>
              <a:rPr lang="de-AT" sz="8800" b="1">
                <a:latin typeface="Century Gothic" panose="020B0502020202020204" pitchFamily="34" charset="0"/>
              </a:rPr>
              <a:t>2</a:t>
            </a:r>
            <a:endParaRPr lang="en-GB" b="1">
              <a:latin typeface="Century Gothic" panose="020B0502020202020204" pitchFamily="34" charset="0"/>
            </a:endParaRPr>
          </a:p>
        </p:txBody>
      </p:sp>
      <p:sp>
        <p:nvSpPr>
          <p:cNvPr id="10" name="TextBox 9">
            <a:extLst>
              <a:ext uri="{FF2B5EF4-FFF2-40B4-BE49-F238E27FC236}">
                <a16:creationId xmlns:a16="http://schemas.microsoft.com/office/drawing/2014/main" id="{6FDF9F3C-8331-FCD9-20D6-50C89CDE6D8A}"/>
              </a:ext>
            </a:extLst>
          </p:cNvPr>
          <p:cNvSpPr txBox="1"/>
          <p:nvPr/>
        </p:nvSpPr>
        <p:spPr>
          <a:xfrm>
            <a:off x="9607177" y="4213463"/>
            <a:ext cx="1095153" cy="1557093"/>
          </a:xfrm>
          <a:prstGeom prst="rect">
            <a:avLst/>
          </a:prstGeom>
          <a:noFill/>
        </p:spPr>
        <p:txBody>
          <a:bodyPr wrap="square" rtlCol="0">
            <a:spAutoFit/>
          </a:bodyPr>
          <a:lstStyle/>
          <a:p>
            <a:pPr algn="l">
              <a:lnSpc>
                <a:spcPct val="120000"/>
              </a:lnSpc>
            </a:pPr>
            <a:r>
              <a:rPr lang="de-AT" sz="8800" b="1">
                <a:latin typeface="Century Gothic" panose="020B0502020202020204" pitchFamily="34" charset="0"/>
              </a:rPr>
              <a:t>3</a:t>
            </a:r>
            <a:endParaRPr lang="en-GB" b="1">
              <a:latin typeface="Century Gothic" panose="020B0502020202020204" pitchFamily="34" charset="0"/>
            </a:endParaRPr>
          </a:p>
        </p:txBody>
      </p:sp>
      <p:sp>
        <p:nvSpPr>
          <p:cNvPr id="12" name="TextBox 2">
            <a:extLst>
              <a:ext uri="{FF2B5EF4-FFF2-40B4-BE49-F238E27FC236}">
                <a16:creationId xmlns:a16="http://schemas.microsoft.com/office/drawing/2014/main" id="{8EE8B88C-0FFA-047D-6BE5-279E68F5BF9B}"/>
              </a:ext>
            </a:extLst>
          </p:cNvPr>
          <p:cNvSpPr txBox="1"/>
          <p:nvPr/>
        </p:nvSpPr>
        <p:spPr>
          <a:xfrm>
            <a:off x="11933927" y="6599096"/>
            <a:ext cx="516145" cy="225896"/>
          </a:xfrm>
          <a:prstGeom prst="rect">
            <a:avLst/>
          </a:prstGeom>
          <a:noFill/>
        </p:spPr>
        <p:txBody>
          <a:bodyPr wrap="square" rtlCol="0">
            <a:spAutoFit/>
          </a:bodyPr>
          <a:lstStyle/>
          <a:p>
            <a:pPr algn="l">
              <a:lnSpc>
                <a:spcPct val="120000"/>
              </a:lnSpc>
            </a:pPr>
            <a:r>
              <a:rPr lang="en-GB" sz="800">
                <a:latin typeface="Century Gothic" panose="020B0502020202020204" pitchFamily="34" charset="0"/>
              </a:rPr>
              <a:t>O</a:t>
            </a:r>
            <a:endParaRPr lang="de-DE" sz="800">
              <a:latin typeface="Century Gothic" panose="020B0502020202020204" pitchFamily="34" charset="0"/>
            </a:endParaRPr>
          </a:p>
        </p:txBody>
      </p:sp>
      <p:sp>
        <p:nvSpPr>
          <p:cNvPr id="5" name="TextBox 4">
            <a:extLst>
              <a:ext uri="{FF2B5EF4-FFF2-40B4-BE49-F238E27FC236}">
                <a16:creationId xmlns:a16="http://schemas.microsoft.com/office/drawing/2014/main" id="{073AC3F2-4A67-7D9A-F0F6-859F4B825956}"/>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69270299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E3EFB-B530-A5A4-922A-CDB2C306CD30}"/>
              </a:ext>
            </a:extLst>
          </p:cNvPr>
          <p:cNvSpPr>
            <a:spLocks noGrp="1"/>
          </p:cNvSpPr>
          <p:nvPr>
            <p:ph type="title"/>
          </p:nvPr>
        </p:nvSpPr>
        <p:spPr/>
        <p:txBody>
          <a:bodyPr/>
          <a:lstStyle/>
          <a:p>
            <a:r>
              <a:rPr lang="en-US" dirty="0"/>
              <a:t>Paperwork</a:t>
            </a:r>
          </a:p>
        </p:txBody>
      </p:sp>
      <p:sp>
        <p:nvSpPr>
          <p:cNvPr id="3" name="Text Placeholder 2">
            <a:extLst>
              <a:ext uri="{FF2B5EF4-FFF2-40B4-BE49-F238E27FC236}">
                <a16:creationId xmlns:a16="http://schemas.microsoft.com/office/drawing/2014/main" id="{38D0AC85-ADCA-57C5-2F10-A8F0A38E009E}"/>
              </a:ext>
            </a:extLst>
          </p:cNvPr>
          <p:cNvSpPr>
            <a:spLocks noGrp="1"/>
          </p:cNvSpPr>
          <p:nvPr>
            <p:ph type="body" sz="quarter" idx="10"/>
          </p:nvPr>
        </p:nvSpPr>
        <p:spPr/>
        <p:txBody>
          <a:bodyPr/>
          <a:lstStyle/>
          <a:p>
            <a:r>
              <a:rPr lang="en-US" dirty="0"/>
              <a:t>Consent</a:t>
            </a:r>
          </a:p>
          <a:p>
            <a:r>
              <a:rPr lang="en-US" dirty="0"/>
              <a:t>Medical history </a:t>
            </a:r>
          </a:p>
          <a:p>
            <a:r>
              <a:rPr lang="en-US" dirty="0"/>
              <a:t>Instructions for use</a:t>
            </a:r>
          </a:p>
          <a:p>
            <a:r>
              <a:rPr lang="en-US" dirty="0"/>
              <a:t>Post advice</a:t>
            </a:r>
          </a:p>
          <a:p>
            <a:r>
              <a:rPr lang="en-US" dirty="0"/>
              <a:t>B&amp;A standardize photos (back grounds)</a:t>
            </a:r>
          </a:p>
          <a:p>
            <a:endParaRPr lang="en-US" dirty="0"/>
          </a:p>
          <a:p>
            <a:pPr marL="0" indent="0">
              <a:buNone/>
            </a:pPr>
            <a:endParaRPr lang="en-US" dirty="0"/>
          </a:p>
          <a:p>
            <a:endParaRPr lang="en-US" dirty="0"/>
          </a:p>
        </p:txBody>
      </p:sp>
      <p:sp>
        <p:nvSpPr>
          <p:cNvPr id="4" name="TextBox 3">
            <a:extLst>
              <a:ext uri="{FF2B5EF4-FFF2-40B4-BE49-F238E27FC236}">
                <a16:creationId xmlns:a16="http://schemas.microsoft.com/office/drawing/2014/main" id="{73A1AC84-1EC4-AD1C-7B08-3B530BBC15BA}"/>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324857008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39116182-2DEA-D6A8-E861-FFC7BBDB6E3E}"/>
              </a:ext>
            </a:extLst>
          </p:cNvPr>
          <p:cNvSpPr/>
          <p:nvPr/>
        </p:nvSpPr>
        <p:spPr>
          <a:xfrm>
            <a:off x="1" y="-73571"/>
            <a:ext cx="12286593" cy="70314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5" name="Grafik 4">
            <a:extLst>
              <a:ext uri="{FF2B5EF4-FFF2-40B4-BE49-F238E27FC236}">
                <a16:creationId xmlns:a16="http://schemas.microsoft.com/office/drawing/2014/main" id="{19F2194D-F623-9E1A-18B6-3C00DABF2564}"/>
              </a:ext>
            </a:extLst>
          </p:cNvPr>
          <p:cNvPicPr>
            <a:picLocks noChangeAspect="1"/>
          </p:cNvPicPr>
          <p:nvPr/>
        </p:nvPicPr>
        <p:blipFill>
          <a:blip r:embed="rId2"/>
          <a:stretch>
            <a:fillRect/>
          </a:stretch>
        </p:blipFill>
        <p:spPr>
          <a:xfrm>
            <a:off x="-2474847" y="-108005"/>
            <a:ext cx="20374687" cy="7626405"/>
          </a:xfrm>
          <a:prstGeom prst="rect">
            <a:avLst/>
          </a:prstGeom>
        </p:spPr>
      </p:pic>
      <p:sp>
        <p:nvSpPr>
          <p:cNvPr id="6" name="Titel 4">
            <a:extLst>
              <a:ext uri="{FF2B5EF4-FFF2-40B4-BE49-F238E27FC236}">
                <a16:creationId xmlns:a16="http://schemas.microsoft.com/office/drawing/2014/main" id="{8480C64B-4050-4844-8254-3D9E086838E6}"/>
              </a:ext>
            </a:extLst>
          </p:cNvPr>
          <p:cNvSpPr txBox="1">
            <a:spLocks/>
          </p:cNvSpPr>
          <p:nvPr/>
        </p:nvSpPr>
        <p:spPr>
          <a:xfrm>
            <a:off x="1184486" y="3624478"/>
            <a:ext cx="9917622" cy="2803803"/>
          </a:xfrm>
          <a:prstGeom prst="rect">
            <a:avLst/>
          </a:prstGeom>
        </p:spPr>
        <p:txBody>
          <a:bodyPr lIns="91440" tIns="45720" rIns="91440" bIns="45720" anchor="t"/>
          <a:lstStyle>
            <a:lvl1pPr algn="l" defTabSz="914377" rtl="0" eaLnBrk="1" latinLnBrk="0" hangingPunct="1">
              <a:lnSpc>
                <a:spcPct val="90000"/>
              </a:lnSpc>
              <a:spcBef>
                <a:spcPct val="0"/>
              </a:spcBef>
              <a:buNone/>
              <a:defRPr sz="3733" kern="1200">
                <a:solidFill>
                  <a:srgbClr val="00B2A9"/>
                </a:solidFill>
                <a:latin typeface="Century Gothic" panose="020B0502020202020204" pitchFamily="34" charset="0"/>
                <a:ea typeface="+mj-ea"/>
                <a:cs typeface="+mj-cs"/>
              </a:defRPr>
            </a:lvl1pPr>
          </a:lstStyle>
          <a:p>
            <a:r>
              <a:rPr lang="de-AT" sz="6000" err="1">
                <a:solidFill>
                  <a:schemeClr val="bg1"/>
                </a:solidFill>
                <a:latin typeface="Century Gothic"/>
              </a:rPr>
              <a:t>Thank</a:t>
            </a:r>
            <a:r>
              <a:rPr lang="de-AT" sz="6000">
                <a:solidFill>
                  <a:schemeClr val="bg1"/>
                </a:solidFill>
                <a:latin typeface="Century Gothic"/>
              </a:rPr>
              <a:t> you.</a:t>
            </a:r>
          </a:p>
        </p:txBody>
      </p:sp>
    </p:spTree>
    <p:extLst>
      <p:ext uri="{BB962C8B-B14F-4D97-AF65-F5344CB8AC3E}">
        <p14:creationId xmlns:p14="http://schemas.microsoft.com/office/powerpoint/2010/main" val="9966319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F4D6B8-DF5E-E8A3-CAD0-84438F56B7EE}"/>
              </a:ext>
            </a:extLst>
          </p:cNvPr>
          <p:cNvSpPr>
            <a:spLocks noGrp="1"/>
          </p:cNvSpPr>
          <p:nvPr>
            <p:ph type="title"/>
          </p:nvPr>
        </p:nvSpPr>
        <p:spPr>
          <a:xfrm>
            <a:off x="838201" y="1674944"/>
            <a:ext cx="9533020" cy="750435"/>
          </a:xfrm>
        </p:spPr>
        <p:txBody>
          <a:bodyPr>
            <a:normAutofit fontScale="90000"/>
          </a:bodyPr>
          <a:lstStyle/>
          <a:p>
            <a:r>
              <a:rPr lang="en-GB"/>
              <a:t>Evaluation of the scavenger activity</a:t>
            </a:r>
            <a:r>
              <a:rPr lang="en-GB" baseline="30000"/>
              <a:t>1</a:t>
            </a:r>
            <a:r>
              <a:rPr lang="en-GB"/>
              <a:t> of PN, HA and PN+HA  in response to oxidation induced by H</a:t>
            </a:r>
            <a:r>
              <a:rPr lang="en-GB" baseline="30000"/>
              <a:t>2</a:t>
            </a:r>
            <a:r>
              <a:rPr lang="en-GB"/>
              <a:t>O</a:t>
            </a:r>
            <a:r>
              <a:rPr lang="en-GB" baseline="30000"/>
              <a:t>2</a:t>
            </a:r>
            <a:r>
              <a:rPr lang="en-GB"/>
              <a:t> </a:t>
            </a:r>
            <a:br>
              <a:rPr lang="en-GB"/>
            </a:br>
            <a:endParaRPr lang="de-DE"/>
          </a:p>
        </p:txBody>
      </p:sp>
      <p:sp>
        <p:nvSpPr>
          <p:cNvPr id="9" name="TextBox 8">
            <a:extLst>
              <a:ext uri="{FF2B5EF4-FFF2-40B4-BE49-F238E27FC236}">
                <a16:creationId xmlns:a16="http://schemas.microsoft.com/office/drawing/2014/main" id="{5CC7ED9A-656A-8A81-A037-FE5570AE3F3C}"/>
              </a:ext>
            </a:extLst>
          </p:cNvPr>
          <p:cNvSpPr txBox="1"/>
          <p:nvPr/>
        </p:nvSpPr>
        <p:spPr>
          <a:xfrm>
            <a:off x="6340643" y="3646679"/>
            <a:ext cx="4994228" cy="2585323"/>
          </a:xfrm>
          <a:prstGeom prst="rect">
            <a:avLst/>
          </a:prstGeom>
          <a:noFill/>
        </p:spPr>
        <p:txBody>
          <a:bodyPr wrap="square" lIns="91440" tIns="45720" rIns="91440" bIns="45720" anchor="t">
            <a:spAutoFit/>
          </a:bodyPr>
          <a:lstStyle/>
          <a:p>
            <a:r>
              <a:rPr lang="en-US" sz="1800" i="0" u="none" strike="noStrike">
                <a:effectLst>
                  <a:outerShdw blurRad="38100" dist="38100" dir="2700000" algn="tl">
                    <a:srgbClr val="000000">
                      <a:alpha val="43137"/>
                    </a:srgbClr>
                  </a:outerShdw>
                </a:effectLst>
              </a:rPr>
              <a:t>DECREASE IN FLUORESCENCE = </a:t>
            </a:r>
            <a:r>
              <a:rPr lang="en-US" sz="1800" i="0" u="none" strike="noStrike">
                <a:effectLst/>
              </a:rPr>
              <a:t>Decrease in free ROS in medium</a:t>
            </a:r>
          </a:p>
          <a:p>
            <a:endParaRPr lang="en-US" sz="1800" i="0" u="none" strike="noStrike">
              <a:effectLst/>
            </a:endParaRPr>
          </a:p>
          <a:p>
            <a:r>
              <a:rPr lang="en-US" sz="1800" i="0" u="none" strike="noStrike">
                <a:effectLst/>
              </a:rPr>
              <a:t>The PN – HA -PN+HA with their </a:t>
            </a:r>
            <a:r>
              <a:rPr lang="en-US" sz="1800" i="0" u="none" strike="noStrike">
                <a:effectLst>
                  <a:outerShdw blurRad="38100" dist="38100" dir="2700000" algn="tl">
                    <a:srgbClr val="000000">
                      <a:alpha val="43137"/>
                    </a:srgbClr>
                  </a:outerShdw>
                </a:effectLst>
              </a:rPr>
              <a:t>SCAVENGER ACTIVITY</a:t>
            </a:r>
            <a:r>
              <a:rPr lang="en-US" sz="1800" i="0" u="none" strike="noStrike">
                <a:effectLst/>
              </a:rPr>
              <a:t> capture ROS</a:t>
            </a:r>
            <a:r>
              <a:rPr lang="en-US"/>
              <a:t> </a:t>
            </a:r>
            <a:endParaRPr lang="en-US" sz="1800" i="0" u="none" strike="noStrike">
              <a:effectLst/>
            </a:endParaRPr>
          </a:p>
          <a:p>
            <a:endParaRPr lang="en-US"/>
          </a:p>
          <a:p>
            <a:r>
              <a:rPr lang="en-US" sz="1800" i="0" u="none" strike="noStrike">
                <a:effectLst>
                  <a:outerShdw blurRad="38100" dist="38100" dir="2700000" algn="tl">
                    <a:srgbClr val="000000">
                      <a:alpha val="43137"/>
                    </a:srgbClr>
                  </a:outerShdw>
                </a:effectLst>
              </a:rPr>
              <a:t>ANTIOXIDANT ACTION</a:t>
            </a:r>
            <a:r>
              <a:rPr lang="en-US">
                <a:effectLst>
                  <a:outerShdw blurRad="38100" dist="38100" dir="2700000" algn="tl">
                    <a:srgbClr val="000000">
                      <a:alpha val="43137"/>
                    </a:srgbClr>
                  </a:outerShdw>
                </a:effectLst>
              </a:rPr>
              <a:t> </a:t>
            </a:r>
            <a:endParaRPr lang="en-US" sz="1800" i="0" u="none" strike="noStrike">
              <a:effectLst>
                <a:outerShdw blurRad="38100" dist="38100" dir="2700000" algn="tl">
                  <a:srgbClr val="000000">
                    <a:alpha val="43137"/>
                  </a:srgbClr>
                </a:outerShdw>
              </a:effectLst>
            </a:endParaRPr>
          </a:p>
          <a:p>
            <a:endParaRPr lang="it-IT"/>
          </a:p>
          <a:p>
            <a:endParaRPr lang="it-IT"/>
          </a:p>
        </p:txBody>
      </p:sp>
      <p:pic>
        <p:nvPicPr>
          <p:cNvPr id="10" name="Immagine 19">
            <a:extLst>
              <a:ext uri="{FF2B5EF4-FFF2-40B4-BE49-F238E27FC236}">
                <a16:creationId xmlns:a16="http://schemas.microsoft.com/office/drawing/2014/main" id="{EBD87FE4-EED2-A850-691E-38B15985F12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256420" y="893709"/>
            <a:ext cx="1805186" cy="1562470"/>
          </a:xfrm>
          <a:prstGeom prst="rect">
            <a:avLst/>
          </a:prstGeom>
        </p:spPr>
      </p:pic>
      <p:sp>
        <p:nvSpPr>
          <p:cNvPr id="12" name="CasellaDiTesto 8">
            <a:extLst>
              <a:ext uri="{FF2B5EF4-FFF2-40B4-BE49-F238E27FC236}">
                <a16:creationId xmlns:a16="http://schemas.microsoft.com/office/drawing/2014/main" id="{2C80999A-FA03-3070-9D62-99FCD59860BA}"/>
              </a:ext>
            </a:extLst>
          </p:cNvPr>
          <p:cNvSpPr txBox="1"/>
          <p:nvPr/>
        </p:nvSpPr>
        <p:spPr>
          <a:xfrm>
            <a:off x="1682381" y="4292464"/>
            <a:ext cx="178873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50" b="0" i="0" u="none" strike="noStrike" kern="1200" cap="none" spc="0" normalizeH="0" baseline="0" noProof="0">
                <a:ln>
                  <a:noFill/>
                </a:ln>
                <a:solidFill>
                  <a:srgbClr val="C62534"/>
                </a:solidFill>
                <a:effectLst/>
                <a:uLnTx/>
                <a:uFillTx/>
                <a:latin typeface="Calibri" panose="020F0502020204030204" pitchFamily="34" charset="0"/>
                <a:ea typeface="+mn-ea"/>
                <a:cs typeface="Times New Roman" panose="02020603050405020304" pitchFamily="18" charset="0"/>
              </a:rPr>
              <a:t>CONTROL </a:t>
            </a:r>
            <a:br>
              <a:rPr kumimoji="0" lang="it-IT" sz="1050" b="0" i="0" u="none" strike="noStrike" kern="1200" cap="none" spc="0" normalizeH="0" baseline="0" noProof="0">
                <a:ln>
                  <a:noFill/>
                </a:ln>
                <a:solidFill>
                  <a:srgbClr val="C62534"/>
                </a:solidFill>
                <a:effectLst/>
                <a:uLnTx/>
                <a:uFillTx/>
                <a:latin typeface="Calibri" panose="020F0502020204030204" pitchFamily="34" charset="0"/>
                <a:ea typeface="+mn-ea"/>
                <a:cs typeface="Times New Roman" panose="02020603050405020304" pitchFamily="18" charset="0"/>
              </a:rPr>
            </a:br>
            <a:r>
              <a:rPr kumimoji="0" lang="it-IT" sz="1050" b="0" i="0" u="none" strike="noStrike" kern="1200" cap="none" spc="0" normalizeH="0" baseline="0" noProof="0">
                <a:ln>
                  <a:noFill/>
                </a:ln>
                <a:solidFill>
                  <a:srgbClr val="E8C033"/>
                </a:solidFill>
                <a:effectLst/>
                <a:uLnTx/>
                <a:uFillTx/>
                <a:latin typeface="Calibri" panose="020F0502020204030204" pitchFamily="34" charset="0"/>
                <a:ea typeface="+mn-ea"/>
                <a:cs typeface="Times New Roman" panose="02020603050405020304" pitchFamily="18" charset="0"/>
              </a:rPr>
              <a:t>NON -CROSS-LINKED HA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50" b="0" i="0" u="none" strike="noStrike" kern="1200" cap="none" spc="0" normalizeH="0" baseline="0" noProof="0">
                <a:ln>
                  <a:noFill/>
                </a:ln>
                <a:solidFill>
                  <a:srgbClr val="E8C033"/>
                </a:solidFill>
                <a:effectLst/>
                <a:uLnTx/>
                <a:uFillTx/>
                <a:latin typeface="Calibri" panose="020F0502020204030204" pitchFamily="34" charset="0"/>
                <a:ea typeface="+mn-ea"/>
                <a:cs typeface="Times New Roman" panose="02020603050405020304" pitchFamily="18" charset="0"/>
              </a:rPr>
              <a:t> </a:t>
            </a:r>
            <a:r>
              <a:rPr kumimoji="0" lang="it-IT" sz="1050" b="0" i="0" u="none" strike="noStrike" kern="1200" cap="none" spc="0" normalizeH="0" baseline="0" noProof="0">
                <a:ln>
                  <a:noFill/>
                </a:ln>
                <a:solidFill>
                  <a:srgbClr val="F4E02F"/>
                </a:solidFill>
                <a:effectLst/>
                <a:uLnTx/>
                <a:uFillTx/>
                <a:latin typeface="Calibri" panose="020F0502020204030204" pitchFamily="34" charset="0"/>
                <a:ea typeface="+mn-ea"/>
                <a:cs typeface="Times New Roman" panose="02020603050405020304" pitchFamily="18" charset="0"/>
              </a:rPr>
              <a:t>PHILART PN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50" b="0" i="0" u="none" strike="noStrike" kern="1200" cap="none" spc="0" normalizeH="0" baseline="0" noProof="0">
                <a:ln>
                  <a:noFill/>
                </a:ln>
                <a:solidFill>
                  <a:srgbClr val="6E619B"/>
                </a:solidFill>
                <a:effectLst/>
                <a:uLnTx/>
                <a:uFillTx/>
                <a:latin typeface="Calibri" panose="020F0502020204030204" pitchFamily="34" charset="0"/>
                <a:ea typeface="+mn-ea"/>
                <a:cs typeface="Times New Roman" panose="02020603050405020304" pitchFamily="18" charset="0"/>
              </a:rPr>
              <a:t>PHILART NEXT</a:t>
            </a:r>
          </a:p>
        </p:txBody>
      </p:sp>
      <p:graphicFrame>
        <p:nvGraphicFramePr>
          <p:cNvPr id="3" name="Grafico 9">
            <a:extLst>
              <a:ext uri="{FF2B5EF4-FFF2-40B4-BE49-F238E27FC236}">
                <a16:creationId xmlns:a16="http://schemas.microsoft.com/office/drawing/2014/main" id="{8082F4F8-8DA3-4B8F-AE43-74BFEF4C2847}"/>
              </a:ext>
            </a:extLst>
          </p:cNvPr>
          <p:cNvGraphicFramePr>
            <a:graphicFrameLocks/>
          </p:cNvGraphicFramePr>
          <p:nvPr>
            <p:extLst>
              <p:ext uri="{D42A27DB-BD31-4B8C-83A1-F6EECF244321}">
                <p14:modId xmlns:p14="http://schemas.microsoft.com/office/powerpoint/2010/main" val="4174052073"/>
              </p:ext>
            </p:extLst>
          </p:nvPr>
        </p:nvGraphicFramePr>
        <p:xfrm>
          <a:off x="456380" y="3206614"/>
          <a:ext cx="5586664" cy="3649029"/>
        </p:xfrm>
        <a:graphic>
          <a:graphicData uri="http://schemas.openxmlformats.org/drawingml/2006/chart">
            <c:chart xmlns:c="http://schemas.openxmlformats.org/drawingml/2006/chart" xmlns:r="http://schemas.openxmlformats.org/officeDocument/2006/relationships" r:id="rId3"/>
          </a:graphicData>
        </a:graphic>
      </p:graphicFrame>
      <p:sp>
        <p:nvSpPr>
          <p:cNvPr id="11" name="CasellaDiTesto 8">
            <a:extLst>
              <a:ext uri="{FF2B5EF4-FFF2-40B4-BE49-F238E27FC236}">
                <a16:creationId xmlns:a16="http://schemas.microsoft.com/office/drawing/2014/main" id="{471CA7FF-2F14-4F52-A608-FE00707370E4}"/>
              </a:ext>
            </a:extLst>
          </p:cNvPr>
          <p:cNvSpPr txBox="1"/>
          <p:nvPr/>
        </p:nvSpPr>
        <p:spPr>
          <a:xfrm>
            <a:off x="6340643" y="5990991"/>
            <a:ext cx="453390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800" baseline="30000" dirty="0">
                <a:solidFill>
                  <a:srgbClr val="E7E6E6">
                    <a:lumMod val="10000"/>
                  </a:srgbClr>
                </a:solidFill>
                <a:latin typeface="Calibri" panose="020F0502020204030204" pitchFamily="34" charset="0"/>
                <a:cs typeface="Times New Roman" panose="02020603050405020304" pitchFamily="18" charset="0"/>
              </a:rPr>
              <a:t>1</a:t>
            </a:r>
            <a:r>
              <a:rPr kumimoji="0" lang="it-IT" sz="800" b="0" i="0" u="none" strike="noStrike" kern="1200" cap="none" spc="0" normalizeH="0" noProof="0" dirty="0">
                <a:ln>
                  <a:noFill/>
                </a:ln>
                <a:solidFill>
                  <a:srgbClr val="E7E6E6">
                    <a:lumMod val="10000"/>
                  </a:srgbClr>
                </a:solidFill>
                <a:effectLst/>
                <a:uLnTx/>
                <a:uFillTx/>
                <a:latin typeface="Calibri" panose="020F0502020204030204" pitchFamily="34" charset="0"/>
                <a:ea typeface="+mn-ea"/>
                <a:cs typeface="Times New Roman" panose="02020603050405020304" pitchFamily="18" charset="0"/>
              </a:rPr>
              <a:t> Data </a:t>
            </a:r>
            <a:r>
              <a:rPr lang="it-IT" sz="800" dirty="0">
                <a:solidFill>
                  <a:srgbClr val="E7E6E6">
                    <a:lumMod val="10000"/>
                  </a:srgbClr>
                </a:solidFill>
                <a:latin typeface="Calibri" panose="020F0502020204030204" pitchFamily="34" charset="0"/>
                <a:cs typeface="Times New Roman" panose="02020603050405020304" pitchFamily="18" charset="0"/>
              </a:rPr>
              <a:t>on file. </a:t>
            </a:r>
            <a:r>
              <a:rPr kumimoji="0" lang="it-IT" sz="800" b="0" i="0" u="none" strike="noStrike" kern="1200" cap="none" spc="0" normalizeH="0" noProof="0" dirty="0">
                <a:ln>
                  <a:noFill/>
                </a:ln>
                <a:solidFill>
                  <a:srgbClr val="E7E6E6">
                    <a:lumMod val="10000"/>
                  </a:srgbClr>
                </a:solidFill>
                <a:effectLst/>
                <a:uLnTx/>
                <a:uFillTx/>
                <a:latin typeface="Calibri" panose="020F0502020204030204" pitchFamily="34" charset="0"/>
                <a:ea typeface="+mn-ea"/>
                <a:cs typeface="Times New Roman" panose="02020603050405020304" pitchFamily="18" charset="0"/>
              </a:rPr>
              <a:t>Colangelo MT, Guizzardi </a:t>
            </a:r>
            <a:r>
              <a:rPr kumimoji="0" lang="it-IT" sz="800" b="0" i="0" u="none" strike="noStrike" kern="1200" cap="none" spc="0" normalizeH="0" noProof="0" dirty="0" err="1">
                <a:ln>
                  <a:noFill/>
                </a:ln>
                <a:solidFill>
                  <a:srgbClr val="E7E6E6">
                    <a:lumMod val="10000"/>
                  </a:srgbClr>
                </a:solidFill>
                <a:effectLst/>
                <a:uLnTx/>
                <a:uFillTx/>
                <a:latin typeface="Calibri" panose="020F0502020204030204" pitchFamily="34" charset="0"/>
                <a:ea typeface="+mn-ea"/>
                <a:cs typeface="Times New Roman" panose="02020603050405020304" pitchFamily="18" charset="0"/>
              </a:rPr>
              <a:t>S</a:t>
            </a:r>
            <a:r>
              <a:rPr kumimoji="0" lang="it-IT" sz="800" b="0" i="0" u="none" strike="noStrike" kern="1200" cap="none" spc="0" normalizeH="0" noProof="0" dirty="0">
                <a:ln>
                  <a:noFill/>
                </a:ln>
                <a:solidFill>
                  <a:srgbClr val="E7E6E6">
                    <a:lumMod val="10000"/>
                  </a:srgbClr>
                </a:solidFill>
                <a:effectLst/>
                <a:uLnTx/>
                <a:uFillTx/>
                <a:latin typeface="Calibri" panose="020F0502020204030204" pitchFamily="34" charset="0"/>
                <a:ea typeface="+mn-ea"/>
                <a:cs typeface="Times New Roman" panose="02020603050405020304" pitchFamily="18" charset="0"/>
              </a:rPr>
              <a:t>, Galli C.   </a:t>
            </a:r>
            <a:r>
              <a:rPr kumimoji="0" lang="it-IT" sz="800" b="0" i="0" u="none" strike="noStrike" kern="1200" cap="none" spc="0" normalizeH="0" noProof="0" dirty="0" err="1">
                <a:ln>
                  <a:noFill/>
                </a:ln>
                <a:solidFill>
                  <a:srgbClr val="E7E6E6">
                    <a:lumMod val="10000"/>
                  </a:srgbClr>
                </a:solidFill>
                <a:effectLst/>
                <a:uLnTx/>
                <a:uFillTx/>
                <a:latin typeface="Calibri" panose="020F0502020204030204" pitchFamily="34" charset="0"/>
                <a:ea typeface="+mn-ea"/>
                <a:cs typeface="Times New Roman" panose="02020603050405020304" pitchFamily="18" charset="0"/>
              </a:rPr>
              <a:t>Internal</a:t>
            </a:r>
            <a:r>
              <a:rPr kumimoji="0" lang="it-IT" sz="800" b="0" i="0" u="none" strike="noStrike" kern="1200" cap="none" spc="0" normalizeH="0" noProof="0" dirty="0">
                <a:ln>
                  <a:noFill/>
                </a:ln>
                <a:solidFill>
                  <a:srgbClr val="E7E6E6">
                    <a:lumMod val="10000"/>
                  </a:srgbClr>
                </a:solidFill>
                <a:effectLst/>
                <a:uLnTx/>
                <a:uFillTx/>
                <a:latin typeface="Calibri" panose="020F0502020204030204" pitchFamily="34" charset="0"/>
                <a:ea typeface="+mn-ea"/>
                <a:cs typeface="Times New Roman" panose="02020603050405020304" pitchFamily="18" charset="0"/>
              </a:rPr>
              <a:t> data 2021. </a:t>
            </a:r>
          </a:p>
        </p:txBody>
      </p:sp>
      <p:sp>
        <p:nvSpPr>
          <p:cNvPr id="4" name="TextBox 3">
            <a:extLst>
              <a:ext uri="{FF2B5EF4-FFF2-40B4-BE49-F238E27FC236}">
                <a16:creationId xmlns:a16="http://schemas.microsoft.com/office/drawing/2014/main" id="{5847518C-80C5-FF4D-20F8-CB86F067BBC5}"/>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19392110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4F963B-6DE8-6DD8-B3B1-20B4DE4842B0}"/>
              </a:ext>
            </a:extLst>
          </p:cNvPr>
          <p:cNvSpPr>
            <a:spLocks noGrp="1"/>
          </p:cNvSpPr>
          <p:nvPr>
            <p:ph type="title"/>
          </p:nvPr>
        </p:nvSpPr>
        <p:spPr>
          <a:xfrm>
            <a:off x="615142" y="1058969"/>
            <a:ext cx="10967829" cy="750435"/>
          </a:xfrm>
        </p:spPr>
        <p:txBody>
          <a:bodyPr/>
          <a:lstStyle/>
          <a:p>
            <a:pPr algn="ctr">
              <a:lnSpc>
                <a:spcPct val="120000"/>
              </a:lnSpc>
            </a:pPr>
            <a:r>
              <a:rPr lang="de-DE" sz="2400" dirty="0"/>
              <a:t>POLYNUCLEOTIDES </a:t>
            </a:r>
            <a:r>
              <a:rPr lang="de-DE" sz="2400" dirty="0" err="1"/>
              <a:t>stimulate</a:t>
            </a:r>
            <a:r>
              <a:rPr lang="de-DE" sz="2400" dirty="0"/>
              <a:t> </a:t>
            </a:r>
            <a:r>
              <a:rPr lang="de-DE" sz="2400" dirty="0" err="1"/>
              <a:t>cell</a:t>
            </a:r>
            <a:r>
              <a:rPr lang="de-DE" sz="2400" dirty="0"/>
              <a:t> </a:t>
            </a:r>
            <a:r>
              <a:rPr lang="de-DE" sz="2400" dirty="0" err="1"/>
              <a:t>proliferation</a:t>
            </a:r>
            <a:r>
              <a:rPr lang="de-DE" sz="2400" dirty="0"/>
              <a:t> and </a:t>
            </a:r>
            <a:r>
              <a:rPr lang="de-DE" sz="2400" dirty="0" err="1"/>
              <a:t>protein</a:t>
            </a:r>
            <a:r>
              <a:rPr lang="de-DE" sz="2400" dirty="0"/>
              <a:t> production</a:t>
            </a:r>
            <a:r>
              <a:rPr lang="de-DE" sz="2400" baseline="30000" dirty="0"/>
              <a:t>1</a:t>
            </a:r>
            <a:endParaRPr lang="de-DE" sz="2400" dirty="0"/>
          </a:p>
        </p:txBody>
      </p:sp>
      <p:pic>
        <p:nvPicPr>
          <p:cNvPr id="5" name="Grafik 4">
            <a:extLst>
              <a:ext uri="{FF2B5EF4-FFF2-40B4-BE49-F238E27FC236}">
                <a16:creationId xmlns:a16="http://schemas.microsoft.com/office/drawing/2014/main" id="{1211CB3F-754B-9A57-4B83-73E99ABE69FD}"/>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20873" y="1802714"/>
            <a:ext cx="3242908" cy="4702707"/>
          </a:xfrm>
          <a:prstGeom prst="rect">
            <a:avLst/>
          </a:prstGeom>
        </p:spPr>
      </p:pic>
      <p:sp>
        <p:nvSpPr>
          <p:cNvPr id="6" name="Rechteck 5">
            <a:extLst>
              <a:ext uri="{FF2B5EF4-FFF2-40B4-BE49-F238E27FC236}">
                <a16:creationId xmlns:a16="http://schemas.microsoft.com/office/drawing/2014/main" id="{1E3A63D0-CCC4-EE7D-9071-97147481D123}"/>
              </a:ext>
            </a:extLst>
          </p:cNvPr>
          <p:cNvSpPr/>
          <p:nvPr/>
        </p:nvSpPr>
        <p:spPr>
          <a:xfrm>
            <a:off x="5902503" y="2316456"/>
            <a:ext cx="5282566" cy="1344946"/>
          </a:xfrm>
          <a:prstGeom prst="rect">
            <a:avLst/>
          </a:prstGeom>
          <a:solidFill>
            <a:schemeClr val="bg1">
              <a:lumMod val="95000"/>
            </a:schemeClr>
          </a:solidFill>
          <a:ln w="101600">
            <a:gradFill flip="none" rotWithShape="1">
              <a:gsLst>
                <a:gs pos="0">
                  <a:srgbClr val="C62534"/>
                </a:gs>
                <a:gs pos="100000">
                  <a:srgbClr val="E8C033"/>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err="1">
                <a:solidFill>
                  <a:schemeClr val="tx1"/>
                </a:solidFill>
                <a:latin typeface="Century Gothic" panose="020B0502020202020204" pitchFamily="34" charset="0"/>
              </a:rPr>
              <a:t>Increased</a:t>
            </a:r>
            <a:r>
              <a:rPr lang="de-DE" sz="2000" dirty="0">
                <a:solidFill>
                  <a:schemeClr val="tx1"/>
                </a:solidFill>
                <a:latin typeface="Century Gothic" panose="020B0502020202020204" pitchFamily="34" charset="0"/>
              </a:rPr>
              <a:t> </a:t>
            </a:r>
            <a:r>
              <a:rPr lang="de-DE" sz="2000" dirty="0" err="1">
                <a:solidFill>
                  <a:schemeClr val="tx1"/>
                </a:solidFill>
                <a:latin typeface="Century Gothic" panose="020B0502020202020204" pitchFamily="34" charset="0"/>
              </a:rPr>
              <a:t>fibroblast</a:t>
            </a:r>
            <a:r>
              <a:rPr lang="de-DE" sz="2000" dirty="0">
                <a:solidFill>
                  <a:schemeClr val="tx1"/>
                </a:solidFill>
                <a:latin typeface="Century Gothic" panose="020B0502020202020204" pitchFamily="34" charset="0"/>
              </a:rPr>
              <a:t> </a:t>
            </a:r>
            <a:r>
              <a:rPr lang="de-DE" sz="2000" dirty="0" err="1">
                <a:solidFill>
                  <a:schemeClr val="tx1"/>
                </a:solidFill>
                <a:latin typeface="Century Gothic" panose="020B0502020202020204" pitchFamily="34" charset="0"/>
              </a:rPr>
              <a:t>proliferation</a:t>
            </a:r>
            <a:r>
              <a:rPr lang="de-DE" sz="2000" dirty="0">
                <a:solidFill>
                  <a:schemeClr val="tx1"/>
                </a:solidFill>
                <a:latin typeface="Century Gothic" panose="020B0502020202020204" pitchFamily="34" charset="0"/>
              </a:rPr>
              <a:t> </a:t>
            </a:r>
            <a:r>
              <a:rPr lang="de-DE" sz="2000" dirty="0" err="1">
                <a:solidFill>
                  <a:schemeClr val="tx1"/>
                </a:solidFill>
                <a:latin typeface="Century Gothic" panose="020B0502020202020204" pitchFamily="34" charset="0"/>
              </a:rPr>
              <a:t>with</a:t>
            </a:r>
            <a:r>
              <a:rPr lang="de-DE" sz="2000" dirty="0">
                <a:solidFill>
                  <a:schemeClr val="tx1"/>
                </a:solidFill>
                <a:latin typeface="Century Gothic" panose="020B0502020202020204" pitchFamily="34" charset="0"/>
              </a:rPr>
              <a:t> PN </a:t>
            </a:r>
            <a:br>
              <a:rPr lang="de-DE" sz="2000" dirty="0">
                <a:solidFill>
                  <a:schemeClr val="tx1"/>
                </a:solidFill>
                <a:latin typeface="Century Gothic" panose="020B0502020202020204" pitchFamily="34" charset="0"/>
              </a:rPr>
            </a:br>
            <a:r>
              <a:rPr lang="de-DE" sz="2000" dirty="0">
                <a:solidFill>
                  <a:schemeClr val="tx1"/>
                </a:solidFill>
                <a:latin typeface="Century Gothic" panose="020B0502020202020204" pitchFamily="34" charset="0"/>
              </a:rPr>
              <a:t>and PNHA</a:t>
            </a:r>
            <a:r>
              <a:rPr lang="de-DE" sz="2000" baseline="30000" dirty="0">
                <a:solidFill>
                  <a:schemeClr val="tx1"/>
                </a:solidFill>
                <a:latin typeface="Century Gothic" panose="020B0502020202020204" pitchFamily="34" charset="0"/>
              </a:rPr>
              <a:t>1</a:t>
            </a:r>
            <a:r>
              <a:rPr lang="de-DE" sz="2000" dirty="0">
                <a:solidFill>
                  <a:schemeClr val="tx1"/>
                </a:solidFill>
                <a:latin typeface="Century Gothic" panose="020B0502020202020204" pitchFamily="34" charset="0"/>
              </a:rPr>
              <a:t> </a:t>
            </a:r>
          </a:p>
        </p:txBody>
      </p:sp>
      <p:sp>
        <p:nvSpPr>
          <p:cNvPr id="7" name="Rechteck 6">
            <a:extLst>
              <a:ext uri="{FF2B5EF4-FFF2-40B4-BE49-F238E27FC236}">
                <a16:creationId xmlns:a16="http://schemas.microsoft.com/office/drawing/2014/main" id="{F92CAD35-55DB-EBA8-1F7C-01EC12CC3E55}"/>
              </a:ext>
            </a:extLst>
          </p:cNvPr>
          <p:cNvSpPr/>
          <p:nvPr/>
        </p:nvSpPr>
        <p:spPr>
          <a:xfrm>
            <a:off x="5902503" y="4803842"/>
            <a:ext cx="5282567" cy="1344946"/>
          </a:xfrm>
          <a:prstGeom prst="rect">
            <a:avLst/>
          </a:prstGeom>
          <a:solidFill>
            <a:schemeClr val="bg1">
              <a:lumMod val="95000"/>
            </a:schemeClr>
          </a:solidFill>
          <a:ln w="101600">
            <a:gradFill flip="none" rotWithShape="1">
              <a:gsLst>
                <a:gs pos="0">
                  <a:srgbClr val="C62534"/>
                </a:gs>
                <a:gs pos="100000">
                  <a:srgbClr val="E8C033"/>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a:solidFill>
                  <a:schemeClr val="tx1"/>
                </a:solidFill>
                <a:latin typeface="Century Gothic" panose="020B0502020202020204" pitchFamily="34" charset="0"/>
              </a:rPr>
              <a:t>Protein </a:t>
            </a:r>
            <a:r>
              <a:rPr lang="de-DE" sz="2000" err="1">
                <a:solidFill>
                  <a:schemeClr val="tx1"/>
                </a:solidFill>
                <a:latin typeface="Century Gothic" panose="020B0502020202020204" pitchFamily="34" charset="0"/>
              </a:rPr>
              <a:t>production</a:t>
            </a:r>
            <a:endParaRPr lang="de-DE" sz="2000">
              <a:solidFill>
                <a:schemeClr val="tx1"/>
              </a:solidFill>
              <a:latin typeface="Century Gothic" panose="020B0502020202020204" pitchFamily="34" charset="0"/>
            </a:endParaRPr>
          </a:p>
          <a:p>
            <a:pPr algn="ctr"/>
            <a:r>
              <a:rPr lang="de-DE" sz="2000">
                <a:solidFill>
                  <a:schemeClr val="tx1"/>
                </a:solidFill>
                <a:latin typeface="Century Gothic" panose="020B0502020202020204" pitchFamily="34" charset="0"/>
              </a:rPr>
              <a:t>PN and PNHA </a:t>
            </a:r>
            <a:r>
              <a:rPr lang="de-DE" sz="2000" err="1">
                <a:solidFill>
                  <a:schemeClr val="tx1"/>
                </a:solidFill>
                <a:latin typeface="Century Gothic" panose="020B0502020202020204" pitchFamily="34" charset="0"/>
              </a:rPr>
              <a:t>increased</a:t>
            </a:r>
            <a:r>
              <a:rPr lang="de-DE" sz="2000">
                <a:solidFill>
                  <a:schemeClr val="tx1"/>
                </a:solidFill>
                <a:latin typeface="Century Gothic" panose="020B0502020202020204" pitchFamily="34" charset="0"/>
              </a:rPr>
              <a:t> </a:t>
            </a:r>
            <a:r>
              <a:rPr lang="de-DE" sz="2000" err="1">
                <a:solidFill>
                  <a:schemeClr val="tx1"/>
                </a:solidFill>
                <a:latin typeface="Century Gothic" panose="020B0502020202020204" pitchFamily="34" charset="0"/>
              </a:rPr>
              <a:t>the</a:t>
            </a:r>
            <a:r>
              <a:rPr lang="de-DE" sz="2000">
                <a:solidFill>
                  <a:schemeClr val="tx1"/>
                </a:solidFill>
                <a:latin typeface="Century Gothic" panose="020B0502020202020204" pitchFamily="34" charset="0"/>
              </a:rPr>
              <a:t> </a:t>
            </a:r>
            <a:r>
              <a:rPr lang="de-DE" sz="2000" err="1">
                <a:solidFill>
                  <a:schemeClr val="tx1"/>
                </a:solidFill>
                <a:latin typeface="Century Gothic" panose="020B0502020202020204" pitchFamily="34" charset="0"/>
              </a:rPr>
              <a:t>production</a:t>
            </a:r>
            <a:r>
              <a:rPr lang="de-DE" sz="2000">
                <a:solidFill>
                  <a:schemeClr val="tx1"/>
                </a:solidFill>
                <a:latin typeface="Century Gothic" panose="020B0502020202020204" pitchFamily="34" charset="0"/>
              </a:rPr>
              <a:t> </a:t>
            </a:r>
            <a:r>
              <a:rPr lang="de-DE" sz="2000" err="1">
                <a:solidFill>
                  <a:schemeClr val="tx1"/>
                </a:solidFill>
                <a:latin typeface="Century Gothic" panose="020B0502020202020204" pitchFamily="34" charset="0"/>
              </a:rPr>
              <a:t>of</a:t>
            </a:r>
            <a:r>
              <a:rPr lang="de-DE" sz="2000">
                <a:solidFill>
                  <a:schemeClr val="tx1"/>
                </a:solidFill>
                <a:latin typeface="Century Gothic" panose="020B0502020202020204" pitchFamily="34" charset="0"/>
              </a:rPr>
              <a:t> </a:t>
            </a:r>
            <a:r>
              <a:rPr lang="de-DE" sz="2000" err="1">
                <a:solidFill>
                  <a:schemeClr val="tx1"/>
                </a:solidFill>
                <a:latin typeface="Century Gothic" panose="020B0502020202020204" pitchFamily="34" charset="0"/>
              </a:rPr>
              <a:t>protein</a:t>
            </a:r>
            <a:r>
              <a:rPr lang="de-DE" sz="2000">
                <a:solidFill>
                  <a:schemeClr val="tx1"/>
                </a:solidFill>
                <a:latin typeface="Century Gothic" panose="020B0502020202020204" pitchFamily="34" charset="0"/>
              </a:rPr>
              <a:t> and ECM synthesis</a:t>
            </a:r>
            <a:r>
              <a:rPr lang="de-DE" sz="2000" baseline="30000">
                <a:solidFill>
                  <a:schemeClr val="tx1"/>
                </a:solidFill>
                <a:latin typeface="Century Gothic" panose="020B0502020202020204" pitchFamily="34" charset="0"/>
              </a:rPr>
              <a:t>1</a:t>
            </a:r>
            <a:r>
              <a:rPr lang="de-DE" sz="2000">
                <a:solidFill>
                  <a:schemeClr val="tx1"/>
                </a:solidFill>
                <a:latin typeface="Century Gothic" panose="020B0502020202020204" pitchFamily="34" charset="0"/>
              </a:rPr>
              <a:t> </a:t>
            </a:r>
          </a:p>
        </p:txBody>
      </p:sp>
      <p:sp>
        <p:nvSpPr>
          <p:cNvPr id="8" name="CasellaDiTesto 12">
            <a:extLst>
              <a:ext uri="{FF2B5EF4-FFF2-40B4-BE49-F238E27FC236}">
                <a16:creationId xmlns:a16="http://schemas.microsoft.com/office/drawing/2014/main" id="{C141FAF7-6616-4CAC-A4F7-0F21F7AA7DFC}"/>
              </a:ext>
            </a:extLst>
          </p:cNvPr>
          <p:cNvSpPr txBox="1"/>
          <p:nvPr/>
        </p:nvSpPr>
        <p:spPr>
          <a:xfrm>
            <a:off x="4750270" y="6205259"/>
            <a:ext cx="643479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800" baseline="30000" dirty="0">
                <a:cs typeface="Arial" panose="020B0604020202020204" pitchFamily="34" charset="0"/>
              </a:rPr>
              <a:t>1</a:t>
            </a:r>
            <a:r>
              <a:rPr kumimoji="0" lang="it-IT" sz="800" b="0" i="0" u="none" strike="noStrike" kern="1200" cap="none" spc="0" normalizeH="0" baseline="0" noProof="0" dirty="0">
                <a:ln>
                  <a:noFill/>
                </a:ln>
                <a:effectLst/>
                <a:uLnTx/>
                <a:uFillTx/>
                <a:ea typeface="+mn-ea"/>
                <a:cs typeface="Arial" panose="020B0604020202020204" pitchFamily="34" charset="0"/>
              </a:rPr>
              <a:t> Colangelo MT, Belletti </a:t>
            </a:r>
            <a:r>
              <a:rPr kumimoji="0" lang="it-IT" sz="800" b="0" i="0" u="none" strike="noStrike" kern="1200" cap="none" spc="0" normalizeH="0" baseline="0" noProof="0" dirty="0" err="1">
                <a:ln>
                  <a:noFill/>
                </a:ln>
                <a:effectLst/>
                <a:uLnTx/>
                <a:uFillTx/>
                <a:ea typeface="+mn-ea"/>
                <a:cs typeface="Arial" panose="020B0604020202020204" pitchFamily="34" charset="0"/>
              </a:rPr>
              <a:t>S</a:t>
            </a:r>
            <a:r>
              <a:rPr kumimoji="0" lang="it-IT" sz="800" b="0" i="0" u="none" strike="noStrike" kern="1200" cap="none" spc="0" normalizeH="0" baseline="0" noProof="0" dirty="0">
                <a:ln>
                  <a:noFill/>
                </a:ln>
                <a:effectLst/>
                <a:uLnTx/>
                <a:uFillTx/>
                <a:ea typeface="+mn-ea"/>
                <a:cs typeface="Arial" panose="020B0604020202020204" pitchFamily="34" charset="0"/>
              </a:rPr>
              <a:t>, Govoni </a:t>
            </a:r>
            <a:r>
              <a:rPr kumimoji="0" lang="it-IT" sz="800" b="0" i="0" u="none" strike="noStrike" kern="1200" cap="none" spc="0" normalizeH="0" baseline="0" noProof="0" dirty="0" err="1">
                <a:ln>
                  <a:noFill/>
                </a:ln>
                <a:effectLst/>
                <a:uLnTx/>
                <a:uFillTx/>
                <a:ea typeface="+mn-ea"/>
                <a:cs typeface="Arial" panose="020B0604020202020204" pitchFamily="34" charset="0"/>
              </a:rPr>
              <a:t>P</a:t>
            </a:r>
            <a:r>
              <a:rPr kumimoji="0" lang="it-IT" sz="800" b="0" i="0" u="none" strike="noStrike" kern="1200" cap="none" spc="0" normalizeH="0" baseline="0" noProof="0" dirty="0">
                <a:ln>
                  <a:noFill/>
                </a:ln>
                <a:effectLst/>
                <a:uLnTx/>
                <a:uFillTx/>
                <a:ea typeface="+mn-ea"/>
                <a:cs typeface="Arial" panose="020B0604020202020204" pitchFamily="34" charset="0"/>
              </a:rPr>
              <a:t>, Guizzardi </a:t>
            </a:r>
            <a:r>
              <a:rPr kumimoji="0" lang="it-IT" sz="800" b="0" i="0" u="none" strike="noStrike" kern="1200" cap="none" spc="0" normalizeH="0" baseline="0" noProof="0" dirty="0" err="1">
                <a:ln>
                  <a:noFill/>
                </a:ln>
                <a:effectLst/>
                <a:uLnTx/>
                <a:uFillTx/>
                <a:ea typeface="+mn-ea"/>
                <a:cs typeface="Arial" panose="020B0604020202020204" pitchFamily="34" charset="0"/>
              </a:rPr>
              <a:t>S</a:t>
            </a:r>
            <a:r>
              <a:rPr kumimoji="0" lang="it-IT" sz="800" b="0" i="0" u="none" strike="noStrike" kern="1200" cap="none" spc="0" normalizeH="0" baseline="0" noProof="0" dirty="0">
                <a:ln>
                  <a:noFill/>
                </a:ln>
                <a:effectLst/>
                <a:uLnTx/>
                <a:uFillTx/>
                <a:ea typeface="+mn-ea"/>
                <a:cs typeface="Arial" panose="020B0604020202020204" pitchFamily="34" charset="0"/>
              </a:rPr>
              <a:t>, Galli C. A </a:t>
            </a:r>
            <a:r>
              <a:rPr kumimoji="0" lang="it-IT" sz="800" b="0" i="0" u="none" strike="noStrike" kern="1200" cap="none" spc="0" normalizeH="0" baseline="0" noProof="0" dirty="0" err="1">
                <a:ln>
                  <a:noFill/>
                </a:ln>
                <a:effectLst/>
                <a:uLnTx/>
                <a:uFillTx/>
                <a:ea typeface="+mn-ea"/>
                <a:cs typeface="Arial" panose="020B0604020202020204" pitchFamily="34" charset="0"/>
              </a:rPr>
              <a:t>Biomimetic</a:t>
            </a:r>
            <a:r>
              <a:rPr kumimoji="0" lang="it-IT" sz="800" b="0" i="0" u="none" strike="noStrike" kern="1200" cap="none" spc="0" normalizeH="0" baseline="0" noProof="0" dirty="0">
                <a:ln>
                  <a:noFill/>
                </a:ln>
                <a:effectLst/>
                <a:uLnTx/>
                <a:uFillTx/>
                <a:ea typeface="+mn-ea"/>
                <a:cs typeface="Arial" panose="020B0604020202020204" pitchFamily="34" charset="0"/>
              </a:rPr>
              <a:t> </a:t>
            </a:r>
            <a:r>
              <a:rPr kumimoji="0" lang="it-IT" sz="800" b="0" i="0" u="none" strike="noStrike" kern="1200" cap="none" spc="0" normalizeH="0" baseline="0" noProof="0" dirty="0" err="1">
                <a:ln>
                  <a:noFill/>
                </a:ln>
                <a:effectLst/>
                <a:uLnTx/>
                <a:uFillTx/>
                <a:ea typeface="+mn-ea"/>
                <a:cs typeface="Arial" panose="020B0604020202020204" pitchFamily="34" charset="0"/>
              </a:rPr>
              <a:t>Polynucleotides</a:t>
            </a:r>
            <a:r>
              <a:rPr kumimoji="0" lang="it-IT" sz="800" b="0" i="0" u="none" strike="noStrike" kern="1200" cap="none" spc="0" normalizeH="0" baseline="0" noProof="0" dirty="0">
                <a:ln>
                  <a:noFill/>
                </a:ln>
                <a:effectLst/>
                <a:uLnTx/>
                <a:uFillTx/>
                <a:ea typeface="+mn-ea"/>
                <a:cs typeface="Arial" panose="020B0604020202020204" pitchFamily="34" charset="0"/>
              </a:rPr>
              <a:t>–</a:t>
            </a:r>
            <a:r>
              <a:rPr kumimoji="0" lang="it-IT" sz="800" b="0" i="0" u="none" strike="noStrike" kern="1200" cap="none" spc="0" normalizeH="0" baseline="0" noProof="0" dirty="0" err="1">
                <a:ln>
                  <a:noFill/>
                </a:ln>
                <a:effectLst/>
                <a:uLnTx/>
                <a:uFillTx/>
                <a:ea typeface="+mn-ea"/>
                <a:cs typeface="Arial" panose="020B0604020202020204" pitchFamily="34" charset="0"/>
              </a:rPr>
              <a:t>Hyaluronic</a:t>
            </a:r>
            <a:r>
              <a:rPr kumimoji="0" lang="it-IT" sz="800" b="0" i="0" u="none" strike="noStrike" kern="1200" cap="none" spc="0" normalizeH="0" baseline="0" noProof="0" dirty="0">
                <a:ln>
                  <a:noFill/>
                </a:ln>
                <a:effectLst/>
                <a:uLnTx/>
                <a:uFillTx/>
                <a:ea typeface="+mn-ea"/>
                <a:cs typeface="Arial" panose="020B0604020202020204" pitchFamily="34" charset="0"/>
              </a:rPr>
              <a:t> Acid </a:t>
            </a:r>
            <a:r>
              <a:rPr kumimoji="0" lang="it-IT" sz="800" b="0" i="0" u="none" strike="noStrike" kern="1200" cap="none" spc="0" normalizeH="0" baseline="0" noProof="0" dirty="0" err="1">
                <a:ln>
                  <a:noFill/>
                </a:ln>
                <a:effectLst/>
                <a:uLnTx/>
                <a:uFillTx/>
                <a:ea typeface="+mn-ea"/>
                <a:cs typeface="Arial" panose="020B0604020202020204" pitchFamily="34" charset="0"/>
              </a:rPr>
              <a:t>Hydrogel</a:t>
            </a:r>
            <a:r>
              <a:rPr kumimoji="0" lang="it-IT" sz="800" b="0" i="0" u="none" strike="noStrike" kern="1200" cap="none" spc="0" normalizeH="0" baseline="0" noProof="0" dirty="0">
                <a:ln>
                  <a:noFill/>
                </a:ln>
                <a:effectLst/>
                <a:uLnTx/>
                <a:uFillTx/>
                <a:ea typeface="+mn-ea"/>
                <a:cs typeface="Arial" panose="020B0604020202020204" pitchFamily="34" charset="0"/>
              </a:rPr>
              <a:t> </a:t>
            </a:r>
            <a:r>
              <a:rPr kumimoji="0" lang="it-IT" sz="800" b="0" i="0" u="none" strike="noStrike" kern="1200" cap="none" spc="0" normalizeH="0" baseline="0" noProof="0" dirty="0" err="1">
                <a:ln>
                  <a:noFill/>
                </a:ln>
                <a:effectLst/>
                <a:uLnTx/>
                <a:uFillTx/>
                <a:ea typeface="+mn-ea"/>
                <a:cs typeface="Arial" panose="020B0604020202020204" pitchFamily="34" charset="0"/>
              </a:rPr>
              <a:t>Promotes</a:t>
            </a:r>
            <a:r>
              <a:rPr kumimoji="0" lang="it-IT" sz="800" b="0" i="0" u="none" strike="noStrike" kern="1200" cap="none" spc="0" normalizeH="0" baseline="0" noProof="0" dirty="0">
                <a:ln>
                  <a:noFill/>
                </a:ln>
                <a:effectLst/>
                <a:uLnTx/>
                <a:uFillTx/>
                <a:ea typeface="+mn-ea"/>
                <a:cs typeface="Arial" panose="020B0604020202020204" pitchFamily="34" charset="0"/>
              </a:rPr>
              <a:t> </a:t>
            </a:r>
            <a:r>
              <a:rPr kumimoji="0" lang="it-IT" sz="800" b="0" i="0" u="none" strike="noStrike" kern="1200" cap="none" spc="0" normalizeH="0" baseline="0" noProof="0" dirty="0" err="1">
                <a:ln>
                  <a:noFill/>
                </a:ln>
                <a:effectLst/>
                <a:uLnTx/>
                <a:uFillTx/>
                <a:ea typeface="+mn-ea"/>
                <a:cs typeface="Arial" panose="020B0604020202020204" pitchFamily="34" charset="0"/>
              </a:rPr>
              <a:t>Wound</a:t>
            </a:r>
            <a:r>
              <a:rPr kumimoji="0" lang="it-IT" sz="800" b="0" i="0" u="none" strike="noStrike" kern="1200" cap="none" spc="0" normalizeH="0" baseline="0" noProof="0" dirty="0">
                <a:ln>
                  <a:noFill/>
                </a:ln>
                <a:effectLst/>
                <a:uLnTx/>
                <a:uFillTx/>
                <a:ea typeface="+mn-ea"/>
                <a:cs typeface="Arial" panose="020B0604020202020204" pitchFamily="34" charset="0"/>
              </a:rPr>
              <a:t> </a:t>
            </a:r>
            <a:r>
              <a:rPr kumimoji="0" lang="it-IT" sz="800" b="0" i="0" u="none" strike="noStrike" kern="1200" cap="none" spc="0" normalizeH="0" baseline="0" noProof="0" dirty="0" err="1">
                <a:ln>
                  <a:noFill/>
                </a:ln>
                <a:effectLst/>
                <a:uLnTx/>
                <a:uFillTx/>
                <a:ea typeface="+mn-ea"/>
                <a:cs typeface="Arial" panose="020B0604020202020204" pitchFamily="34" charset="0"/>
              </a:rPr>
              <a:t>Healing</a:t>
            </a:r>
            <a:r>
              <a:rPr kumimoji="0" lang="it-IT" sz="800" b="0" i="0" u="none" strike="noStrike" kern="1200" cap="none" spc="0" normalizeH="0" baseline="0" noProof="0" dirty="0">
                <a:ln>
                  <a:noFill/>
                </a:ln>
                <a:effectLst/>
                <a:uLnTx/>
                <a:uFillTx/>
                <a:ea typeface="+mn-ea"/>
                <a:cs typeface="Arial" panose="020B0604020202020204" pitchFamily="34" charset="0"/>
              </a:rPr>
              <a:t> in a </a:t>
            </a:r>
            <a:r>
              <a:rPr kumimoji="0" lang="it-IT" sz="800" b="0" i="0" u="none" strike="noStrike" kern="1200" cap="none" spc="0" normalizeH="0" baseline="0" noProof="0" dirty="0" err="1">
                <a:ln>
                  <a:noFill/>
                </a:ln>
                <a:effectLst/>
                <a:uLnTx/>
                <a:uFillTx/>
                <a:ea typeface="+mn-ea"/>
                <a:cs typeface="Arial" panose="020B0604020202020204" pitchFamily="34" charset="0"/>
              </a:rPr>
              <a:t>Primary</a:t>
            </a:r>
            <a:r>
              <a:rPr kumimoji="0" lang="it-IT" sz="800" b="0" i="0" u="none" strike="noStrike" kern="1200" cap="none" spc="0" normalizeH="0" baseline="0" noProof="0" dirty="0">
                <a:ln>
                  <a:noFill/>
                </a:ln>
                <a:effectLst/>
                <a:uLnTx/>
                <a:uFillTx/>
                <a:ea typeface="+mn-ea"/>
                <a:cs typeface="Arial" panose="020B0604020202020204" pitchFamily="34" charset="0"/>
              </a:rPr>
              <a:t> </a:t>
            </a:r>
            <a:r>
              <a:rPr kumimoji="0" lang="it-IT" sz="800" b="0" i="0" u="none" strike="noStrike" kern="1200" cap="none" spc="0" normalizeH="0" baseline="0" noProof="0" dirty="0" err="1">
                <a:ln>
                  <a:noFill/>
                </a:ln>
                <a:effectLst/>
                <a:uLnTx/>
                <a:uFillTx/>
                <a:ea typeface="+mn-ea"/>
                <a:cs typeface="Arial" panose="020B0604020202020204" pitchFamily="34" charset="0"/>
              </a:rPr>
              <a:t>Gingival</a:t>
            </a:r>
            <a:r>
              <a:rPr kumimoji="0" lang="it-IT" sz="800" b="0" i="0" u="none" strike="noStrike" kern="1200" cap="none" spc="0" normalizeH="0" baseline="0" noProof="0" dirty="0">
                <a:ln>
                  <a:noFill/>
                </a:ln>
                <a:effectLst/>
                <a:uLnTx/>
                <a:uFillTx/>
                <a:ea typeface="+mn-ea"/>
                <a:cs typeface="Arial" panose="020B0604020202020204" pitchFamily="34" charset="0"/>
              </a:rPr>
              <a:t> </a:t>
            </a:r>
            <a:r>
              <a:rPr kumimoji="0" lang="it-IT" sz="800" b="0" i="0" u="none" strike="noStrike" kern="1200" cap="none" spc="0" normalizeH="0" baseline="0" noProof="0" dirty="0" err="1">
                <a:ln>
                  <a:noFill/>
                </a:ln>
                <a:effectLst/>
                <a:uLnTx/>
                <a:uFillTx/>
                <a:ea typeface="+mn-ea"/>
                <a:cs typeface="Arial" panose="020B0604020202020204" pitchFamily="34" charset="0"/>
              </a:rPr>
              <a:t>Fibroblast</a:t>
            </a:r>
            <a:r>
              <a:rPr kumimoji="0" lang="it-IT" sz="800" b="0" i="0" u="none" strike="noStrike" kern="1200" cap="none" spc="0" normalizeH="0" baseline="0" noProof="0" dirty="0">
                <a:ln>
                  <a:noFill/>
                </a:ln>
                <a:effectLst/>
                <a:uLnTx/>
                <a:uFillTx/>
                <a:ea typeface="+mn-ea"/>
                <a:cs typeface="Arial" panose="020B0604020202020204" pitchFamily="34" charset="0"/>
              </a:rPr>
              <a:t> Model. Applied Sciences. 2021; 11(10):4405. https://</a:t>
            </a:r>
            <a:r>
              <a:rPr kumimoji="0" lang="it-IT" sz="800" b="0" i="0" u="none" strike="noStrike" kern="1200" cap="none" spc="0" normalizeH="0" baseline="0" noProof="0" dirty="0" err="1">
                <a:ln>
                  <a:noFill/>
                </a:ln>
                <a:effectLst/>
                <a:uLnTx/>
                <a:uFillTx/>
                <a:ea typeface="+mn-ea"/>
                <a:cs typeface="Arial" panose="020B0604020202020204" pitchFamily="34" charset="0"/>
              </a:rPr>
              <a:t>doi.org</a:t>
            </a:r>
            <a:r>
              <a:rPr kumimoji="0" lang="it-IT" sz="800" b="0" i="0" u="none" strike="noStrike" kern="1200" cap="none" spc="0" normalizeH="0" baseline="0" noProof="0" dirty="0">
                <a:ln>
                  <a:noFill/>
                </a:ln>
                <a:effectLst/>
                <a:uLnTx/>
                <a:uFillTx/>
                <a:ea typeface="+mn-ea"/>
                <a:cs typeface="Arial" panose="020B0604020202020204" pitchFamily="34" charset="0"/>
              </a:rPr>
              <a:t>/10.3390/app11104405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800" b="0" i="0" u="none" strike="noStrike" kern="1200" cap="none" spc="0" normalizeH="0" baseline="0" noProof="0" dirty="0">
                <a:ln>
                  <a:noFill/>
                </a:ln>
                <a:effectLst/>
                <a:uLnTx/>
                <a:uFillTx/>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800" b="0" i="0" u="none" strike="noStrike" kern="1200" cap="none" spc="0" normalizeH="0" baseline="0" noProof="0" dirty="0">
              <a:ln>
                <a:noFill/>
              </a:ln>
              <a:effectLst/>
              <a:uLnTx/>
              <a:uFillTx/>
              <a:ea typeface="+mn-ea"/>
              <a:cs typeface="Arial" panose="020B0604020202020204" pitchFamily="34" charset="0"/>
            </a:endParaRPr>
          </a:p>
        </p:txBody>
      </p:sp>
      <p:sp>
        <p:nvSpPr>
          <p:cNvPr id="3" name="TextBox 2">
            <a:extLst>
              <a:ext uri="{FF2B5EF4-FFF2-40B4-BE49-F238E27FC236}">
                <a16:creationId xmlns:a16="http://schemas.microsoft.com/office/drawing/2014/main" id="{BFF8DA51-BD96-4A42-60F7-42FE9E9EE997}"/>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7424910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E0A657-6989-DCB6-C06A-3C9E8A5A9A17}"/>
              </a:ext>
            </a:extLst>
          </p:cNvPr>
          <p:cNvSpPr>
            <a:spLocks noGrp="1"/>
          </p:cNvSpPr>
          <p:nvPr>
            <p:ph type="title"/>
          </p:nvPr>
        </p:nvSpPr>
        <p:spPr>
          <a:xfrm>
            <a:off x="838200" y="872666"/>
            <a:ext cx="4233291" cy="1430584"/>
          </a:xfrm>
        </p:spPr>
        <p:txBody>
          <a:bodyPr>
            <a:normAutofit fontScale="90000"/>
          </a:bodyPr>
          <a:lstStyle/>
          <a:p>
            <a:pPr>
              <a:lnSpc>
                <a:spcPct val="120000"/>
              </a:lnSpc>
            </a:pPr>
            <a:r>
              <a:rPr lang="de-DE" sz="2800" dirty="0"/>
              <a:t>POLYNUCLEOTIDES </a:t>
            </a:r>
            <a:r>
              <a:rPr lang="de-DE" sz="2800" dirty="0" err="1"/>
              <a:t>stimulate</a:t>
            </a:r>
            <a:r>
              <a:rPr lang="de-DE" sz="2800" dirty="0"/>
              <a:t> </a:t>
            </a:r>
            <a:r>
              <a:rPr lang="de-DE" sz="2800" dirty="0" err="1"/>
              <a:t>cell</a:t>
            </a:r>
            <a:r>
              <a:rPr lang="de-DE" sz="2800" dirty="0"/>
              <a:t> </a:t>
            </a:r>
            <a:r>
              <a:rPr lang="de-DE" sz="2800" dirty="0" err="1"/>
              <a:t>vitality</a:t>
            </a:r>
            <a:r>
              <a:rPr lang="de-DE" sz="2800" dirty="0"/>
              <a:t> and </a:t>
            </a:r>
            <a:r>
              <a:rPr lang="de-DE" sz="2800" dirty="0" err="1"/>
              <a:t>cell</a:t>
            </a:r>
            <a:r>
              <a:rPr lang="de-DE" sz="2800" dirty="0"/>
              <a:t> </a:t>
            </a:r>
            <a:r>
              <a:rPr lang="de-DE" sz="2800" dirty="0" err="1"/>
              <a:t>proliferation</a:t>
            </a:r>
            <a:endParaRPr lang="de-DE" sz="2800" dirty="0"/>
          </a:p>
        </p:txBody>
      </p:sp>
      <p:sp>
        <p:nvSpPr>
          <p:cNvPr id="4" name="Rechteck 3">
            <a:extLst>
              <a:ext uri="{FF2B5EF4-FFF2-40B4-BE49-F238E27FC236}">
                <a16:creationId xmlns:a16="http://schemas.microsoft.com/office/drawing/2014/main" id="{084252A9-FB44-D74F-80F7-129BC95F2088}"/>
              </a:ext>
            </a:extLst>
          </p:cNvPr>
          <p:cNvSpPr/>
          <p:nvPr/>
        </p:nvSpPr>
        <p:spPr>
          <a:xfrm>
            <a:off x="838200" y="3798750"/>
            <a:ext cx="4030177" cy="1726155"/>
          </a:xfrm>
          <a:prstGeom prst="rect">
            <a:avLst/>
          </a:prstGeom>
          <a:solidFill>
            <a:schemeClr val="bg1">
              <a:lumMod val="95000"/>
            </a:schemeClr>
          </a:solidFill>
          <a:ln w="101600">
            <a:gradFill flip="none" rotWithShape="1">
              <a:gsLst>
                <a:gs pos="0">
                  <a:srgbClr val="C62534"/>
                </a:gs>
                <a:gs pos="100000">
                  <a:srgbClr val="E8C033"/>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tx1"/>
                </a:solidFill>
                <a:effectLst/>
                <a:uLnTx/>
                <a:uFillTx/>
                <a:ea typeface="+mn-ea"/>
                <a:cs typeface="+mn-cs"/>
              </a:rPr>
              <a:t>POLYNUCLEOTIDES:</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tx1"/>
                </a:solidFill>
                <a:effectLst/>
                <a:uLnTx/>
                <a:uFillTx/>
                <a:ea typeface="+mn-ea"/>
                <a:cs typeface="+mn-cs"/>
              </a:rPr>
              <a:t>Increase cell vitality</a:t>
            </a:r>
            <a:r>
              <a:rPr kumimoji="0" lang="en-US" sz="2000" b="1" i="0" u="none" strike="noStrike" kern="1200" cap="none" spc="0" normalizeH="0" baseline="30000" noProof="0">
                <a:ln>
                  <a:noFill/>
                </a:ln>
                <a:solidFill>
                  <a:schemeClr val="tx1"/>
                </a:solidFill>
                <a:effectLst/>
                <a:uLnTx/>
                <a:uFillTx/>
                <a:ea typeface="+mn-ea"/>
                <a:cs typeface="+mn-cs"/>
              </a:rPr>
              <a:t>1</a:t>
            </a:r>
            <a:endParaRPr kumimoji="0" lang="it-IT" sz="2000" b="1" i="0" u="none" strike="noStrike" kern="1200" cap="none" spc="0" normalizeH="0" baseline="0" noProof="0">
              <a:ln>
                <a:noFill/>
              </a:ln>
              <a:solidFill>
                <a:schemeClr val="tx1"/>
              </a:solidFill>
              <a:effectLst/>
              <a:uLnTx/>
              <a:uFillTx/>
              <a:ea typeface="+mn-ea"/>
              <a:cs typeface="+mn-cs"/>
            </a:endParaRPr>
          </a:p>
        </p:txBody>
      </p:sp>
      <p:sp>
        <p:nvSpPr>
          <p:cNvPr id="5" name="CasellaDiTesto 10">
            <a:extLst>
              <a:ext uri="{FF2B5EF4-FFF2-40B4-BE49-F238E27FC236}">
                <a16:creationId xmlns:a16="http://schemas.microsoft.com/office/drawing/2014/main" id="{83D4F407-9567-7E95-582A-7C986F591E43}"/>
              </a:ext>
            </a:extLst>
          </p:cNvPr>
          <p:cNvSpPr txBox="1"/>
          <p:nvPr/>
        </p:nvSpPr>
        <p:spPr>
          <a:xfrm>
            <a:off x="838199" y="2705221"/>
            <a:ext cx="4030177" cy="844634"/>
          </a:xfrm>
          <a:prstGeom prst="rect">
            <a:avLst/>
          </a:prstGeom>
          <a:noFill/>
          <a:ln>
            <a:solidFill>
              <a:schemeClr val="tx1"/>
            </a:solidFill>
          </a:ln>
        </p:spPr>
        <p:txBody>
          <a:bodyPr wrap="square" anchor="ctr">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1600" i="0" u="none" strike="noStrike" kern="1200" cap="none" spc="0" normalizeH="0" baseline="0" noProof="0">
                <a:ln>
                  <a:noFill/>
                </a:ln>
                <a:solidFill>
                  <a:srgbClr val="5F6265"/>
                </a:solidFill>
                <a:effectLst/>
                <a:uLnTx/>
                <a:uFillTx/>
                <a:ea typeface="+mn-ea"/>
                <a:cs typeface="+mn-cs"/>
              </a:rPr>
              <a:t>Fibroblasts – 1 week  </a:t>
            </a:r>
            <a:br>
              <a:rPr kumimoji="0" lang="en-US" sz="1600" i="0" u="none" strike="noStrike" kern="1200" cap="none" spc="0" normalizeH="0" baseline="0" noProof="0">
                <a:ln>
                  <a:noFill/>
                </a:ln>
                <a:solidFill>
                  <a:srgbClr val="5F6265"/>
                </a:solidFill>
                <a:effectLst/>
                <a:uLnTx/>
                <a:uFillTx/>
                <a:ea typeface="+mn-ea"/>
                <a:cs typeface="+mn-cs"/>
              </a:rPr>
            </a:br>
            <a:r>
              <a:rPr kumimoji="0" lang="en-US" sz="1600" i="0" u="none" strike="noStrike" kern="1200" cap="none" spc="0" normalizeH="0" baseline="0" noProof="0">
                <a:ln>
                  <a:noFill/>
                </a:ln>
                <a:solidFill>
                  <a:srgbClr val="5F6265"/>
                </a:solidFill>
                <a:effectLst/>
                <a:uLnTx/>
                <a:uFillTx/>
                <a:ea typeface="+mn-ea"/>
                <a:cs typeface="+mn-cs"/>
              </a:rPr>
              <a:t>(phase contrast microscopy).</a:t>
            </a:r>
            <a:endParaRPr kumimoji="0" lang="it-IT" sz="1600" i="0" u="none" strike="noStrike" kern="1200" cap="none" spc="0" normalizeH="0" baseline="0" noProof="0">
              <a:ln>
                <a:noFill/>
              </a:ln>
              <a:solidFill>
                <a:srgbClr val="5F6265"/>
              </a:solidFill>
              <a:effectLst/>
              <a:uLnTx/>
              <a:uFillTx/>
              <a:ea typeface="+mn-ea"/>
              <a:cs typeface="+mn-cs"/>
            </a:endParaRPr>
          </a:p>
        </p:txBody>
      </p:sp>
      <p:pic>
        <p:nvPicPr>
          <p:cNvPr id="6" name="Picture 2" descr="Applsci 11 04405 g001">
            <a:extLst>
              <a:ext uri="{FF2B5EF4-FFF2-40B4-BE49-F238E27FC236}">
                <a16:creationId xmlns:a16="http://schemas.microsoft.com/office/drawing/2014/main" id="{8D1B3E2C-7240-CC07-1857-B11DDD7D4257}"/>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997564" y="1112602"/>
            <a:ext cx="4030177" cy="4632796"/>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5">
            <a:extLst>
              <a:ext uri="{FF2B5EF4-FFF2-40B4-BE49-F238E27FC236}">
                <a16:creationId xmlns:a16="http://schemas.microsoft.com/office/drawing/2014/main" id="{3A2367BA-50F9-5135-98AF-B6507368DAE4}"/>
              </a:ext>
            </a:extLst>
          </p:cNvPr>
          <p:cNvSpPr txBox="1"/>
          <p:nvPr/>
        </p:nvSpPr>
        <p:spPr>
          <a:xfrm>
            <a:off x="10106956" y="1731636"/>
            <a:ext cx="19641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i="0" u="none" strike="noStrike" kern="1200" cap="none" spc="0" normalizeH="0" baseline="0" noProof="0">
                <a:ln>
                  <a:noFill/>
                </a:ln>
                <a:uLnTx/>
                <a:uFillTx/>
                <a:ea typeface="+mn-ea"/>
                <a:cs typeface="+mn-cs"/>
              </a:rPr>
              <a:t>CONTROL     </a:t>
            </a:r>
          </a:p>
        </p:txBody>
      </p:sp>
      <p:sp>
        <p:nvSpPr>
          <p:cNvPr id="8" name="CasellaDiTesto 8">
            <a:extLst>
              <a:ext uri="{FF2B5EF4-FFF2-40B4-BE49-F238E27FC236}">
                <a16:creationId xmlns:a16="http://schemas.microsoft.com/office/drawing/2014/main" id="{69694282-ADC8-536E-698C-BF519889D300}"/>
              </a:ext>
            </a:extLst>
          </p:cNvPr>
          <p:cNvSpPr txBox="1"/>
          <p:nvPr/>
        </p:nvSpPr>
        <p:spPr>
          <a:xfrm>
            <a:off x="10106956" y="3267586"/>
            <a:ext cx="5565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i="0" u="none" strike="noStrike" kern="1200" cap="none" spc="0" normalizeH="0" baseline="0" noProof="0">
                <a:ln>
                  <a:noFill/>
                </a:ln>
                <a:uLnTx/>
                <a:uFillTx/>
                <a:ea typeface="+mn-ea"/>
                <a:cs typeface="+mn-cs"/>
              </a:rPr>
              <a:t>PN </a:t>
            </a:r>
          </a:p>
        </p:txBody>
      </p:sp>
      <p:sp>
        <p:nvSpPr>
          <p:cNvPr id="9" name="CasellaDiTesto 9">
            <a:extLst>
              <a:ext uri="{FF2B5EF4-FFF2-40B4-BE49-F238E27FC236}">
                <a16:creationId xmlns:a16="http://schemas.microsoft.com/office/drawing/2014/main" id="{95213B7C-B99C-D958-FF27-90C025229D22}"/>
              </a:ext>
            </a:extLst>
          </p:cNvPr>
          <p:cNvSpPr txBox="1"/>
          <p:nvPr/>
        </p:nvSpPr>
        <p:spPr>
          <a:xfrm>
            <a:off x="10108782" y="4803536"/>
            <a:ext cx="88517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i="0" u="none" strike="noStrike" kern="1200" cap="none" spc="0" normalizeH="0" baseline="0" noProof="0">
                <a:ln>
                  <a:noFill/>
                </a:ln>
                <a:uLnTx/>
                <a:uFillTx/>
                <a:ea typeface="+mn-ea"/>
                <a:cs typeface="+mn-cs"/>
              </a:rPr>
              <a:t>PN HA</a:t>
            </a:r>
          </a:p>
        </p:txBody>
      </p:sp>
      <p:sp>
        <p:nvSpPr>
          <p:cNvPr id="10" name="CasellaDiTesto 2">
            <a:extLst>
              <a:ext uri="{FF2B5EF4-FFF2-40B4-BE49-F238E27FC236}">
                <a16:creationId xmlns:a16="http://schemas.microsoft.com/office/drawing/2014/main" id="{0E3F2D21-CB48-BDEE-A415-73D80E244C09}"/>
              </a:ext>
            </a:extLst>
          </p:cNvPr>
          <p:cNvSpPr txBox="1"/>
          <p:nvPr/>
        </p:nvSpPr>
        <p:spPr>
          <a:xfrm>
            <a:off x="6524379" y="548310"/>
            <a:ext cx="8763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i="0" u="none" strike="noStrike" kern="1200" cap="none" spc="0" normalizeH="0" baseline="0" noProof="0">
                <a:ln>
                  <a:noFill/>
                </a:ln>
                <a:uLnTx/>
                <a:uFillTx/>
                <a:ea typeface="+mn-ea"/>
                <a:cs typeface="Calibri" panose="020F0502020204030204" pitchFamily="34" charset="0"/>
              </a:rPr>
              <a:t>MTT</a:t>
            </a:r>
          </a:p>
        </p:txBody>
      </p:sp>
      <p:sp>
        <p:nvSpPr>
          <p:cNvPr id="11" name="CasellaDiTesto 17">
            <a:extLst>
              <a:ext uri="{FF2B5EF4-FFF2-40B4-BE49-F238E27FC236}">
                <a16:creationId xmlns:a16="http://schemas.microsoft.com/office/drawing/2014/main" id="{AD3C7390-82D4-4A0C-EF20-AD39221D08AB}"/>
              </a:ext>
            </a:extLst>
          </p:cNvPr>
          <p:cNvSpPr txBox="1"/>
          <p:nvPr/>
        </p:nvSpPr>
        <p:spPr>
          <a:xfrm>
            <a:off x="7837461" y="548310"/>
            <a:ext cx="219028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a:ln>
                  <a:noFill/>
                </a:ln>
                <a:uLnTx/>
                <a:uFillTx/>
                <a:ea typeface="+mn-ea"/>
                <a:cs typeface="Calibri" panose="020F0502020204030204" pitchFamily="34" charset="0"/>
              </a:rPr>
              <a:t>AFTER 1 WEEK </a:t>
            </a:r>
            <a:endParaRPr kumimoji="0" lang="it-IT" i="0" u="none" strike="noStrike" kern="1200" cap="none" spc="0" normalizeH="0" baseline="0" noProof="0">
              <a:ln>
                <a:noFill/>
              </a:ln>
              <a:uLnTx/>
              <a:uFillTx/>
              <a:ea typeface="+mn-ea"/>
              <a:cs typeface="Calibri" panose="020F0502020204030204" pitchFamily="34" charset="0"/>
            </a:endParaRPr>
          </a:p>
        </p:txBody>
      </p:sp>
      <p:sp>
        <p:nvSpPr>
          <p:cNvPr id="13" name="CasellaDiTesto 12">
            <a:extLst>
              <a:ext uri="{FF2B5EF4-FFF2-40B4-BE49-F238E27FC236}">
                <a16:creationId xmlns:a16="http://schemas.microsoft.com/office/drawing/2014/main" id="{7EC65D0A-4C7F-4C8B-B4E3-6CDF13E9E65C}"/>
              </a:ext>
            </a:extLst>
          </p:cNvPr>
          <p:cNvSpPr txBox="1"/>
          <p:nvPr/>
        </p:nvSpPr>
        <p:spPr>
          <a:xfrm>
            <a:off x="838200" y="6309691"/>
            <a:ext cx="623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800" baseline="30000" dirty="0">
                <a:solidFill>
                  <a:schemeClr val="bg1"/>
                </a:solidFill>
                <a:cs typeface="Arial" panose="020B0604020202020204" pitchFamily="34" charset="0"/>
              </a:rPr>
              <a:t>1</a:t>
            </a:r>
            <a:r>
              <a:rPr kumimoji="0" lang="it-IT" sz="800" b="0" i="0" u="none" strike="noStrike" kern="1200" cap="none" spc="0" normalizeH="0" baseline="0" noProof="0" dirty="0">
                <a:ln>
                  <a:noFill/>
                </a:ln>
                <a:solidFill>
                  <a:schemeClr val="bg1"/>
                </a:solidFill>
                <a:effectLst/>
                <a:uLnTx/>
                <a:uFillTx/>
                <a:ea typeface="+mn-ea"/>
                <a:cs typeface="Arial" panose="020B0604020202020204" pitchFamily="34" charset="0"/>
              </a:rPr>
              <a:t> Colangelo MT, Belletti </a:t>
            </a:r>
            <a:r>
              <a:rPr kumimoji="0" lang="it-IT" sz="800" b="0" i="0" u="none" strike="noStrike" kern="1200" cap="none" spc="0" normalizeH="0" baseline="0" noProof="0" dirty="0" err="1">
                <a:ln>
                  <a:noFill/>
                </a:ln>
                <a:solidFill>
                  <a:schemeClr val="bg1"/>
                </a:solidFill>
                <a:effectLst/>
                <a:uLnTx/>
                <a:uFillTx/>
                <a:ea typeface="+mn-ea"/>
                <a:cs typeface="Arial" panose="020B0604020202020204" pitchFamily="34" charset="0"/>
              </a:rPr>
              <a:t>S</a:t>
            </a:r>
            <a:r>
              <a:rPr kumimoji="0" lang="it-IT" sz="800" b="0" i="0" u="none" strike="noStrike" kern="1200" cap="none" spc="0" normalizeH="0" baseline="0" noProof="0" dirty="0">
                <a:ln>
                  <a:noFill/>
                </a:ln>
                <a:solidFill>
                  <a:schemeClr val="bg1"/>
                </a:solidFill>
                <a:effectLst/>
                <a:uLnTx/>
                <a:uFillTx/>
                <a:ea typeface="+mn-ea"/>
                <a:cs typeface="Arial" panose="020B0604020202020204" pitchFamily="34" charset="0"/>
              </a:rPr>
              <a:t>, Govoni </a:t>
            </a:r>
            <a:r>
              <a:rPr kumimoji="0" lang="it-IT" sz="800" b="0" i="0" u="none" strike="noStrike" kern="1200" cap="none" spc="0" normalizeH="0" baseline="0" noProof="0" dirty="0" err="1">
                <a:ln>
                  <a:noFill/>
                </a:ln>
                <a:solidFill>
                  <a:schemeClr val="bg1"/>
                </a:solidFill>
                <a:effectLst/>
                <a:uLnTx/>
                <a:uFillTx/>
                <a:ea typeface="+mn-ea"/>
                <a:cs typeface="Arial" panose="020B0604020202020204" pitchFamily="34" charset="0"/>
              </a:rPr>
              <a:t>P</a:t>
            </a:r>
            <a:r>
              <a:rPr kumimoji="0" lang="it-IT" sz="800" b="0" i="0" u="none" strike="noStrike" kern="1200" cap="none" spc="0" normalizeH="0" baseline="0" noProof="0" dirty="0">
                <a:ln>
                  <a:noFill/>
                </a:ln>
                <a:solidFill>
                  <a:schemeClr val="bg1"/>
                </a:solidFill>
                <a:effectLst/>
                <a:uLnTx/>
                <a:uFillTx/>
                <a:ea typeface="+mn-ea"/>
                <a:cs typeface="Arial" panose="020B0604020202020204" pitchFamily="34" charset="0"/>
              </a:rPr>
              <a:t>, Guizzardi </a:t>
            </a:r>
            <a:r>
              <a:rPr kumimoji="0" lang="it-IT" sz="800" b="0" i="0" u="none" strike="noStrike" kern="1200" cap="none" spc="0" normalizeH="0" baseline="0" noProof="0" dirty="0" err="1">
                <a:ln>
                  <a:noFill/>
                </a:ln>
                <a:solidFill>
                  <a:schemeClr val="bg1"/>
                </a:solidFill>
                <a:effectLst/>
                <a:uLnTx/>
                <a:uFillTx/>
                <a:ea typeface="+mn-ea"/>
                <a:cs typeface="Arial" panose="020B0604020202020204" pitchFamily="34" charset="0"/>
              </a:rPr>
              <a:t>S</a:t>
            </a:r>
            <a:r>
              <a:rPr kumimoji="0" lang="it-IT" sz="800" b="0" i="0" u="none" strike="noStrike" kern="1200" cap="none" spc="0" normalizeH="0" baseline="0" noProof="0" dirty="0">
                <a:ln>
                  <a:noFill/>
                </a:ln>
                <a:solidFill>
                  <a:schemeClr val="bg1"/>
                </a:solidFill>
                <a:effectLst/>
                <a:uLnTx/>
                <a:uFillTx/>
                <a:ea typeface="+mn-ea"/>
                <a:cs typeface="Arial" panose="020B0604020202020204" pitchFamily="34" charset="0"/>
              </a:rPr>
              <a:t>, Galli C. A </a:t>
            </a:r>
            <a:r>
              <a:rPr kumimoji="0" lang="it-IT" sz="800" b="0" i="0" u="none" strike="noStrike" kern="1200" cap="none" spc="0" normalizeH="0" baseline="0" noProof="0" dirty="0" err="1">
                <a:ln>
                  <a:noFill/>
                </a:ln>
                <a:solidFill>
                  <a:schemeClr val="bg1"/>
                </a:solidFill>
                <a:effectLst/>
                <a:uLnTx/>
                <a:uFillTx/>
                <a:ea typeface="+mn-ea"/>
                <a:cs typeface="Arial" panose="020B0604020202020204" pitchFamily="34" charset="0"/>
              </a:rPr>
              <a:t>Biomimetic</a:t>
            </a:r>
            <a:r>
              <a:rPr kumimoji="0" lang="it-IT" sz="800" b="0" i="0" u="none" strike="noStrike" kern="1200" cap="none" spc="0" normalizeH="0" baseline="0" noProof="0" dirty="0">
                <a:ln>
                  <a:noFill/>
                </a:ln>
                <a:solidFill>
                  <a:schemeClr val="bg1"/>
                </a:solidFill>
                <a:effectLst/>
                <a:uLnTx/>
                <a:uFillTx/>
                <a:ea typeface="+mn-ea"/>
                <a:cs typeface="Arial" panose="020B0604020202020204" pitchFamily="34" charset="0"/>
              </a:rPr>
              <a:t> </a:t>
            </a:r>
            <a:r>
              <a:rPr kumimoji="0" lang="it-IT" sz="800" b="0" i="0" u="none" strike="noStrike" kern="1200" cap="none" spc="0" normalizeH="0" baseline="0" noProof="0" dirty="0" err="1">
                <a:ln>
                  <a:noFill/>
                </a:ln>
                <a:solidFill>
                  <a:schemeClr val="bg1"/>
                </a:solidFill>
                <a:effectLst/>
                <a:uLnTx/>
                <a:uFillTx/>
                <a:ea typeface="+mn-ea"/>
                <a:cs typeface="Arial" panose="020B0604020202020204" pitchFamily="34" charset="0"/>
              </a:rPr>
              <a:t>Polynucleotides</a:t>
            </a:r>
            <a:r>
              <a:rPr kumimoji="0" lang="it-IT" sz="800" b="0" i="0" u="none" strike="noStrike" kern="1200" cap="none" spc="0" normalizeH="0" baseline="0" noProof="0" dirty="0">
                <a:ln>
                  <a:noFill/>
                </a:ln>
                <a:solidFill>
                  <a:schemeClr val="bg1"/>
                </a:solidFill>
                <a:effectLst/>
                <a:uLnTx/>
                <a:uFillTx/>
                <a:ea typeface="+mn-ea"/>
                <a:cs typeface="Arial" panose="020B0604020202020204" pitchFamily="34" charset="0"/>
              </a:rPr>
              <a:t>–</a:t>
            </a:r>
            <a:r>
              <a:rPr kumimoji="0" lang="it-IT" sz="800" b="0" i="0" u="none" strike="noStrike" kern="1200" cap="none" spc="0" normalizeH="0" baseline="0" noProof="0" dirty="0" err="1">
                <a:ln>
                  <a:noFill/>
                </a:ln>
                <a:solidFill>
                  <a:schemeClr val="bg1"/>
                </a:solidFill>
                <a:effectLst/>
                <a:uLnTx/>
                <a:uFillTx/>
                <a:ea typeface="+mn-ea"/>
                <a:cs typeface="Arial" panose="020B0604020202020204" pitchFamily="34" charset="0"/>
              </a:rPr>
              <a:t>Hyaluronic</a:t>
            </a:r>
            <a:r>
              <a:rPr kumimoji="0" lang="it-IT" sz="800" b="0" i="0" u="none" strike="noStrike" kern="1200" cap="none" spc="0" normalizeH="0" baseline="0" noProof="0" dirty="0">
                <a:ln>
                  <a:noFill/>
                </a:ln>
                <a:solidFill>
                  <a:schemeClr val="bg1"/>
                </a:solidFill>
                <a:effectLst/>
                <a:uLnTx/>
                <a:uFillTx/>
                <a:ea typeface="+mn-ea"/>
                <a:cs typeface="Arial" panose="020B0604020202020204" pitchFamily="34" charset="0"/>
              </a:rPr>
              <a:t> Acid </a:t>
            </a:r>
            <a:r>
              <a:rPr kumimoji="0" lang="it-IT" sz="800" b="0" i="0" u="none" strike="noStrike" kern="1200" cap="none" spc="0" normalizeH="0" baseline="0" noProof="0" dirty="0" err="1">
                <a:ln>
                  <a:noFill/>
                </a:ln>
                <a:solidFill>
                  <a:schemeClr val="bg1"/>
                </a:solidFill>
                <a:effectLst/>
                <a:uLnTx/>
                <a:uFillTx/>
                <a:ea typeface="+mn-ea"/>
                <a:cs typeface="Arial" panose="020B0604020202020204" pitchFamily="34" charset="0"/>
              </a:rPr>
              <a:t>Hydrogel</a:t>
            </a:r>
            <a:r>
              <a:rPr kumimoji="0" lang="it-IT" sz="800" b="0" i="0" u="none" strike="noStrike" kern="1200" cap="none" spc="0" normalizeH="0" baseline="0" noProof="0" dirty="0">
                <a:ln>
                  <a:noFill/>
                </a:ln>
                <a:solidFill>
                  <a:schemeClr val="bg1"/>
                </a:solidFill>
                <a:effectLst/>
                <a:uLnTx/>
                <a:uFillTx/>
                <a:ea typeface="+mn-ea"/>
                <a:cs typeface="Arial" panose="020B0604020202020204" pitchFamily="34" charset="0"/>
              </a:rPr>
              <a:t> </a:t>
            </a:r>
            <a:r>
              <a:rPr kumimoji="0" lang="it-IT" sz="800" b="0" i="0" u="none" strike="noStrike" kern="1200" cap="none" spc="0" normalizeH="0" baseline="0" noProof="0" dirty="0" err="1">
                <a:ln>
                  <a:noFill/>
                </a:ln>
                <a:solidFill>
                  <a:schemeClr val="bg1"/>
                </a:solidFill>
                <a:effectLst/>
                <a:uLnTx/>
                <a:uFillTx/>
                <a:ea typeface="+mn-ea"/>
                <a:cs typeface="Arial" panose="020B0604020202020204" pitchFamily="34" charset="0"/>
              </a:rPr>
              <a:t>Promotes</a:t>
            </a:r>
            <a:r>
              <a:rPr kumimoji="0" lang="it-IT" sz="800" b="0" i="0" u="none" strike="noStrike" kern="1200" cap="none" spc="0" normalizeH="0" baseline="0" noProof="0" dirty="0">
                <a:ln>
                  <a:noFill/>
                </a:ln>
                <a:solidFill>
                  <a:schemeClr val="bg1"/>
                </a:solidFill>
                <a:effectLst/>
                <a:uLnTx/>
                <a:uFillTx/>
                <a:ea typeface="+mn-ea"/>
                <a:cs typeface="Arial" panose="020B0604020202020204" pitchFamily="34" charset="0"/>
              </a:rPr>
              <a:t> </a:t>
            </a:r>
            <a:r>
              <a:rPr kumimoji="0" lang="it-IT" sz="800" b="0" i="0" u="none" strike="noStrike" kern="1200" cap="none" spc="0" normalizeH="0" baseline="0" noProof="0" dirty="0" err="1">
                <a:ln>
                  <a:noFill/>
                </a:ln>
                <a:solidFill>
                  <a:schemeClr val="bg1"/>
                </a:solidFill>
                <a:effectLst/>
                <a:uLnTx/>
                <a:uFillTx/>
                <a:ea typeface="+mn-ea"/>
                <a:cs typeface="Arial" panose="020B0604020202020204" pitchFamily="34" charset="0"/>
              </a:rPr>
              <a:t>Wound</a:t>
            </a:r>
            <a:r>
              <a:rPr kumimoji="0" lang="it-IT" sz="800" b="0" i="0" u="none" strike="noStrike" kern="1200" cap="none" spc="0" normalizeH="0" baseline="0" noProof="0" dirty="0">
                <a:ln>
                  <a:noFill/>
                </a:ln>
                <a:solidFill>
                  <a:schemeClr val="bg1"/>
                </a:solidFill>
                <a:effectLst/>
                <a:uLnTx/>
                <a:uFillTx/>
                <a:ea typeface="+mn-ea"/>
                <a:cs typeface="Arial" panose="020B0604020202020204" pitchFamily="34" charset="0"/>
              </a:rPr>
              <a:t> </a:t>
            </a:r>
            <a:r>
              <a:rPr kumimoji="0" lang="it-IT" sz="800" b="0" i="0" u="none" strike="noStrike" kern="1200" cap="none" spc="0" normalizeH="0" baseline="0" noProof="0" dirty="0" err="1">
                <a:ln>
                  <a:noFill/>
                </a:ln>
                <a:solidFill>
                  <a:schemeClr val="bg1"/>
                </a:solidFill>
                <a:effectLst/>
                <a:uLnTx/>
                <a:uFillTx/>
                <a:ea typeface="+mn-ea"/>
                <a:cs typeface="Arial" panose="020B0604020202020204" pitchFamily="34" charset="0"/>
              </a:rPr>
              <a:t>Healing</a:t>
            </a:r>
            <a:r>
              <a:rPr kumimoji="0" lang="it-IT" sz="800" b="0" i="0" u="none" strike="noStrike" kern="1200" cap="none" spc="0" normalizeH="0" baseline="0" noProof="0" dirty="0">
                <a:ln>
                  <a:noFill/>
                </a:ln>
                <a:solidFill>
                  <a:schemeClr val="bg1"/>
                </a:solidFill>
                <a:effectLst/>
                <a:uLnTx/>
                <a:uFillTx/>
                <a:ea typeface="+mn-ea"/>
                <a:cs typeface="Arial" panose="020B0604020202020204" pitchFamily="34" charset="0"/>
              </a:rPr>
              <a:t> in a </a:t>
            </a:r>
            <a:r>
              <a:rPr kumimoji="0" lang="it-IT" sz="800" b="0" i="0" u="none" strike="noStrike" kern="1200" cap="none" spc="0" normalizeH="0" baseline="0" noProof="0" dirty="0" err="1">
                <a:ln>
                  <a:noFill/>
                </a:ln>
                <a:solidFill>
                  <a:schemeClr val="bg1"/>
                </a:solidFill>
                <a:effectLst/>
                <a:uLnTx/>
                <a:uFillTx/>
                <a:ea typeface="+mn-ea"/>
                <a:cs typeface="Arial" panose="020B0604020202020204" pitchFamily="34" charset="0"/>
              </a:rPr>
              <a:t>Primary</a:t>
            </a:r>
            <a:r>
              <a:rPr kumimoji="0" lang="it-IT" sz="800" b="0" i="0" u="none" strike="noStrike" kern="1200" cap="none" spc="0" normalizeH="0" baseline="0" noProof="0" dirty="0">
                <a:ln>
                  <a:noFill/>
                </a:ln>
                <a:solidFill>
                  <a:schemeClr val="bg1"/>
                </a:solidFill>
                <a:effectLst/>
                <a:uLnTx/>
                <a:uFillTx/>
                <a:ea typeface="+mn-ea"/>
                <a:cs typeface="Arial" panose="020B0604020202020204" pitchFamily="34" charset="0"/>
              </a:rPr>
              <a:t> </a:t>
            </a:r>
            <a:r>
              <a:rPr kumimoji="0" lang="it-IT" sz="800" b="0" i="0" u="none" strike="noStrike" kern="1200" cap="none" spc="0" normalizeH="0" baseline="0" noProof="0" dirty="0" err="1">
                <a:ln>
                  <a:noFill/>
                </a:ln>
                <a:solidFill>
                  <a:schemeClr val="bg1"/>
                </a:solidFill>
                <a:effectLst/>
                <a:uLnTx/>
                <a:uFillTx/>
                <a:ea typeface="+mn-ea"/>
                <a:cs typeface="Arial" panose="020B0604020202020204" pitchFamily="34" charset="0"/>
              </a:rPr>
              <a:t>Gingival</a:t>
            </a:r>
            <a:r>
              <a:rPr kumimoji="0" lang="it-IT" sz="800" b="0" i="0" u="none" strike="noStrike" kern="1200" cap="none" spc="0" normalizeH="0" baseline="0" noProof="0" dirty="0">
                <a:ln>
                  <a:noFill/>
                </a:ln>
                <a:solidFill>
                  <a:schemeClr val="bg1"/>
                </a:solidFill>
                <a:effectLst/>
                <a:uLnTx/>
                <a:uFillTx/>
                <a:ea typeface="+mn-ea"/>
                <a:cs typeface="Arial" panose="020B0604020202020204" pitchFamily="34" charset="0"/>
              </a:rPr>
              <a:t> </a:t>
            </a:r>
            <a:r>
              <a:rPr kumimoji="0" lang="it-IT" sz="800" b="0" i="0" u="none" strike="noStrike" kern="1200" cap="none" spc="0" normalizeH="0" baseline="0" noProof="0" dirty="0" err="1">
                <a:ln>
                  <a:noFill/>
                </a:ln>
                <a:solidFill>
                  <a:schemeClr val="bg1"/>
                </a:solidFill>
                <a:effectLst/>
                <a:uLnTx/>
                <a:uFillTx/>
                <a:ea typeface="+mn-ea"/>
                <a:cs typeface="Arial" panose="020B0604020202020204" pitchFamily="34" charset="0"/>
              </a:rPr>
              <a:t>Fibroblast</a:t>
            </a:r>
            <a:r>
              <a:rPr kumimoji="0" lang="it-IT" sz="800" b="0" i="0" u="none" strike="noStrike" kern="1200" cap="none" spc="0" normalizeH="0" baseline="0" noProof="0" dirty="0">
                <a:ln>
                  <a:noFill/>
                </a:ln>
                <a:solidFill>
                  <a:schemeClr val="bg1"/>
                </a:solidFill>
                <a:effectLst/>
                <a:uLnTx/>
                <a:uFillTx/>
                <a:ea typeface="+mn-ea"/>
                <a:cs typeface="Arial" panose="020B0604020202020204" pitchFamily="34" charset="0"/>
              </a:rPr>
              <a:t> Model. Applied Sciences. 2021; 11(10):4405. https://</a:t>
            </a:r>
            <a:r>
              <a:rPr kumimoji="0" lang="it-IT" sz="800" b="0" i="0" u="none" strike="noStrike" kern="1200" cap="none" spc="0" normalizeH="0" baseline="0" noProof="0" dirty="0" err="1">
                <a:ln>
                  <a:noFill/>
                </a:ln>
                <a:solidFill>
                  <a:schemeClr val="bg1"/>
                </a:solidFill>
                <a:effectLst/>
                <a:uLnTx/>
                <a:uFillTx/>
                <a:ea typeface="+mn-ea"/>
                <a:cs typeface="Arial" panose="020B0604020202020204" pitchFamily="34" charset="0"/>
              </a:rPr>
              <a:t>doi.org</a:t>
            </a:r>
            <a:r>
              <a:rPr kumimoji="0" lang="it-IT" sz="800" b="0" i="0" u="none" strike="noStrike" kern="1200" cap="none" spc="0" normalizeH="0" baseline="0" noProof="0" dirty="0">
                <a:ln>
                  <a:noFill/>
                </a:ln>
                <a:solidFill>
                  <a:schemeClr val="bg1"/>
                </a:solidFill>
                <a:effectLst/>
                <a:uLnTx/>
                <a:uFillTx/>
                <a:ea typeface="+mn-ea"/>
                <a:cs typeface="Arial" panose="020B0604020202020204" pitchFamily="34" charset="0"/>
              </a:rPr>
              <a:t>/10.3390/app11104405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800" b="0" i="0" u="none" strike="noStrike" kern="1200" cap="none" spc="0" normalizeH="0" baseline="0" noProof="0" dirty="0">
              <a:ln>
                <a:noFill/>
              </a:ln>
              <a:solidFill>
                <a:schemeClr val="bg1"/>
              </a:solidFill>
              <a:effectLst/>
              <a:uLnTx/>
              <a:uFillTx/>
              <a:ea typeface="+mn-ea"/>
              <a:cs typeface="Arial" panose="020B0604020202020204" pitchFamily="34" charset="0"/>
            </a:endParaRPr>
          </a:p>
        </p:txBody>
      </p:sp>
      <p:sp>
        <p:nvSpPr>
          <p:cNvPr id="3" name="TextBox 2">
            <a:extLst>
              <a:ext uri="{FF2B5EF4-FFF2-40B4-BE49-F238E27FC236}">
                <a16:creationId xmlns:a16="http://schemas.microsoft.com/office/drawing/2014/main" id="{75A565B7-1371-261F-DE38-83E3E1BD4AA5}"/>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11011625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7F07CE7E-1B2B-627F-3A8A-1F664189C299}"/>
              </a:ext>
            </a:extLst>
          </p:cNvPr>
          <p:cNvSpPr>
            <a:spLocks noGrp="1"/>
          </p:cNvSpPr>
          <p:nvPr>
            <p:ph type="title"/>
          </p:nvPr>
        </p:nvSpPr>
        <p:spPr>
          <a:xfrm>
            <a:off x="838200" y="872666"/>
            <a:ext cx="9364579" cy="651334"/>
          </a:xfrm>
        </p:spPr>
        <p:txBody>
          <a:bodyPr>
            <a:normAutofit fontScale="90000"/>
          </a:bodyPr>
          <a:lstStyle/>
          <a:p>
            <a:pPr>
              <a:lnSpc>
                <a:spcPct val="120000"/>
              </a:lnSpc>
            </a:pPr>
            <a:r>
              <a:rPr lang="de-DE" sz="2800"/>
              <a:t>POLYNUCLEOTIDES promote </a:t>
            </a:r>
            <a:r>
              <a:rPr lang="de-DE" sz="2800" err="1"/>
              <a:t>extracellular</a:t>
            </a:r>
            <a:r>
              <a:rPr lang="de-DE" sz="2800"/>
              <a:t> </a:t>
            </a:r>
            <a:r>
              <a:rPr lang="de-DE" sz="2800" err="1"/>
              <a:t>matrix</a:t>
            </a:r>
            <a:r>
              <a:rPr lang="de-DE" sz="2800"/>
              <a:t> deposition</a:t>
            </a:r>
            <a:r>
              <a:rPr lang="de-DE" sz="2800" baseline="30000"/>
              <a:t>1</a:t>
            </a:r>
            <a:br>
              <a:rPr lang="de-DE" sz="2800"/>
            </a:br>
            <a:endParaRPr lang="de-DE" sz="2800"/>
          </a:p>
        </p:txBody>
      </p:sp>
      <p:pic>
        <p:nvPicPr>
          <p:cNvPr id="5" name="Picture 2" descr="Applsci 11 04405 g003">
            <a:extLst>
              <a:ext uri="{FF2B5EF4-FFF2-40B4-BE49-F238E27FC236}">
                <a16:creationId xmlns:a16="http://schemas.microsoft.com/office/drawing/2014/main" id="{3529B695-AB88-B2D9-9C41-3AAC0DC9241D}"/>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838200" y="1963312"/>
            <a:ext cx="7252928" cy="3698033"/>
          </a:xfrm>
          <a:prstGeom prst="rect">
            <a:avLst/>
          </a:prstGeom>
          <a:noFill/>
          <a:extLst>
            <a:ext uri="{909E8E84-426E-40DD-AFC4-6F175D3DCCD1}">
              <a14:hiddenFill xmlns:a14="http://schemas.microsoft.com/office/drawing/2010/main">
                <a:solidFill>
                  <a:srgbClr val="FFFFFF"/>
                </a:solidFill>
              </a14:hiddenFill>
            </a:ext>
          </a:extLst>
        </p:spPr>
      </p:pic>
      <p:sp>
        <p:nvSpPr>
          <p:cNvPr id="6" name="Colangelo MT, Govoni P, Belletti S, Squadrito F, Guizzardi S, Galli C. Polynucleotide biogel enhances tissue repair, matrix deposition and organization. J Biol Regul Homeost Agents. 2021 Jan-Feb;35(1):355-362.">
            <a:extLst>
              <a:ext uri="{FF2B5EF4-FFF2-40B4-BE49-F238E27FC236}">
                <a16:creationId xmlns:a16="http://schemas.microsoft.com/office/drawing/2014/main" id="{034B7691-B830-A039-AE2E-E192161BC5A3}"/>
              </a:ext>
            </a:extLst>
          </p:cNvPr>
          <p:cNvSpPr txBox="1"/>
          <p:nvPr/>
        </p:nvSpPr>
        <p:spPr>
          <a:xfrm>
            <a:off x="838201" y="1647992"/>
            <a:ext cx="7252928" cy="28757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nchor="ctr">
            <a:spAutoFit/>
          </a:bodyPr>
          <a:lstStyle>
            <a:lvl1pPr algn="l">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effectLst/>
                <a:uLnTx/>
                <a:uFillTx/>
                <a:ea typeface="+mn-ea"/>
                <a:cs typeface="+mn-cs"/>
              </a:rPr>
              <a:t>CONTROL                                POLYNUCLEOTIDES                 POLYNUCLEOTIDES + HA</a:t>
            </a:r>
            <a:endParaRPr kumimoji="0" sz="1400" i="0" u="none" strike="noStrike" kern="1200" cap="none" spc="0" normalizeH="0" baseline="0" noProof="0">
              <a:ln>
                <a:noFill/>
              </a:ln>
              <a:effectLst/>
              <a:uLnTx/>
              <a:uFillTx/>
              <a:ea typeface="+mn-ea"/>
              <a:cs typeface="+mn-cs"/>
            </a:endParaRPr>
          </a:p>
        </p:txBody>
      </p:sp>
      <p:sp>
        <p:nvSpPr>
          <p:cNvPr id="8" name="Rechteck 7">
            <a:extLst>
              <a:ext uri="{FF2B5EF4-FFF2-40B4-BE49-F238E27FC236}">
                <a16:creationId xmlns:a16="http://schemas.microsoft.com/office/drawing/2014/main" id="{7AA8744B-8DB7-5394-64A3-51488A2DDD30}"/>
              </a:ext>
            </a:extLst>
          </p:cNvPr>
          <p:cNvSpPr/>
          <p:nvPr/>
        </p:nvSpPr>
        <p:spPr>
          <a:xfrm>
            <a:off x="8410074" y="1799097"/>
            <a:ext cx="3284622" cy="1726155"/>
          </a:xfrm>
          <a:prstGeom prst="rect">
            <a:avLst/>
          </a:prstGeom>
          <a:solidFill>
            <a:schemeClr val="bg1">
              <a:lumMod val="95000"/>
            </a:schemeClr>
          </a:solidFill>
          <a:ln w="101600">
            <a:gradFill flip="none" rotWithShape="1">
              <a:gsLst>
                <a:gs pos="0">
                  <a:srgbClr val="C62534"/>
                </a:gs>
                <a:gs pos="100000">
                  <a:srgbClr val="E8C033"/>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kumimoji="0" lang="en-US" sz="1600" i="0" u="none" strike="noStrike" kern="1200" cap="none" spc="0" normalizeH="0" baseline="0" noProof="0">
                <a:ln>
                  <a:noFill/>
                </a:ln>
                <a:solidFill>
                  <a:schemeClr val="tx1"/>
                </a:solidFill>
                <a:effectLst/>
                <a:uLnTx/>
                <a:uFillTx/>
                <a:ea typeface="+mn-ea"/>
                <a:cs typeface="+mn-cs"/>
              </a:rPr>
              <a:t>Fibroblasts</a:t>
            </a:r>
          </a:p>
          <a:p>
            <a:pPr marL="0" marR="0" lvl="0" indent="0" algn="ctr" defTabSz="914400" rtl="0" eaLnBrk="1" fontAlgn="auto" latinLnBrk="0" hangingPunct="1">
              <a:spcBef>
                <a:spcPts val="0"/>
              </a:spcBef>
              <a:spcAft>
                <a:spcPts val="0"/>
              </a:spcAft>
              <a:buClrTx/>
              <a:buSzTx/>
              <a:buFontTx/>
              <a:buNone/>
              <a:tabLst/>
              <a:defRPr/>
            </a:pPr>
            <a:endParaRPr kumimoji="0" lang="en-US" sz="1600" i="0" u="none" strike="noStrike" kern="1200" cap="none" spc="0" normalizeH="0" baseline="0" noProof="0">
              <a:ln>
                <a:noFill/>
              </a:ln>
              <a:solidFill>
                <a:schemeClr val="tx1"/>
              </a:solidFill>
              <a:effectLst/>
              <a:uLnTx/>
              <a:uFillTx/>
              <a:ea typeface="+mn-ea"/>
              <a:cs typeface="+mn-cs"/>
            </a:endParaRPr>
          </a:p>
          <a:p>
            <a:pPr marL="0" marR="0" lvl="0" indent="0" algn="ctr" defTabSz="914400" rtl="0" eaLnBrk="1" fontAlgn="auto" latinLnBrk="0" hangingPunct="1">
              <a:spcBef>
                <a:spcPts val="0"/>
              </a:spcBef>
              <a:spcAft>
                <a:spcPts val="0"/>
              </a:spcAft>
              <a:buClrTx/>
              <a:buSzTx/>
              <a:buFontTx/>
              <a:buNone/>
              <a:tabLst/>
              <a:defRPr/>
            </a:pPr>
            <a:r>
              <a:rPr kumimoji="0" lang="en-US" sz="1600" i="0" u="none" strike="noStrike" kern="1200" cap="none" spc="0" normalizeH="0" baseline="0" noProof="0">
                <a:ln>
                  <a:noFill/>
                </a:ln>
                <a:solidFill>
                  <a:schemeClr val="tx1"/>
                </a:solidFill>
                <a:effectLst/>
                <a:uLnTx/>
                <a:uFillTx/>
                <a:ea typeface="+mn-ea"/>
                <a:cs typeface="+mn-cs"/>
              </a:rPr>
              <a:t>STAINING WITH SIRIUS RED</a:t>
            </a:r>
          </a:p>
          <a:p>
            <a:pPr marL="0" marR="0" lvl="0" indent="0" algn="ctr" defTabSz="914400" rtl="0" eaLnBrk="1" fontAlgn="auto" latinLnBrk="0" hangingPunct="1">
              <a:spcBef>
                <a:spcPts val="0"/>
              </a:spcBef>
              <a:spcAft>
                <a:spcPts val="0"/>
              </a:spcAft>
              <a:buClrTx/>
              <a:buSzTx/>
              <a:buFontTx/>
              <a:buNone/>
              <a:tabLst/>
              <a:defRPr/>
            </a:pPr>
            <a:r>
              <a:rPr kumimoji="0" lang="en-US" sz="1600" i="0" u="none" strike="noStrike" kern="1200" cap="none" spc="0" normalizeH="0" baseline="0" noProof="0">
                <a:ln>
                  <a:noFill/>
                </a:ln>
                <a:solidFill>
                  <a:schemeClr val="tx1"/>
                </a:solidFill>
                <a:effectLst/>
                <a:uLnTx/>
                <a:uFillTx/>
                <a:ea typeface="+mn-ea"/>
                <a:cs typeface="+mn-cs"/>
              </a:rPr>
              <a:t>WIDE FIELD MICROTOGRAPHY </a:t>
            </a:r>
          </a:p>
          <a:p>
            <a:pPr marL="0" marR="0" lvl="0" indent="0" algn="ctr" defTabSz="914400" rtl="0" eaLnBrk="1" fontAlgn="auto" latinLnBrk="0" hangingPunct="1">
              <a:spcBef>
                <a:spcPts val="0"/>
              </a:spcBef>
              <a:spcAft>
                <a:spcPts val="0"/>
              </a:spcAft>
              <a:buClrTx/>
              <a:buSzTx/>
              <a:buFontTx/>
              <a:buNone/>
              <a:tabLst/>
              <a:defRPr/>
            </a:pPr>
            <a:r>
              <a:rPr kumimoji="0" lang="en-US" sz="1600" i="0" u="none" strike="noStrike" kern="1200" cap="none" spc="0" normalizeH="0" baseline="0" noProof="0">
                <a:ln>
                  <a:noFill/>
                </a:ln>
                <a:solidFill>
                  <a:schemeClr val="tx1"/>
                </a:solidFill>
                <a:effectLst/>
                <a:uLnTx/>
                <a:uFillTx/>
                <a:ea typeface="+mn-ea"/>
                <a:cs typeface="+mn-cs"/>
              </a:rPr>
              <a:t>RESOLUTION</a:t>
            </a:r>
            <a:r>
              <a:rPr kumimoji="0" lang="en-US" sz="1600" i="0" u="none" strike="noStrike" kern="1200" cap="none" spc="0" normalizeH="0" baseline="30000" noProof="0">
                <a:ln>
                  <a:noFill/>
                </a:ln>
                <a:solidFill>
                  <a:schemeClr val="tx1"/>
                </a:solidFill>
                <a:effectLst/>
                <a:uLnTx/>
                <a:uFillTx/>
                <a:ea typeface="+mn-ea"/>
                <a:cs typeface="+mn-cs"/>
              </a:rPr>
              <a:t>1</a:t>
            </a:r>
            <a:endParaRPr kumimoji="0" lang="en-US" sz="1600" i="0" u="none" strike="noStrike" kern="1200" cap="none" spc="0" normalizeH="0" baseline="0" noProof="0">
              <a:ln>
                <a:noFill/>
              </a:ln>
              <a:solidFill>
                <a:schemeClr val="tx1"/>
              </a:solidFill>
              <a:effectLst/>
              <a:uLnTx/>
              <a:uFillTx/>
              <a:ea typeface="+mn-ea"/>
              <a:cs typeface="+mn-cs"/>
            </a:endParaRPr>
          </a:p>
        </p:txBody>
      </p:sp>
      <p:sp>
        <p:nvSpPr>
          <p:cNvPr id="9" name="Rechteck 8">
            <a:extLst>
              <a:ext uri="{FF2B5EF4-FFF2-40B4-BE49-F238E27FC236}">
                <a16:creationId xmlns:a16="http://schemas.microsoft.com/office/drawing/2014/main" id="{90733581-3D9B-D4AE-DCC2-65C563459B04}"/>
              </a:ext>
            </a:extLst>
          </p:cNvPr>
          <p:cNvSpPr/>
          <p:nvPr/>
        </p:nvSpPr>
        <p:spPr>
          <a:xfrm>
            <a:off x="8410074" y="3860454"/>
            <a:ext cx="3284622" cy="1726155"/>
          </a:xfrm>
          <a:prstGeom prst="rect">
            <a:avLst/>
          </a:prstGeom>
          <a:solidFill>
            <a:schemeClr val="bg1">
              <a:lumMod val="95000"/>
            </a:schemeClr>
          </a:solidFill>
          <a:ln w="101600">
            <a:gradFill flip="none" rotWithShape="1">
              <a:gsLst>
                <a:gs pos="0">
                  <a:srgbClr val="C62534"/>
                </a:gs>
                <a:gs pos="100000">
                  <a:srgbClr val="E8C033"/>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kumimoji="0" lang="en-US" sz="1600" i="0" u="none" strike="noStrike" kern="1200" cap="none" spc="0" normalizeH="0" baseline="0" noProof="0">
                <a:ln>
                  <a:noFill/>
                </a:ln>
                <a:solidFill>
                  <a:schemeClr val="tx1"/>
                </a:solidFill>
                <a:effectLst/>
                <a:uLnTx/>
                <a:uFillTx/>
                <a:ea typeface="+mn-ea"/>
                <a:cs typeface="+mn-cs"/>
              </a:rPr>
              <a:t>Collagen deposition/ EXTRACELLULAR MATRIX.</a:t>
            </a:r>
            <a:r>
              <a:rPr lang="en-US" sz="1600">
                <a:solidFill>
                  <a:schemeClr val="tx1"/>
                </a:solidFill>
              </a:rPr>
              <a:t> </a:t>
            </a:r>
            <a:endParaRPr kumimoji="0" lang="en-US" sz="1600" i="0" u="none" strike="noStrike" kern="1200" cap="none" spc="0" normalizeH="0" baseline="0" noProof="0">
              <a:ln>
                <a:noFill/>
              </a:ln>
              <a:solidFill>
                <a:schemeClr val="tx1"/>
              </a:solidFill>
              <a:effectLst/>
              <a:uLnTx/>
              <a:uFillTx/>
              <a:ea typeface="+mn-ea"/>
              <a:cs typeface="+mn-cs"/>
            </a:endParaRPr>
          </a:p>
          <a:p>
            <a:pPr marL="0" marR="0" lvl="0" indent="0" algn="ctr" defTabSz="914400" rtl="0" eaLnBrk="1" fontAlgn="auto" latinLnBrk="0" hangingPunct="1">
              <a:spcBef>
                <a:spcPts val="0"/>
              </a:spcBef>
              <a:spcAft>
                <a:spcPts val="0"/>
              </a:spcAft>
              <a:buClrTx/>
              <a:buSzTx/>
              <a:buFontTx/>
              <a:buNone/>
              <a:tabLst/>
              <a:defRPr/>
            </a:pPr>
            <a:r>
              <a:rPr kumimoji="0" lang="en-US" sz="1600" i="0" u="none" strike="noStrike" kern="1200" cap="none" spc="0" normalizeH="0" baseline="0" noProof="0">
                <a:ln>
                  <a:noFill/>
                </a:ln>
                <a:solidFill>
                  <a:schemeClr val="tx1"/>
                </a:solidFill>
                <a:effectLst/>
                <a:uLnTx/>
                <a:uFillTx/>
                <a:ea typeface="+mn-ea"/>
                <a:cs typeface="+mn-cs"/>
              </a:rPr>
              <a:t>Fibroblasts treated with </a:t>
            </a:r>
            <a:r>
              <a:rPr lang="en-US" sz="1600">
                <a:solidFill>
                  <a:schemeClr val="tx1"/>
                </a:solidFill>
              </a:rPr>
              <a:t>PN+HA</a:t>
            </a:r>
            <a:r>
              <a:rPr kumimoji="0" lang="en-US" sz="1600" i="0" u="none" strike="noStrike" kern="1200" cap="none" spc="0" normalizeH="0" baseline="0" noProof="0">
                <a:ln>
                  <a:noFill/>
                </a:ln>
                <a:solidFill>
                  <a:schemeClr val="tx1"/>
                </a:solidFill>
                <a:effectLst/>
                <a:uLnTx/>
                <a:uFillTx/>
                <a:ea typeface="+mn-ea"/>
                <a:cs typeface="+mn-cs"/>
              </a:rPr>
              <a:t> show higher concentration.</a:t>
            </a:r>
            <a:r>
              <a:rPr kumimoji="0" lang="en-US" sz="1600" i="0" u="none" strike="noStrike" kern="1200" cap="none" spc="0" normalizeH="0" baseline="30000" noProof="0">
                <a:ln>
                  <a:noFill/>
                </a:ln>
                <a:solidFill>
                  <a:schemeClr val="tx1"/>
                </a:solidFill>
                <a:effectLst/>
                <a:uLnTx/>
                <a:uFillTx/>
                <a:ea typeface="+mn-ea"/>
                <a:cs typeface="+mn-cs"/>
              </a:rPr>
              <a:t>1</a:t>
            </a:r>
            <a:endParaRPr lang="en-US" sz="1600" i="0" u="none" strike="noStrike" kern="1200" cap="none" spc="0" normalizeH="0" baseline="0" noProof="0">
              <a:ln>
                <a:noFill/>
              </a:ln>
              <a:solidFill>
                <a:schemeClr val="tx1"/>
              </a:solidFill>
              <a:effectLst/>
              <a:uLnTx/>
              <a:uFillTx/>
            </a:endParaRPr>
          </a:p>
        </p:txBody>
      </p:sp>
      <p:sp>
        <p:nvSpPr>
          <p:cNvPr id="10" name="CasellaDiTesto 12">
            <a:extLst>
              <a:ext uri="{FF2B5EF4-FFF2-40B4-BE49-F238E27FC236}">
                <a16:creationId xmlns:a16="http://schemas.microsoft.com/office/drawing/2014/main" id="{3D710C6C-E681-4E35-91F6-A6F26E0F4352}"/>
              </a:ext>
            </a:extLst>
          </p:cNvPr>
          <p:cNvSpPr txBox="1"/>
          <p:nvPr/>
        </p:nvSpPr>
        <p:spPr>
          <a:xfrm>
            <a:off x="838199" y="6309690"/>
            <a:ext cx="62237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800" baseline="30000" dirty="0">
                <a:solidFill>
                  <a:schemeClr val="bg1"/>
                </a:solidFill>
                <a:cs typeface="Arial" panose="020B0604020202020204" pitchFamily="34" charset="0"/>
              </a:rPr>
              <a:t>1</a:t>
            </a:r>
            <a:r>
              <a:rPr kumimoji="0" lang="it-IT" sz="800" b="0" i="0" u="none" strike="noStrike" kern="1200" cap="none" spc="0" normalizeH="0" baseline="0" noProof="0" dirty="0">
                <a:ln>
                  <a:noFill/>
                </a:ln>
                <a:solidFill>
                  <a:schemeClr val="bg1"/>
                </a:solidFill>
                <a:effectLst/>
                <a:uLnTx/>
                <a:uFillTx/>
                <a:ea typeface="+mn-ea"/>
                <a:cs typeface="Arial" panose="020B0604020202020204" pitchFamily="34" charset="0"/>
              </a:rPr>
              <a:t> Colangelo MT, Belletti </a:t>
            </a:r>
            <a:r>
              <a:rPr kumimoji="0" lang="it-IT" sz="800" b="0" i="0" u="none" strike="noStrike" kern="1200" cap="none" spc="0" normalizeH="0" baseline="0" noProof="0" dirty="0" err="1">
                <a:ln>
                  <a:noFill/>
                </a:ln>
                <a:solidFill>
                  <a:schemeClr val="bg1"/>
                </a:solidFill>
                <a:effectLst/>
                <a:uLnTx/>
                <a:uFillTx/>
                <a:ea typeface="+mn-ea"/>
                <a:cs typeface="Arial" panose="020B0604020202020204" pitchFamily="34" charset="0"/>
              </a:rPr>
              <a:t>S</a:t>
            </a:r>
            <a:r>
              <a:rPr kumimoji="0" lang="it-IT" sz="800" b="0" i="0" u="none" strike="noStrike" kern="1200" cap="none" spc="0" normalizeH="0" baseline="0" noProof="0" dirty="0">
                <a:ln>
                  <a:noFill/>
                </a:ln>
                <a:solidFill>
                  <a:schemeClr val="bg1"/>
                </a:solidFill>
                <a:effectLst/>
                <a:uLnTx/>
                <a:uFillTx/>
                <a:ea typeface="+mn-ea"/>
                <a:cs typeface="Arial" panose="020B0604020202020204" pitchFamily="34" charset="0"/>
              </a:rPr>
              <a:t>, Govoni </a:t>
            </a:r>
            <a:r>
              <a:rPr kumimoji="0" lang="it-IT" sz="800" b="0" i="0" u="none" strike="noStrike" kern="1200" cap="none" spc="0" normalizeH="0" baseline="0" noProof="0" dirty="0" err="1">
                <a:ln>
                  <a:noFill/>
                </a:ln>
                <a:solidFill>
                  <a:schemeClr val="bg1"/>
                </a:solidFill>
                <a:effectLst/>
                <a:uLnTx/>
                <a:uFillTx/>
                <a:ea typeface="+mn-ea"/>
                <a:cs typeface="Arial" panose="020B0604020202020204" pitchFamily="34" charset="0"/>
              </a:rPr>
              <a:t>P</a:t>
            </a:r>
            <a:r>
              <a:rPr kumimoji="0" lang="it-IT" sz="800" b="0" i="0" u="none" strike="noStrike" kern="1200" cap="none" spc="0" normalizeH="0" baseline="0" noProof="0" dirty="0">
                <a:ln>
                  <a:noFill/>
                </a:ln>
                <a:solidFill>
                  <a:schemeClr val="bg1"/>
                </a:solidFill>
                <a:effectLst/>
                <a:uLnTx/>
                <a:uFillTx/>
                <a:ea typeface="+mn-ea"/>
                <a:cs typeface="Arial" panose="020B0604020202020204" pitchFamily="34" charset="0"/>
              </a:rPr>
              <a:t>, Guizzardi </a:t>
            </a:r>
            <a:r>
              <a:rPr kumimoji="0" lang="it-IT" sz="800" b="0" i="0" u="none" strike="noStrike" kern="1200" cap="none" spc="0" normalizeH="0" baseline="0" noProof="0" dirty="0" err="1">
                <a:ln>
                  <a:noFill/>
                </a:ln>
                <a:solidFill>
                  <a:schemeClr val="bg1"/>
                </a:solidFill>
                <a:effectLst/>
                <a:uLnTx/>
                <a:uFillTx/>
                <a:ea typeface="+mn-ea"/>
                <a:cs typeface="Arial" panose="020B0604020202020204" pitchFamily="34" charset="0"/>
              </a:rPr>
              <a:t>S</a:t>
            </a:r>
            <a:r>
              <a:rPr kumimoji="0" lang="it-IT" sz="800" b="0" i="0" u="none" strike="noStrike" kern="1200" cap="none" spc="0" normalizeH="0" baseline="0" noProof="0" dirty="0">
                <a:ln>
                  <a:noFill/>
                </a:ln>
                <a:solidFill>
                  <a:schemeClr val="bg1"/>
                </a:solidFill>
                <a:effectLst/>
                <a:uLnTx/>
                <a:uFillTx/>
                <a:ea typeface="+mn-ea"/>
                <a:cs typeface="Arial" panose="020B0604020202020204" pitchFamily="34" charset="0"/>
              </a:rPr>
              <a:t>, Galli C. A </a:t>
            </a:r>
            <a:r>
              <a:rPr kumimoji="0" lang="it-IT" sz="800" b="0" i="0" u="none" strike="noStrike" kern="1200" cap="none" spc="0" normalizeH="0" baseline="0" noProof="0" dirty="0" err="1">
                <a:ln>
                  <a:noFill/>
                </a:ln>
                <a:solidFill>
                  <a:schemeClr val="bg1"/>
                </a:solidFill>
                <a:effectLst/>
                <a:uLnTx/>
                <a:uFillTx/>
                <a:ea typeface="+mn-ea"/>
                <a:cs typeface="Arial" panose="020B0604020202020204" pitchFamily="34" charset="0"/>
              </a:rPr>
              <a:t>Biomimetic</a:t>
            </a:r>
            <a:r>
              <a:rPr kumimoji="0" lang="it-IT" sz="800" b="0" i="0" u="none" strike="noStrike" kern="1200" cap="none" spc="0" normalizeH="0" baseline="0" noProof="0" dirty="0">
                <a:ln>
                  <a:noFill/>
                </a:ln>
                <a:solidFill>
                  <a:schemeClr val="bg1"/>
                </a:solidFill>
                <a:effectLst/>
                <a:uLnTx/>
                <a:uFillTx/>
                <a:ea typeface="+mn-ea"/>
                <a:cs typeface="Arial" panose="020B0604020202020204" pitchFamily="34" charset="0"/>
              </a:rPr>
              <a:t> </a:t>
            </a:r>
            <a:r>
              <a:rPr kumimoji="0" lang="it-IT" sz="800" b="0" i="0" u="none" strike="noStrike" kern="1200" cap="none" spc="0" normalizeH="0" baseline="0" noProof="0" dirty="0" err="1">
                <a:ln>
                  <a:noFill/>
                </a:ln>
                <a:solidFill>
                  <a:schemeClr val="bg1"/>
                </a:solidFill>
                <a:effectLst/>
                <a:uLnTx/>
                <a:uFillTx/>
                <a:ea typeface="+mn-ea"/>
                <a:cs typeface="Arial" panose="020B0604020202020204" pitchFamily="34" charset="0"/>
              </a:rPr>
              <a:t>Polynucleotides</a:t>
            </a:r>
            <a:r>
              <a:rPr kumimoji="0" lang="it-IT" sz="800" b="0" i="0" u="none" strike="noStrike" kern="1200" cap="none" spc="0" normalizeH="0" baseline="0" noProof="0" dirty="0">
                <a:ln>
                  <a:noFill/>
                </a:ln>
                <a:solidFill>
                  <a:schemeClr val="bg1"/>
                </a:solidFill>
                <a:effectLst/>
                <a:uLnTx/>
                <a:uFillTx/>
                <a:ea typeface="+mn-ea"/>
                <a:cs typeface="Arial" panose="020B0604020202020204" pitchFamily="34" charset="0"/>
              </a:rPr>
              <a:t>–</a:t>
            </a:r>
            <a:r>
              <a:rPr kumimoji="0" lang="it-IT" sz="800" b="0" i="0" u="none" strike="noStrike" kern="1200" cap="none" spc="0" normalizeH="0" baseline="0" noProof="0" dirty="0" err="1">
                <a:ln>
                  <a:noFill/>
                </a:ln>
                <a:solidFill>
                  <a:schemeClr val="bg1"/>
                </a:solidFill>
                <a:effectLst/>
                <a:uLnTx/>
                <a:uFillTx/>
                <a:ea typeface="+mn-ea"/>
                <a:cs typeface="Arial" panose="020B0604020202020204" pitchFamily="34" charset="0"/>
              </a:rPr>
              <a:t>Hyaluronic</a:t>
            </a:r>
            <a:r>
              <a:rPr kumimoji="0" lang="it-IT" sz="800" b="0" i="0" u="none" strike="noStrike" kern="1200" cap="none" spc="0" normalizeH="0" baseline="0" noProof="0" dirty="0">
                <a:ln>
                  <a:noFill/>
                </a:ln>
                <a:solidFill>
                  <a:schemeClr val="bg1"/>
                </a:solidFill>
                <a:effectLst/>
                <a:uLnTx/>
                <a:uFillTx/>
                <a:ea typeface="+mn-ea"/>
                <a:cs typeface="Arial" panose="020B0604020202020204" pitchFamily="34" charset="0"/>
              </a:rPr>
              <a:t> Acid </a:t>
            </a:r>
            <a:r>
              <a:rPr kumimoji="0" lang="it-IT" sz="800" b="0" i="0" u="none" strike="noStrike" kern="1200" cap="none" spc="0" normalizeH="0" baseline="0" noProof="0" dirty="0" err="1">
                <a:ln>
                  <a:noFill/>
                </a:ln>
                <a:solidFill>
                  <a:schemeClr val="bg1"/>
                </a:solidFill>
                <a:effectLst/>
                <a:uLnTx/>
                <a:uFillTx/>
                <a:ea typeface="+mn-ea"/>
                <a:cs typeface="Arial" panose="020B0604020202020204" pitchFamily="34" charset="0"/>
              </a:rPr>
              <a:t>Hydrogel</a:t>
            </a:r>
            <a:r>
              <a:rPr kumimoji="0" lang="it-IT" sz="800" b="0" i="0" u="none" strike="noStrike" kern="1200" cap="none" spc="0" normalizeH="0" baseline="0" noProof="0" dirty="0">
                <a:ln>
                  <a:noFill/>
                </a:ln>
                <a:solidFill>
                  <a:schemeClr val="bg1"/>
                </a:solidFill>
                <a:effectLst/>
                <a:uLnTx/>
                <a:uFillTx/>
                <a:ea typeface="+mn-ea"/>
                <a:cs typeface="Arial" panose="020B0604020202020204" pitchFamily="34" charset="0"/>
              </a:rPr>
              <a:t> </a:t>
            </a:r>
            <a:r>
              <a:rPr kumimoji="0" lang="it-IT" sz="800" b="0" i="0" u="none" strike="noStrike" kern="1200" cap="none" spc="0" normalizeH="0" baseline="0" noProof="0" dirty="0" err="1">
                <a:ln>
                  <a:noFill/>
                </a:ln>
                <a:solidFill>
                  <a:schemeClr val="bg1"/>
                </a:solidFill>
                <a:effectLst/>
                <a:uLnTx/>
                <a:uFillTx/>
                <a:ea typeface="+mn-ea"/>
                <a:cs typeface="Arial" panose="020B0604020202020204" pitchFamily="34" charset="0"/>
              </a:rPr>
              <a:t>Promotes</a:t>
            </a:r>
            <a:r>
              <a:rPr kumimoji="0" lang="it-IT" sz="800" b="0" i="0" u="none" strike="noStrike" kern="1200" cap="none" spc="0" normalizeH="0" baseline="0" noProof="0" dirty="0">
                <a:ln>
                  <a:noFill/>
                </a:ln>
                <a:solidFill>
                  <a:schemeClr val="bg1"/>
                </a:solidFill>
                <a:effectLst/>
                <a:uLnTx/>
                <a:uFillTx/>
                <a:ea typeface="+mn-ea"/>
                <a:cs typeface="Arial" panose="020B0604020202020204" pitchFamily="34" charset="0"/>
              </a:rPr>
              <a:t> </a:t>
            </a:r>
            <a:r>
              <a:rPr kumimoji="0" lang="it-IT" sz="800" b="0" i="0" u="none" strike="noStrike" kern="1200" cap="none" spc="0" normalizeH="0" baseline="0" noProof="0" dirty="0" err="1">
                <a:ln>
                  <a:noFill/>
                </a:ln>
                <a:solidFill>
                  <a:schemeClr val="bg1"/>
                </a:solidFill>
                <a:effectLst/>
                <a:uLnTx/>
                <a:uFillTx/>
                <a:ea typeface="+mn-ea"/>
                <a:cs typeface="Arial" panose="020B0604020202020204" pitchFamily="34" charset="0"/>
              </a:rPr>
              <a:t>Wound</a:t>
            </a:r>
            <a:r>
              <a:rPr kumimoji="0" lang="it-IT" sz="800" b="0" i="0" u="none" strike="noStrike" kern="1200" cap="none" spc="0" normalizeH="0" baseline="0" noProof="0" dirty="0">
                <a:ln>
                  <a:noFill/>
                </a:ln>
                <a:solidFill>
                  <a:schemeClr val="bg1"/>
                </a:solidFill>
                <a:effectLst/>
                <a:uLnTx/>
                <a:uFillTx/>
                <a:ea typeface="+mn-ea"/>
                <a:cs typeface="Arial" panose="020B0604020202020204" pitchFamily="34" charset="0"/>
              </a:rPr>
              <a:t> </a:t>
            </a:r>
            <a:r>
              <a:rPr kumimoji="0" lang="it-IT" sz="800" b="0" i="0" u="none" strike="noStrike" kern="1200" cap="none" spc="0" normalizeH="0" baseline="0" noProof="0" dirty="0" err="1">
                <a:ln>
                  <a:noFill/>
                </a:ln>
                <a:solidFill>
                  <a:schemeClr val="bg1"/>
                </a:solidFill>
                <a:effectLst/>
                <a:uLnTx/>
                <a:uFillTx/>
                <a:ea typeface="+mn-ea"/>
                <a:cs typeface="Arial" panose="020B0604020202020204" pitchFamily="34" charset="0"/>
              </a:rPr>
              <a:t>Healing</a:t>
            </a:r>
            <a:r>
              <a:rPr kumimoji="0" lang="it-IT" sz="800" b="0" i="0" u="none" strike="noStrike" kern="1200" cap="none" spc="0" normalizeH="0" baseline="0" noProof="0" dirty="0">
                <a:ln>
                  <a:noFill/>
                </a:ln>
                <a:solidFill>
                  <a:schemeClr val="bg1"/>
                </a:solidFill>
                <a:effectLst/>
                <a:uLnTx/>
                <a:uFillTx/>
                <a:ea typeface="+mn-ea"/>
                <a:cs typeface="Arial" panose="020B0604020202020204" pitchFamily="34" charset="0"/>
              </a:rPr>
              <a:t> in a </a:t>
            </a:r>
            <a:r>
              <a:rPr kumimoji="0" lang="it-IT" sz="800" b="0" i="0" u="none" strike="noStrike" kern="1200" cap="none" spc="0" normalizeH="0" baseline="0" noProof="0" dirty="0" err="1">
                <a:ln>
                  <a:noFill/>
                </a:ln>
                <a:solidFill>
                  <a:schemeClr val="bg1"/>
                </a:solidFill>
                <a:effectLst/>
                <a:uLnTx/>
                <a:uFillTx/>
                <a:ea typeface="+mn-ea"/>
                <a:cs typeface="Arial" panose="020B0604020202020204" pitchFamily="34" charset="0"/>
              </a:rPr>
              <a:t>Primary</a:t>
            </a:r>
            <a:r>
              <a:rPr kumimoji="0" lang="it-IT" sz="800" b="0" i="0" u="none" strike="noStrike" kern="1200" cap="none" spc="0" normalizeH="0" baseline="0" noProof="0" dirty="0">
                <a:ln>
                  <a:noFill/>
                </a:ln>
                <a:solidFill>
                  <a:schemeClr val="bg1"/>
                </a:solidFill>
                <a:effectLst/>
                <a:uLnTx/>
                <a:uFillTx/>
                <a:ea typeface="+mn-ea"/>
                <a:cs typeface="Arial" panose="020B0604020202020204" pitchFamily="34" charset="0"/>
              </a:rPr>
              <a:t> </a:t>
            </a:r>
            <a:r>
              <a:rPr kumimoji="0" lang="it-IT" sz="800" b="0" i="0" u="none" strike="noStrike" kern="1200" cap="none" spc="0" normalizeH="0" baseline="0" noProof="0" dirty="0" err="1">
                <a:ln>
                  <a:noFill/>
                </a:ln>
                <a:solidFill>
                  <a:schemeClr val="bg1"/>
                </a:solidFill>
                <a:effectLst/>
                <a:uLnTx/>
                <a:uFillTx/>
                <a:ea typeface="+mn-ea"/>
                <a:cs typeface="Arial" panose="020B0604020202020204" pitchFamily="34" charset="0"/>
              </a:rPr>
              <a:t>Gingival</a:t>
            </a:r>
            <a:r>
              <a:rPr kumimoji="0" lang="it-IT" sz="800" b="0" i="0" u="none" strike="noStrike" kern="1200" cap="none" spc="0" normalizeH="0" baseline="0" noProof="0" dirty="0">
                <a:ln>
                  <a:noFill/>
                </a:ln>
                <a:solidFill>
                  <a:schemeClr val="bg1"/>
                </a:solidFill>
                <a:effectLst/>
                <a:uLnTx/>
                <a:uFillTx/>
                <a:ea typeface="+mn-ea"/>
                <a:cs typeface="Arial" panose="020B0604020202020204" pitchFamily="34" charset="0"/>
              </a:rPr>
              <a:t> </a:t>
            </a:r>
            <a:r>
              <a:rPr kumimoji="0" lang="it-IT" sz="800" b="0" i="0" u="none" strike="noStrike" kern="1200" cap="none" spc="0" normalizeH="0" baseline="0" noProof="0" dirty="0" err="1">
                <a:ln>
                  <a:noFill/>
                </a:ln>
                <a:solidFill>
                  <a:schemeClr val="bg1"/>
                </a:solidFill>
                <a:effectLst/>
                <a:uLnTx/>
                <a:uFillTx/>
                <a:ea typeface="+mn-ea"/>
                <a:cs typeface="Arial" panose="020B0604020202020204" pitchFamily="34" charset="0"/>
              </a:rPr>
              <a:t>Fibroblast</a:t>
            </a:r>
            <a:r>
              <a:rPr kumimoji="0" lang="it-IT" sz="800" b="0" i="0" u="none" strike="noStrike" kern="1200" cap="none" spc="0" normalizeH="0" baseline="0" noProof="0" dirty="0">
                <a:ln>
                  <a:noFill/>
                </a:ln>
                <a:solidFill>
                  <a:schemeClr val="bg1"/>
                </a:solidFill>
                <a:effectLst/>
                <a:uLnTx/>
                <a:uFillTx/>
                <a:ea typeface="+mn-ea"/>
                <a:cs typeface="Arial" panose="020B0604020202020204" pitchFamily="34" charset="0"/>
              </a:rPr>
              <a:t> Model. Applied Sciences. 2021; 11(10):4405. https://</a:t>
            </a:r>
            <a:r>
              <a:rPr kumimoji="0" lang="it-IT" sz="800" b="0" i="0" u="none" strike="noStrike" kern="1200" cap="none" spc="0" normalizeH="0" baseline="0" noProof="0" dirty="0" err="1">
                <a:ln>
                  <a:noFill/>
                </a:ln>
                <a:solidFill>
                  <a:schemeClr val="bg1"/>
                </a:solidFill>
                <a:effectLst/>
                <a:uLnTx/>
                <a:uFillTx/>
                <a:ea typeface="+mn-ea"/>
                <a:cs typeface="Arial" panose="020B0604020202020204" pitchFamily="34" charset="0"/>
              </a:rPr>
              <a:t>doi.org</a:t>
            </a:r>
            <a:r>
              <a:rPr kumimoji="0" lang="it-IT" sz="800" b="0" i="0" u="none" strike="noStrike" kern="1200" cap="none" spc="0" normalizeH="0" baseline="0" noProof="0" dirty="0">
                <a:ln>
                  <a:noFill/>
                </a:ln>
                <a:solidFill>
                  <a:schemeClr val="bg1"/>
                </a:solidFill>
                <a:effectLst/>
                <a:uLnTx/>
                <a:uFillTx/>
                <a:ea typeface="+mn-ea"/>
                <a:cs typeface="Arial" panose="020B0604020202020204" pitchFamily="34" charset="0"/>
              </a:rPr>
              <a:t>/10.3390/app11104405.</a:t>
            </a:r>
          </a:p>
        </p:txBody>
      </p:sp>
      <p:sp>
        <p:nvSpPr>
          <p:cNvPr id="3" name="TextBox 2">
            <a:extLst>
              <a:ext uri="{FF2B5EF4-FFF2-40B4-BE49-F238E27FC236}">
                <a16:creationId xmlns:a16="http://schemas.microsoft.com/office/drawing/2014/main" id="{A353307F-ACB2-1235-7D61-6FAB614D0286}"/>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4437795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70D153FE-CE61-028A-407E-754C40781E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50449" y="1196119"/>
            <a:ext cx="3587934" cy="4769095"/>
          </a:xfrm>
          <a:prstGeom prst="rect">
            <a:avLst/>
          </a:prstGeom>
        </p:spPr>
      </p:pic>
      <p:sp>
        <p:nvSpPr>
          <p:cNvPr id="6" name="Textfeld 5">
            <a:extLst>
              <a:ext uri="{FF2B5EF4-FFF2-40B4-BE49-F238E27FC236}">
                <a16:creationId xmlns:a16="http://schemas.microsoft.com/office/drawing/2014/main" id="{E0552E8E-9A15-B485-65D3-D57AAB1F5BDE}"/>
              </a:ext>
            </a:extLst>
          </p:cNvPr>
          <p:cNvSpPr txBox="1"/>
          <p:nvPr/>
        </p:nvSpPr>
        <p:spPr>
          <a:xfrm>
            <a:off x="658639" y="6172228"/>
            <a:ext cx="5616921" cy="461665"/>
          </a:xfrm>
          <a:prstGeom prst="rect">
            <a:avLst/>
          </a:prstGeom>
          <a:noFill/>
        </p:spPr>
        <p:txBody>
          <a:bodyPr wrap="square">
            <a:spAutoFit/>
          </a:bodyPr>
          <a:lstStyle/>
          <a:p>
            <a:r>
              <a:rPr lang="de-DE" sz="800" baseline="30000"/>
              <a:t>1</a:t>
            </a:r>
            <a:r>
              <a:rPr lang="de-DE" sz="800"/>
              <a:t> </a:t>
            </a:r>
            <a:r>
              <a:rPr lang="de-DE" sz="800" err="1"/>
              <a:t>Collangelo</a:t>
            </a:r>
            <a:r>
              <a:rPr lang="de-DE" sz="800"/>
              <a:t> MT. </a:t>
            </a:r>
            <a:r>
              <a:rPr lang="de-DE" sz="800" err="1"/>
              <a:t>Govoni</a:t>
            </a:r>
            <a:r>
              <a:rPr lang="de-DE" sz="800"/>
              <a:t> P, </a:t>
            </a:r>
            <a:r>
              <a:rPr lang="de-DE" sz="800" err="1"/>
              <a:t>Beletti</a:t>
            </a:r>
            <a:r>
              <a:rPr lang="de-DE" sz="800"/>
              <a:t> s, </a:t>
            </a:r>
            <a:r>
              <a:rPr lang="de-DE" sz="800" err="1"/>
              <a:t>Squadrito</a:t>
            </a:r>
            <a:r>
              <a:rPr lang="de-DE" sz="800"/>
              <a:t> F, </a:t>
            </a:r>
            <a:r>
              <a:rPr lang="de-DE" sz="800" err="1"/>
              <a:t>Guizzardi</a:t>
            </a:r>
            <a:r>
              <a:rPr lang="de-DE" sz="800"/>
              <a:t> S, Galli C. Polynucleotide </a:t>
            </a:r>
            <a:r>
              <a:rPr lang="de-DE" sz="800" err="1"/>
              <a:t>biogel</a:t>
            </a:r>
            <a:r>
              <a:rPr lang="de-DE" sz="800"/>
              <a:t> </a:t>
            </a:r>
            <a:r>
              <a:rPr lang="de-DE" sz="800" err="1"/>
              <a:t>enchances</a:t>
            </a:r>
            <a:r>
              <a:rPr lang="de-DE" sz="800"/>
              <a:t> </a:t>
            </a:r>
            <a:r>
              <a:rPr lang="de-DE" sz="800" err="1"/>
              <a:t>tissue</a:t>
            </a:r>
            <a:r>
              <a:rPr lang="de-DE" sz="800"/>
              <a:t> </a:t>
            </a:r>
            <a:r>
              <a:rPr lang="de-DE" sz="800" err="1"/>
              <a:t>repair</a:t>
            </a:r>
            <a:r>
              <a:rPr lang="de-DE" sz="800"/>
              <a:t>, </a:t>
            </a:r>
            <a:r>
              <a:rPr lang="de-DE" sz="800" err="1"/>
              <a:t>matrix</a:t>
            </a:r>
            <a:r>
              <a:rPr lang="de-DE" sz="800"/>
              <a:t> </a:t>
            </a:r>
            <a:r>
              <a:rPr lang="de-DE" sz="800" err="1"/>
              <a:t>desposition</a:t>
            </a:r>
            <a:r>
              <a:rPr lang="de-DE" sz="800"/>
              <a:t> and </a:t>
            </a:r>
            <a:r>
              <a:rPr lang="de-DE" sz="800" err="1"/>
              <a:t>organization</a:t>
            </a:r>
            <a:r>
              <a:rPr lang="de-DE" sz="800"/>
              <a:t>. J. </a:t>
            </a:r>
            <a:r>
              <a:rPr lang="de-DE" sz="800" err="1"/>
              <a:t>of</a:t>
            </a:r>
            <a:r>
              <a:rPr lang="de-DE" sz="800"/>
              <a:t> Biological Regulators &amp;</a:t>
            </a:r>
            <a:r>
              <a:rPr lang="de-DE" sz="800" err="1"/>
              <a:t>Homeostatic</a:t>
            </a:r>
            <a:r>
              <a:rPr lang="de-DE" sz="800"/>
              <a:t> </a:t>
            </a:r>
            <a:r>
              <a:rPr lang="de-DE" sz="800" err="1"/>
              <a:t>Agents</a:t>
            </a:r>
            <a:r>
              <a:rPr lang="de-DE" sz="800"/>
              <a:t>. 2021;Vol35(1):355-362.</a:t>
            </a:r>
          </a:p>
        </p:txBody>
      </p:sp>
      <p:sp>
        <p:nvSpPr>
          <p:cNvPr id="7" name="Titel 1">
            <a:extLst>
              <a:ext uri="{FF2B5EF4-FFF2-40B4-BE49-F238E27FC236}">
                <a16:creationId xmlns:a16="http://schemas.microsoft.com/office/drawing/2014/main" id="{74A09EB0-4E78-2A54-CFA4-07E7E2FA6E20}"/>
              </a:ext>
            </a:extLst>
          </p:cNvPr>
          <p:cNvSpPr txBox="1">
            <a:spLocks/>
          </p:cNvSpPr>
          <p:nvPr/>
        </p:nvSpPr>
        <p:spPr>
          <a:xfrm>
            <a:off x="838200" y="1154385"/>
            <a:ext cx="5257800" cy="1116555"/>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a:lstStyle>
          <a:p>
            <a:pPr>
              <a:lnSpc>
                <a:spcPct val="120000"/>
              </a:lnSpc>
            </a:pPr>
            <a:r>
              <a:rPr lang="de-DE" sz="2400" dirty="0"/>
              <a:t>PN-HPT</a:t>
            </a:r>
            <a:r>
              <a:rPr lang="de-DE" sz="2400" baseline="30000" dirty="0"/>
              <a:t>®</a:t>
            </a:r>
            <a:r>
              <a:rPr lang="de-DE" sz="2400" dirty="0"/>
              <a:t> </a:t>
            </a:r>
            <a:r>
              <a:rPr lang="de-DE" sz="2400" dirty="0" err="1"/>
              <a:t>enhances</a:t>
            </a:r>
            <a:r>
              <a:rPr lang="de-DE" sz="2400" dirty="0"/>
              <a:t> </a:t>
            </a:r>
            <a:r>
              <a:rPr lang="de-DE" sz="2400" dirty="0" err="1"/>
              <a:t>tissue</a:t>
            </a:r>
            <a:r>
              <a:rPr lang="de-DE" sz="2400" dirty="0"/>
              <a:t> </a:t>
            </a:r>
            <a:r>
              <a:rPr lang="de-DE" sz="2400" dirty="0" err="1"/>
              <a:t>repair</a:t>
            </a:r>
            <a:r>
              <a:rPr lang="de-DE" sz="2400" dirty="0"/>
              <a:t>, </a:t>
            </a:r>
            <a:r>
              <a:rPr lang="de-DE" sz="2400" dirty="0" err="1"/>
              <a:t>matrix</a:t>
            </a:r>
            <a:r>
              <a:rPr lang="de-DE" sz="2400" dirty="0"/>
              <a:t> </a:t>
            </a:r>
            <a:r>
              <a:rPr lang="de-DE" sz="2400" dirty="0" err="1"/>
              <a:t>disposition</a:t>
            </a:r>
            <a:r>
              <a:rPr lang="de-DE" sz="2400" dirty="0"/>
              <a:t> and organisation</a:t>
            </a:r>
            <a:r>
              <a:rPr lang="de-DE" sz="2400" baseline="30000" dirty="0"/>
              <a:t>1</a:t>
            </a:r>
            <a:endParaRPr lang="de-DE" sz="2400" dirty="0"/>
          </a:p>
        </p:txBody>
      </p:sp>
      <p:sp>
        <p:nvSpPr>
          <p:cNvPr id="9" name="Textfeld 8">
            <a:extLst>
              <a:ext uri="{FF2B5EF4-FFF2-40B4-BE49-F238E27FC236}">
                <a16:creationId xmlns:a16="http://schemas.microsoft.com/office/drawing/2014/main" id="{80335314-E120-CF37-9B50-14992EE57BFC}"/>
              </a:ext>
            </a:extLst>
          </p:cNvPr>
          <p:cNvSpPr txBox="1"/>
          <p:nvPr/>
        </p:nvSpPr>
        <p:spPr>
          <a:xfrm>
            <a:off x="838200" y="2562098"/>
            <a:ext cx="5057633" cy="2585323"/>
          </a:xfrm>
          <a:prstGeom prst="rect">
            <a:avLst/>
          </a:prstGeom>
          <a:noFill/>
        </p:spPr>
        <p:txBody>
          <a:bodyPr wrap="square">
            <a:spAutoFit/>
          </a:bodyPr>
          <a:lstStyle/>
          <a:p>
            <a:pPr>
              <a:buClr>
                <a:srgbClr val="003B88"/>
              </a:buClr>
            </a:pPr>
            <a:r>
              <a:rPr lang="en-GB" dirty="0"/>
              <a:t>Recent study investigated the </a:t>
            </a:r>
            <a:r>
              <a:rPr lang="en-GB" b="1" dirty="0"/>
              <a:t>effects of PN </a:t>
            </a:r>
            <a:r>
              <a:rPr lang="en-GB" dirty="0"/>
              <a:t>in </a:t>
            </a:r>
            <a:r>
              <a:rPr lang="en-GB" b="1" dirty="0"/>
              <a:t>stimulating viability of human primary fibroblasts</a:t>
            </a:r>
            <a:r>
              <a:rPr lang="en-GB" dirty="0"/>
              <a:t> </a:t>
            </a:r>
            <a:r>
              <a:rPr lang="en-GB" i="1" dirty="0"/>
              <a:t>in vitro </a:t>
            </a:r>
            <a:r>
              <a:rPr lang="en-GB" dirty="0"/>
              <a:t>and regulation of some important matrix components.</a:t>
            </a:r>
            <a:r>
              <a:rPr lang="en-GB" baseline="30000" dirty="0"/>
              <a:t>1</a:t>
            </a:r>
            <a:endParaRPr lang="en-GB" dirty="0"/>
          </a:p>
          <a:p>
            <a:pPr marL="0" indent="0">
              <a:buClr>
                <a:srgbClr val="003B88"/>
              </a:buClr>
              <a:buNone/>
            </a:pPr>
            <a:endParaRPr lang="en-GB" dirty="0"/>
          </a:p>
          <a:p>
            <a:pPr>
              <a:buClr>
                <a:srgbClr val="003B88"/>
              </a:buClr>
            </a:pPr>
            <a:r>
              <a:rPr lang="en-GB" dirty="0"/>
              <a:t>Study also evaluated whether </a:t>
            </a:r>
            <a:r>
              <a:rPr lang="en-GB" b="1" dirty="0"/>
              <a:t>PN</a:t>
            </a:r>
            <a:r>
              <a:rPr lang="en-GB" dirty="0"/>
              <a:t> improved wound healing and how matrix disposition was affected </a:t>
            </a:r>
            <a:r>
              <a:rPr lang="en-GB" i="1" dirty="0"/>
              <a:t>in vivo </a:t>
            </a:r>
            <a:r>
              <a:rPr lang="en-GB" dirty="0"/>
              <a:t>by </a:t>
            </a:r>
            <a:r>
              <a:rPr lang="en-GB" b="1" dirty="0"/>
              <a:t>comparing its effects to hyaluronic acid.</a:t>
            </a:r>
            <a:r>
              <a:rPr lang="en-GB" b="1" baseline="30000" dirty="0"/>
              <a:t>1</a:t>
            </a:r>
            <a:endParaRPr lang="en-GB" b="1" dirty="0"/>
          </a:p>
        </p:txBody>
      </p:sp>
      <p:sp>
        <p:nvSpPr>
          <p:cNvPr id="3" name="TextBox 2">
            <a:extLst>
              <a:ext uri="{FF2B5EF4-FFF2-40B4-BE49-F238E27FC236}">
                <a16:creationId xmlns:a16="http://schemas.microsoft.com/office/drawing/2014/main" id="{5A671EA7-E8CB-0689-754D-86D2D01C894D}"/>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29480124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D4DB9426-78BB-EDDE-2C7C-9B06AB717B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04115" y="288504"/>
            <a:ext cx="1537727" cy="379005"/>
          </a:xfrm>
          <a:prstGeom prst="rect">
            <a:avLst/>
          </a:prstGeom>
        </p:spPr>
      </p:pic>
      <p:sp>
        <p:nvSpPr>
          <p:cNvPr id="16" name="Textfeld 15">
            <a:extLst>
              <a:ext uri="{FF2B5EF4-FFF2-40B4-BE49-F238E27FC236}">
                <a16:creationId xmlns:a16="http://schemas.microsoft.com/office/drawing/2014/main" id="{529B8008-24A9-9C0B-E7A4-B8F9E5767294}"/>
              </a:ext>
            </a:extLst>
          </p:cNvPr>
          <p:cNvSpPr txBox="1"/>
          <p:nvPr/>
        </p:nvSpPr>
        <p:spPr>
          <a:xfrm>
            <a:off x="555235" y="6307887"/>
            <a:ext cx="6643850" cy="461665"/>
          </a:xfrm>
          <a:prstGeom prst="rect">
            <a:avLst/>
          </a:prstGeom>
          <a:noFill/>
        </p:spPr>
        <p:txBody>
          <a:bodyPr wrap="square">
            <a:spAutoFit/>
          </a:bodyPr>
          <a:lstStyle/>
          <a:p>
            <a:r>
              <a:rPr lang="en-GB" sz="800" dirty="0">
                <a:solidFill>
                  <a:schemeClr val="bg1"/>
                </a:solidFill>
                <a:latin typeface="Century Gothic" panose="020B0502020202020204" pitchFamily="34" charset="0"/>
              </a:rPr>
              <a:t>Adapted from </a:t>
            </a:r>
            <a:r>
              <a:rPr lang="en-GB" sz="800" dirty="0" err="1">
                <a:solidFill>
                  <a:schemeClr val="bg1"/>
                </a:solidFill>
                <a:latin typeface="Century Gothic" panose="020B0502020202020204" pitchFamily="34" charset="0"/>
              </a:rPr>
              <a:t>Collangelo</a:t>
            </a:r>
            <a:r>
              <a:rPr lang="en-GB" sz="800" dirty="0">
                <a:solidFill>
                  <a:schemeClr val="bg1"/>
                </a:solidFill>
                <a:latin typeface="Century Gothic" panose="020B0502020202020204" pitchFamily="34" charset="0"/>
              </a:rPr>
              <a:t> MT. </a:t>
            </a:r>
            <a:r>
              <a:rPr lang="en-GB" sz="800" dirty="0" err="1">
                <a:solidFill>
                  <a:schemeClr val="bg1"/>
                </a:solidFill>
                <a:latin typeface="Century Gothic" panose="020B0502020202020204" pitchFamily="34" charset="0"/>
              </a:rPr>
              <a:t>Govoni</a:t>
            </a:r>
            <a:r>
              <a:rPr lang="en-GB" sz="800" dirty="0">
                <a:solidFill>
                  <a:schemeClr val="bg1"/>
                </a:solidFill>
                <a:latin typeface="Century Gothic" panose="020B0502020202020204" pitchFamily="34" charset="0"/>
              </a:rPr>
              <a:t> P, </a:t>
            </a:r>
            <a:r>
              <a:rPr lang="en-GB" sz="800" dirty="0" err="1">
                <a:solidFill>
                  <a:schemeClr val="bg1"/>
                </a:solidFill>
                <a:latin typeface="Century Gothic" panose="020B0502020202020204" pitchFamily="34" charset="0"/>
              </a:rPr>
              <a:t>Beletti</a:t>
            </a:r>
            <a:r>
              <a:rPr lang="en-GB" sz="800" dirty="0">
                <a:solidFill>
                  <a:schemeClr val="bg1"/>
                </a:solidFill>
                <a:latin typeface="Century Gothic" panose="020B0502020202020204" pitchFamily="34" charset="0"/>
              </a:rPr>
              <a:t> s, </a:t>
            </a:r>
            <a:r>
              <a:rPr lang="en-GB" sz="800" dirty="0" err="1">
                <a:solidFill>
                  <a:schemeClr val="bg1"/>
                </a:solidFill>
                <a:latin typeface="Century Gothic" panose="020B0502020202020204" pitchFamily="34" charset="0"/>
              </a:rPr>
              <a:t>Squadrito</a:t>
            </a:r>
            <a:r>
              <a:rPr lang="en-GB" sz="800" dirty="0">
                <a:solidFill>
                  <a:schemeClr val="bg1"/>
                </a:solidFill>
                <a:latin typeface="Century Gothic" panose="020B0502020202020204" pitchFamily="34" charset="0"/>
              </a:rPr>
              <a:t> F, </a:t>
            </a:r>
            <a:r>
              <a:rPr lang="en-GB" sz="800" dirty="0" err="1">
                <a:solidFill>
                  <a:schemeClr val="bg1"/>
                </a:solidFill>
                <a:latin typeface="Century Gothic" panose="020B0502020202020204" pitchFamily="34" charset="0"/>
              </a:rPr>
              <a:t>Guizzardi</a:t>
            </a:r>
            <a:r>
              <a:rPr lang="en-GB" sz="800" dirty="0">
                <a:solidFill>
                  <a:schemeClr val="bg1"/>
                </a:solidFill>
                <a:latin typeface="Century Gothic" panose="020B0502020202020204" pitchFamily="34" charset="0"/>
              </a:rPr>
              <a:t> S, Galli C. Polynucleotide </a:t>
            </a:r>
            <a:r>
              <a:rPr lang="en-GB" sz="800" dirty="0" err="1">
                <a:solidFill>
                  <a:schemeClr val="bg1"/>
                </a:solidFill>
                <a:latin typeface="Century Gothic" panose="020B0502020202020204" pitchFamily="34" charset="0"/>
              </a:rPr>
              <a:t>biogel</a:t>
            </a:r>
            <a:r>
              <a:rPr lang="en-GB" sz="800" dirty="0">
                <a:solidFill>
                  <a:schemeClr val="bg1"/>
                </a:solidFill>
                <a:latin typeface="Century Gothic" panose="020B0502020202020204" pitchFamily="34" charset="0"/>
              </a:rPr>
              <a:t> </a:t>
            </a:r>
            <a:r>
              <a:rPr lang="en-GB" sz="800" dirty="0" err="1">
                <a:solidFill>
                  <a:schemeClr val="bg1"/>
                </a:solidFill>
                <a:latin typeface="Century Gothic" panose="020B0502020202020204" pitchFamily="34" charset="0"/>
              </a:rPr>
              <a:t>enchances</a:t>
            </a:r>
            <a:r>
              <a:rPr lang="en-GB" sz="800" dirty="0">
                <a:solidFill>
                  <a:schemeClr val="bg1"/>
                </a:solidFill>
                <a:latin typeface="Century Gothic" panose="020B0502020202020204" pitchFamily="34" charset="0"/>
              </a:rPr>
              <a:t> tissue repair, matrix </a:t>
            </a:r>
            <a:r>
              <a:rPr lang="en-GB" sz="800" dirty="0" err="1">
                <a:solidFill>
                  <a:schemeClr val="bg1"/>
                </a:solidFill>
                <a:latin typeface="Century Gothic" panose="020B0502020202020204" pitchFamily="34" charset="0"/>
              </a:rPr>
              <a:t>desposition</a:t>
            </a:r>
            <a:r>
              <a:rPr lang="en-GB" sz="800" dirty="0">
                <a:solidFill>
                  <a:schemeClr val="bg1"/>
                </a:solidFill>
                <a:latin typeface="Century Gothic" panose="020B0502020202020204" pitchFamily="34" charset="0"/>
              </a:rPr>
              <a:t> and organization. J. of Biological Regulators &amp;Homeostatic Agents. 2021;Vol35(1):355-362.</a:t>
            </a:r>
          </a:p>
          <a:p>
            <a:endParaRPr lang="en-GB" sz="800" dirty="0">
              <a:solidFill>
                <a:schemeClr val="bg1"/>
              </a:solidFill>
              <a:latin typeface="Century Gothic" panose="020B0502020202020204" pitchFamily="34" charset="0"/>
            </a:endParaRPr>
          </a:p>
        </p:txBody>
      </p:sp>
      <p:sp>
        <p:nvSpPr>
          <p:cNvPr id="18" name="Textfeld 17">
            <a:extLst>
              <a:ext uri="{FF2B5EF4-FFF2-40B4-BE49-F238E27FC236}">
                <a16:creationId xmlns:a16="http://schemas.microsoft.com/office/drawing/2014/main" id="{D64A7147-105D-3D19-7ECA-69E5490F7DAB}"/>
              </a:ext>
            </a:extLst>
          </p:cNvPr>
          <p:cNvSpPr txBox="1"/>
          <p:nvPr/>
        </p:nvSpPr>
        <p:spPr>
          <a:xfrm>
            <a:off x="7399143" y="6299380"/>
            <a:ext cx="1241777" cy="369332"/>
          </a:xfrm>
          <a:prstGeom prst="rect">
            <a:avLst/>
          </a:prstGeom>
          <a:noFill/>
        </p:spPr>
        <p:txBody>
          <a:bodyPr wrap="square">
            <a:spAutoFit/>
          </a:bodyPr>
          <a:lstStyle/>
          <a:p>
            <a:r>
              <a:rPr lang="de-DE" dirty="0">
                <a:latin typeface="Century Gothic" panose="020B0502020202020204" pitchFamily="34" charset="0"/>
              </a:rPr>
              <a:t>*p&lt;0.001</a:t>
            </a:r>
          </a:p>
        </p:txBody>
      </p:sp>
      <p:sp>
        <p:nvSpPr>
          <p:cNvPr id="13" name="Rechteck 12">
            <a:extLst>
              <a:ext uri="{FF2B5EF4-FFF2-40B4-BE49-F238E27FC236}">
                <a16:creationId xmlns:a16="http://schemas.microsoft.com/office/drawing/2014/main" id="{C9522260-8A45-7E71-1463-E9C109ACBFC7}"/>
              </a:ext>
            </a:extLst>
          </p:cNvPr>
          <p:cNvSpPr/>
          <p:nvPr/>
        </p:nvSpPr>
        <p:spPr>
          <a:xfrm>
            <a:off x="665407" y="3474446"/>
            <a:ext cx="4690363" cy="1990666"/>
          </a:xfrm>
          <a:prstGeom prst="rect">
            <a:avLst/>
          </a:prstGeom>
          <a:solidFill>
            <a:schemeClr val="bg1">
              <a:lumMod val="95000"/>
            </a:schemeClr>
          </a:solidFill>
          <a:ln w="101600">
            <a:gradFill flip="none" rotWithShape="1">
              <a:gsLst>
                <a:gs pos="0">
                  <a:srgbClr val="C62534"/>
                </a:gs>
                <a:gs pos="100000">
                  <a:srgbClr val="E8C033"/>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feld 13">
            <a:extLst>
              <a:ext uri="{FF2B5EF4-FFF2-40B4-BE49-F238E27FC236}">
                <a16:creationId xmlns:a16="http://schemas.microsoft.com/office/drawing/2014/main" id="{41BA5915-0ADD-DB8F-9791-B03378FB7BA0}"/>
              </a:ext>
            </a:extLst>
          </p:cNvPr>
          <p:cNvSpPr txBox="1"/>
          <p:nvPr/>
        </p:nvSpPr>
        <p:spPr>
          <a:xfrm>
            <a:off x="1010087" y="3721689"/>
            <a:ext cx="4001001" cy="1389868"/>
          </a:xfrm>
          <a:prstGeom prst="rect">
            <a:avLst/>
          </a:prstGeom>
          <a:noFill/>
        </p:spPr>
        <p:txBody>
          <a:bodyPr wrap="square">
            <a:spAutoFit/>
          </a:bodyPr>
          <a:lstStyle/>
          <a:p>
            <a:pPr>
              <a:lnSpc>
                <a:spcPct val="120000"/>
              </a:lnSpc>
            </a:pPr>
            <a:r>
              <a:rPr lang="de-DE" sz="1800" b="1">
                <a:solidFill>
                  <a:srgbClr val="000000"/>
                </a:solidFill>
                <a:latin typeface="Century Gothic" panose="020B0502020202020204" pitchFamily="34" charset="0"/>
              </a:rPr>
              <a:t>Fibroblast</a:t>
            </a:r>
            <a:r>
              <a:rPr lang="de-DE" sz="1800">
                <a:solidFill>
                  <a:srgbClr val="000000"/>
                </a:solidFill>
                <a:latin typeface="Century Gothic" panose="020B0502020202020204" pitchFamily="34" charset="0"/>
              </a:rPr>
              <a:t> </a:t>
            </a:r>
            <a:r>
              <a:rPr lang="de-DE" sz="1800" err="1">
                <a:solidFill>
                  <a:srgbClr val="000000"/>
                </a:solidFill>
                <a:latin typeface="Century Gothic" panose="020B0502020202020204" pitchFamily="34" charset="0"/>
              </a:rPr>
              <a:t>viability</a:t>
            </a:r>
            <a:r>
              <a:rPr lang="de-DE" sz="1800">
                <a:solidFill>
                  <a:srgbClr val="000000"/>
                </a:solidFill>
                <a:latin typeface="Century Gothic" panose="020B0502020202020204" pitchFamily="34" charset="0"/>
              </a:rPr>
              <a:t> </a:t>
            </a:r>
            <a:r>
              <a:rPr lang="de-DE" sz="1800" err="1">
                <a:solidFill>
                  <a:srgbClr val="000000"/>
                </a:solidFill>
                <a:latin typeface="Century Gothic" panose="020B0502020202020204" pitchFamily="34" charset="0"/>
              </a:rPr>
              <a:t>levels</a:t>
            </a:r>
            <a:r>
              <a:rPr lang="de-DE" sz="1800">
                <a:solidFill>
                  <a:srgbClr val="000000"/>
                </a:solidFill>
                <a:latin typeface="Century Gothic" panose="020B0502020202020204" pitchFamily="34" charset="0"/>
              </a:rPr>
              <a:t> </a:t>
            </a:r>
            <a:r>
              <a:rPr lang="de-DE" sz="1800" err="1">
                <a:solidFill>
                  <a:srgbClr val="000000"/>
                </a:solidFill>
                <a:latin typeface="Century Gothic" panose="020B0502020202020204" pitchFamily="34" charset="0"/>
              </a:rPr>
              <a:t>were</a:t>
            </a:r>
            <a:r>
              <a:rPr lang="de-DE" sz="1800">
                <a:solidFill>
                  <a:srgbClr val="000000"/>
                </a:solidFill>
                <a:latin typeface="Century Gothic" panose="020B0502020202020204" pitchFamily="34" charset="0"/>
              </a:rPr>
              <a:t> </a:t>
            </a:r>
            <a:r>
              <a:rPr lang="de-DE" sz="1800" b="1" err="1">
                <a:solidFill>
                  <a:srgbClr val="000000"/>
                </a:solidFill>
                <a:latin typeface="Century Gothic" panose="020B0502020202020204" pitchFamily="34" charset="0"/>
              </a:rPr>
              <a:t>significantly</a:t>
            </a:r>
            <a:r>
              <a:rPr lang="de-DE" sz="1800" b="1">
                <a:solidFill>
                  <a:srgbClr val="000000"/>
                </a:solidFill>
                <a:latin typeface="Century Gothic" panose="020B0502020202020204" pitchFamily="34" charset="0"/>
              </a:rPr>
              <a:t> </a:t>
            </a:r>
            <a:r>
              <a:rPr lang="de-DE" sz="1800" b="1" err="1">
                <a:solidFill>
                  <a:srgbClr val="000000"/>
                </a:solidFill>
                <a:latin typeface="Century Gothic" panose="020B0502020202020204" pitchFamily="34" charset="0"/>
              </a:rPr>
              <a:t>higher</a:t>
            </a:r>
            <a:r>
              <a:rPr lang="de-DE" sz="1800">
                <a:solidFill>
                  <a:srgbClr val="000000"/>
                </a:solidFill>
                <a:latin typeface="Century Gothic" panose="020B0502020202020204" pitchFamily="34" charset="0"/>
              </a:rPr>
              <a:t> in </a:t>
            </a:r>
            <a:r>
              <a:rPr lang="de-DE" sz="1800" err="1">
                <a:solidFill>
                  <a:srgbClr val="000000"/>
                </a:solidFill>
                <a:latin typeface="Century Gothic" panose="020B0502020202020204" pitchFamily="34" charset="0"/>
              </a:rPr>
              <a:t>presence</a:t>
            </a:r>
            <a:r>
              <a:rPr lang="de-DE" sz="1800">
                <a:solidFill>
                  <a:srgbClr val="000000"/>
                </a:solidFill>
                <a:latin typeface="Century Gothic" panose="020B0502020202020204" pitchFamily="34" charset="0"/>
              </a:rPr>
              <a:t> </a:t>
            </a:r>
            <a:r>
              <a:rPr lang="de-DE" sz="1800" err="1">
                <a:solidFill>
                  <a:srgbClr val="000000"/>
                </a:solidFill>
                <a:latin typeface="Century Gothic" panose="020B0502020202020204" pitchFamily="34" charset="0"/>
              </a:rPr>
              <a:t>of</a:t>
            </a:r>
            <a:r>
              <a:rPr lang="de-DE" sz="1800">
                <a:solidFill>
                  <a:srgbClr val="000000"/>
                </a:solidFill>
                <a:latin typeface="Century Gothic" panose="020B0502020202020204" pitchFamily="34" charset="0"/>
              </a:rPr>
              <a:t> PN </a:t>
            </a:r>
            <a:r>
              <a:rPr lang="de-DE" sz="1800" err="1">
                <a:solidFill>
                  <a:srgbClr val="000000"/>
                </a:solidFill>
                <a:latin typeface="Century Gothic" panose="020B0502020202020204" pitchFamily="34" charset="0"/>
              </a:rPr>
              <a:t>compared</a:t>
            </a:r>
            <a:r>
              <a:rPr lang="de-DE" sz="1800">
                <a:solidFill>
                  <a:srgbClr val="000000"/>
                </a:solidFill>
                <a:latin typeface="Century Gothic" panose="020B0502020202020204" pitchFamily="34" charset="0"/>
              </a:rPr>
              <a:t> </a:t>
            </a:r>
            <a:r>
              <a:rPr lang="de-DE" sz="1800" err="1">
                <a:solidFill>
                  <a:srgbClr val="000000"/>
                </a:solidFill>
                <a:latin typeface="Century Gothic" panose="020B0502020202020204" pitchFamily="34" charset="0"/>
              </a:rPr>
              <a:t>with</a:t>
            </a:r>
            <a:r>
              <a:rPr lang="de-DE" sz="1800">
                <a:solidFill>
                  <a:srgbClr val="000000"/>
                </a:solidFill>
                <a:latin typeface="Century Gothic" panose="020B0502020202020204" pitchFamily="34" charset="0"/>
              </a:rPr>
              <a:t> </a:t>
            </a:r>
            <a:r>
              <a:rPr lang="de-DE" sz="1800" err="1">
                <a:solidFill>
                  <a:srgbClr val="000000"/>
                </a:solidFill>
                <a:latin typeface="Century Gothic" panose="020B0502020202020204" pitchFamily="34" charset="0"/>
              </a:rPr>
              <a:t>control</a:t>
            </a:r>
            <a:r>
              <a:rPr lang="de-DE" sz="1800">
                <a:solidFill>
                  <a:srgbClr val="000000"/>
                </a:solidFill>
                <a:latin typeface="Century Gothic" panose="020B0502020202020204" pitchFamily="34" charset="0"/>
              </a:rPr>
              <a:t> after 96 </a:t>
            </a:r>
            <a:r>
              <a:rPr lang="de-DE" sz="1800" err="1">
                <a:solidFill>
                  <a:srgbClr val="000000"/>
                </a:solidFill>
                <a:latin typeface="Century Gothic" panose="020B0502020202020204" pitchFamily="34" charset="0"/>
              </a:rPr>
              <a:t>hours</a:t>
            </a:r>
            <a:r>
              <a:rPr lang="de-DE" sz="1800">
                <a:solidFill>
                  <a:srgbClr val="000000"/>
                </a:solidFill>
                <a:latin typeface="Century Gothic" panose="020B0502020202020204" pitchFamily="34" charset="0"/>
              </a:rPr>
              <a:t> and 1 </a:t>
            </a:r>
            <a:r>
              <a:rPr lang="de-DE" sz="1800" err="1">
                <a:solidFill>
                  <a:srgbClr val="000000"/>
                </a:solidFill>
                <a:latin typeface="Century Gothic" panose="020B0502020202020204" pitchFamily="34" charset="0"/>
              </a:rPr>
              <a:t>week</a:t>
            </a:r>
            <a:r>
              <a:rPr lang="de-DE" sz="1800">
                <a:solidFill>
                  <a:srgbClr val="000000"/>
                </a:solidFill>
                <a:latin typeface="Century Gothic" panose="020B0502020202020204" pitchFamily="34" charset="0"/>
              </a:rPr>
              <a:t> </a:t>
            </a:r>
            <a:r>
              <a:rPr lang="de-DE" sz="1800" b="1">
                <a:solidFill>
                  <a:srgbClr val="000000"/>
                </a:solidFill>
                <a:latin typeface="Century Gothic" panose="020B0502020202020204" pitchFamily="34" charset="0"/>
              </a:rPr>
              <a:t>(p&lt;0.001)</a:t>
            </a:r>
          </a:p>
        </p:txBody>
      </p:sp>
      <p:sp>
        <p:nvSpPr>
          <p:cNvPr id="17" name="Textplatzhalter 3">
            <a:extLst>
              <a:ext uri="{FF2B5EF4-FFF2-40B4-BE49-F238E27FC236}">
                <a16:creationId xmlns:a16="http://schemas.microsoft.com/office/drawing/2014/main" id="{602892C6-D84A-6E5D-833B-BC2E042D4A61}"/>
              </a:ext>
            </a:extLst>
          </p:cNvPr>
          <p:cNvSpPr>
            <a:spLocks noGrp="1"/>
          </p:cNvSpPr>
          <p:nvPr>
            <p:ph type="body" sz="quarter" idx="10"/>
          </p:nvPr>
        </p:nvSpPr>
        <p:spPr>
          <a:xfrm>
            <a:off x="555236" y="898477"/>
            <a:ext cx="10233752" cy="580806"/>
          </a:xfrm>
        </p:spPr>
        <p:txBody>
          <a:bodyPr/>
          <a:lstStyle/>
          <a:p>
            <a:pPr marL="0" lvl="0" indent="0">
              <a:buNone/>
            </a:pPr>
            <a:r>
              <a:rPr lang="de-DE" sz="3200"/>
              <a:t>PN-HPT</a:t>
            </a:r>
            <a:r>
              <a:rPr lang="de-DE" sz="3200" baseline="30000"/>
              <a:t>®</a:t>
            </a:r>
            <a:r>
              <a:rPr lang="de-DE" sz="3200"/>
              <a:t> </a:t>
            </a:r>
            <a:r>
              <a:rPr lang="de-DE" sz="3200" err="1"/>
              <a:t>increase</a:t>
            </a:r>
            <a:r>
              <a:rPr lang="de-DE" sz="3200"/>
              <a:t> </a:t>
            </a:r>
            <a:r>
              <a:rPr lang="de-DE" sz="3200" err="1"/>
              <a:t>fibroblast</a:t>
            </a:r>
            <a:r>
              <a:rPr lang="de-DE" sz="3200"/>
              <a:t> </a:t>
            </a:r>
            <a:r>
              <a:rPr lang="de-DE" sz="3200" err="1"/>
              <a:t>viability</a:t>
            </a:r>
            <a:r>
              <a:rPr lang="de-DE" sz="3200"/>
              <a:t> </a:t>
            </a:r>
          </a:p>
        </p:txBody>
      </p:sp>
      <p:sp>
        <p:nvSpPr>
          <p:cNvPr id="19" name="Textplatzhalter 3">
            <a:extLst>
              <a:ext uri="{FF2B5EF4-FFF2-40B4-BE49-F238E27FC236}">
                <a16:creationId xmlns:a16="http://schemas.microsoft.com/office/drawing/2014/main" id="{4D2276B9-5F08-E44A-8DF8-96B4EFF53C86}"/>
              </a:ext>
            </a:extLst>
          </p:cNvPr>
          <p:cNvSpPr txBox="1">
            <a:spLocks/>
          </p:cNvSpPr>
          <p:nvPr/>
        </p:nvSpPr>
        <p:spPr>
          <a:xfrm>
            <a:off x="555236" y="1710867"/>
            <a:ext cx="6643850" cy="1391947"/>
          </a:xfrm>
          <a:prstGeom prst="rect">
            <a:avLst/>
          </a:prstGeom>
        </p:spPr>
        <p:txBody>
          <a:bodyPr vert="horz" lIns="91440" tIns="45720" rIns="91440" bIns="45720" rtlCol="0">
            <a:noAutofit/>
          </a:bodyPr>
          <a:lstStyle>
            <a:lvl1pPr marL="0" indent="0" algn="l" defTabSz="914377" rtl="0" eaLnBrk="1" latinLnBrk="0" hangingPunct="1">
              <a:lnSpc>
                <a:spcPct val="90000"/>
              </a:lnSpc>
              <a:spcBef>
                <a:spcPts val="1800"/>
              </a:spcBef>
              <a:buClr>
                <a:srgbClr val="00B2A9"/>
              </a:buClr>
              <a:buFont typeface="Arial" panose="020B0604020202020204" pitchFamily="34" charset="0"/>
              <a:buNone/>
              <a:defRPr sz="2667" kern="1200">
                <a:solidFill>
                  <a:schemeClr val="tx1"/>
                </a:solidFill>
                <a:latin typeface="Century Gothic" panose="020B0502020202020204"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733" kern="1200">
                <a:solidFill>
                  <a:schemeClr val="tx1"/>
                </a:solidFill>
                <a:latin typeface="Century Gothic" panose="020B0502020202020204"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467" kern="1200">
                <a:solidFill>
                  <a:schemeClr val="tx1"/>
                </a:solidFill>
                <a:latin typeface="Century Gothic" panose="020B0502020202020204"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200" kern="1200">
                <a:solidFill>
                  <a:schemeClr val="tx1"/>
                </a:solidFill>
                <a:latin typeface="Century Gothic" panose="020B0502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080"/>
              </a:lnSpc>
              <a:spcBef>
                <a:spcPts val="0"/>
              </a:spcBef>
            </a:pPr>
            <a:r>
              <a:rPr lang="de-DE" sz="2400" b="1">
                <a:solidFill>
                  <a:srgbClr val="000000"/>
                </a:solidFill>
              </a:rPr>
              <a:t>PN</a:t>
            </a:r>
            <a:r>
              <a:rPr lang="de-DE" sz="2400">
                <a:solidFill>
                  <a:srgbClr val="000000"/>
                </a:solidFill>
              </a:rPr>
              <a:t> </a:t>
            </a:r>
            <a:r>
              <a:rPr lang="de-DE" sz="2400" err="1">
                <a:solidFill>
                  <a:srgbClr val="000000"/>
                </a:solidFill>
              </a:rPr>
              <a:t>promoted</a:t>
            </a:r>
            <a:r>
              <a:rPr lang="de-DE" sz="2400">
                <a:solidFill>
                  <a:srgbClr val="000000"/>
                </a:solidFill>
              </a:rPr>
              <a:t> a </a:t>
            </a:r>
            <a:r>
              <a:rPr lang="de-DE" sz="2400" err="1">
                <a:solidFill>
                  <a:srgbClr val="000000"/>
                </a:solidFill>
              </a:rPr>
              <a:t>trophic</a:t>
            </a:r>
            <a:r>
              <a:rPr lang="de-DE" sz="2400">
                <a:solidFill>
                  <a:srgbClr val="000000"/>
                </a:solidFill>
              </a:rPr>
              <a:t> and </a:t>
            </a:r>
            <a:r>
              <a:rPr lang="de-DE" sz="2400" err="1">
                <a:solidFill>
                  <a:srgbClr val="000000"/>
                </a:solidFill>
              </a:rPr>
              <a:t>stimulating</a:t>
            </a:r>
            <a:r>
              <a:rPr lang="de-DE" sz="2400">
                <a:solidFill>
                  <a:srgbClr val="000000"/>
                </a:solidFill>
              </a:rPr>
              <a:t> </a:t>
            </a:r>
            <a:r>
              <a:rPr lang="de-DE" sz="2400" err="1">
                <a:solidFill>
                  <a:srgbClr val="000000"/>
                </a:solidFill>
              </a:rPr>
              <a:t>action</a:t>
            </a:r>
            <a:r>
              <a:rPr lang="de-DE" sz="2400">
                <a:solidFill>
                  <a:srgbClr val="000000"/>
                </a:solidFill>
              </a:rPr>
              <a:t> on </a:t>
            </a:r>
            <a:r>
              <a:rPr lang="de-DE" sz="2400" err="1">
                <a:solidFill>
                  <a:srgbClr val="000000"/>
                </a:solidFill>
              </a:rPr>
              <a:t>existing</a:t>
            </a:r>
            <a:r>
              <a:rPr lang="de-DE" sz="2400">
                <a:solidFill>
                  <a:srgbClr val="000000"/>
                </a:solidFill>
              </a:rPr>
              <a:t> </a:t>
            </a:r>
            <a:r>
              <a:rPr lang="de-DE" sz="2400" b="1" err="1">
                <a:solidFill>
                  <a:srgbClr val="000000"/>
                </a:solidFill>
              </a:rPr>
              <a:t>fibroblasts</a:t>
            </a:r>
            <a:r>
              <a:rPr lang="de-DE" sz="2400">
                <a:solidFill>
                  <a:srgbClr val="000000"/>
                </a:solidFill>
              </a:rPr>
              <a:t>, </a:t>
            </a:r>
            <a:r>
              <a:rPr lang="de-DE" sz="2400" err="1">
                <a:solidFill>
                  <a:srgbClr val="000000"/>
                </a:solidFill>
              </a:rPr>
              <a:t>thus</a:t>
            </a:r>
            <a:r>
              <a:rPr lang="de-DE" sz="2400">
                <a:solidFill>
                  <a:srgbClr val="000000"/>
                </a:solidFill>
              </a:rPr>
              <a:t> </a:t>
            </a:r>
            <a:r>
              <a:rPr lang="de-DE" sz="2400" b="1" err="1">
                <a:solidFill>
                  <a:srgbClr val="000000"/>
                </a:solidFill>
              </a:rPr>
              <a:t>increasing</a:t>
            </a:r>
            <a:r>
              <a:rPr lang="de-DE" sz="2400">
                <a:solidFill>
                  <a:srgbClr val="000000"/>
                </a:solidFill>
              </a:rPr>
              <a:t> </a:t>
            </a:r>
            <a:r>
              <a:rPr lang="de-DE" sz="2400" err="1">
                <a:solidFill>
                  <a:srgbClr val="000000"/>
                </a:solidFill>
              </a:rPr>
              <a:t>their</a:t>
            </a:r>
            <a:r>
              <a:rPr lang="de-DE" sz="2400">
                <a:solidFill>
                  <a:srgbClr val="000000"/>
                </a:solidFill>
              </a:rPr>
              <a:t> </a:t>
            </a:r>
            <a:r>
              <a:rPr lang="de-DE" sz="2400" b="1" err="1">
                <a:solidFill>
                  <a:srgbClr val="000000"/>
                </a:solidFill>
              </a:rPr>
              <a:t>viability</a:t>
            </a:r>
            <a:endParaRPr lang="de-DE" sz="2400" b="1">
              <a:solidFill>
                <a:srgbClr val="000000"/>
              </a:solidFill>
            </a:endParaRPr>
          </a:p>
        </p:txBody>
      </p:sp>
      <p:pic>
        <p:nvPicPr>
          <p:cNvPr id="20" name="Grafik 19">
            <a:extLst>
              <a:ext uri="{FF2B5EF4-FFF2-40B4-BE49-F238E27FC236}">
                <a16:creationId xmlns:a16="http://schemas.microsoft.com/office/drawing/2014/main" id="{16449370-E707-0FB5-1940-1E0B172CEDF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836231" y="1764806"/>
            <a:ext cx="4467276" cy="3968603"/>
          </a:xfrm>
          <a:prstGeom prst="rect">
            <a:avLst/>
          </a:prstGeom>
        </p:spPr>
      </p:pic>
      <p:sp>
        <p:nvSpPr>
          <p:cNvPr id="3" name="TextBox 2">
            <a:extLst>
              <a:ext uri="{FF2B5EF4-FFF2-40B4-BE49-F238E27FC236}">
                <a16:creationId xmlns:a16="http://schemas.microsoft.com/office/drawing/2014/main" id="{A58791B4-67EA-4E64-67B3-1E5C03F6BF7E}"/>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25247307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C13365-B494-DE4E-EBE7-5AE57D76FF2D}"/>
              </a:ext>
            </a:extLst>
          </p:cNvPr>
          <p:cNvSpPr>
            <a:spLocks noGrp="1"/>
          </p:cNvSpPr>
          <p:nvPr>
            <p:ph type="title"/>
          </p:nvPr>
        </p:nvSpPr>
        <p:spPr>
          <a:xfrm>
            <a:off x="838200" y="911564"/>
            <a:ext cx="10515600" cy="750435"/>
          </a:xfrm>
        </p:spPr>
        <p:txBody>
          <a:bodyPr/>
          <a:lstStyle/>
          <a:p>
            <a:r>
              <a:rPr lang="de-DE" sz="3200"/>
              <a:t>PN-HPT</a:t>
            </a:r>
            <a:r>
              <a:rPr lang="de-DE" sz="3200" baseline="30000"/>
              <a:t>®</a:t>
            </a:r>
            <a:r>
              <a:rPr lang="de-DE" sz="3200"/>
              <a:t> </a:t>
            </a:r>
            <a:r>
              <a:rPr lang="de-DE" sz="3200" err="1"/>
              <a:t>enhance</a:t>
            </a:r>
            <a:r>
              <a:rPr lang="de-DE" sz="3200"/>
              <a:t> </a:t>
            </a:r>
            <a:r>
              <a:rPr lang="de-DE" sz="3200" err="1"/>
              <a:t>fibroblast</a:t>
            </a:r>
            <a:r>
              <a:rPr lang="de-DE" sz="3200"/>
              <a:t> </a:t>
            </a:r>
            <a:r>
              <a:rPr lang="de-DE" sz="3200" err="1"/>
              <a:t>proliferation</a:t>
            </a:r>
            <a:endParaRPr lang="de-DE" sz="3200"/>
          </a:p>
        </p:txBody>
      </p:sp>
      <p:sp>
        <p:nvSpPr>
          <p:cNvPr id="3" name="Textplatzhalter 2">
            <a:extLst>
              <a:ext uri="{FF2B5EF4-FFF2-40B4-BE49-F238E27FC236}">
                <a16:creationId xmlns:a16="http://schemas.microsoft.com/office/drawing/2014/main" id="{F40E2878-789F-BD9F-96D7-4DE8490EFF93}"/>
              </a:ext>
            </a:extLst>
          </p:cNvPr>
          <p:cNvSpPr>
            <a:spLocks noGrp="1"/>
          </p:cNvSpPr>
          <p:nvPr>
            <p:ph type="body" sz="quarter" idx="10"/>
          </p:nvPr>
        </p:nvSpPr>
        <p:spPr>
          <a:xfrm>
            <a:off x="838200" y="1517725"/>
            <a:ext cx="10515600" cy="361507"/>
          </a:xfrm>
        </p:spPr>
        <p:txBody>
          <a:bodyPr/>
          <a:lstStyle/>
          <a:p>
            <a:pPr marL="0" indent="0">
              <a:buNone/>
            </a:pPr>
            <a:r>
              <a:rPr lang="de-DE" sz="2200" b="1"/>
              <a:t>PN </a:t>
            </a:r>
            <a:r>
              <a:rPr lang="de-DE" sz="2200" b="1" err="1"/>
              <a:t>increase</a:t>
            </a:r>
            <a:r>
              <a:rPr lang="de-DE" sz="2200" b="1"/>
              <a:t> </a:t>
            </a:r>
            <a:r>
              <a:rPr lang="de-DE" sz="2200" err="1"/>
              <a:t>the</a:t>
            </a:r>
            <a:r>
              <a:rPr lang="de-DE" sz="2200"/>
              <a:t> </a:t>
            </a:r>
            <a:r>
              <a:rPr lang="de-DE" sz="2200" err="1"/>
              <a:t>number</a:t>
            </a:r>
            <a:r>
              <a:rPr lang="de-DE" sz="2200"/>
              <a:t> </a:t>
            </a:r>
            <a:r>
              <a:rPr lang="de-DE" sz="2200" err="1"/>
              <a:t>of</a:t>
            </a:r>
            <a:r>
              <a:rPr lang="de-DE" sz="2200"/>
              <a:t> </a:t>
            </a:r>
            <a:r>
              <a:rPr lang="de-DE" sz="2200" b="1"/>
              <a:t>human </a:t>
            </a:r>
            <a:r>
              <a:rPr lang="de-DE" sz="2200" b="1" err="1"/>
              <a:t>fibroblast</a:t>
            </a:r>
            <a:r>
              <a:rPr lang="de-DE" sz="2200"/>
              <a:t> </a:t>
            </a:r>
            <a:r>
              <a:rPr lang="de-DE" sz="2200" err="1"/>
              <a:t>cells</a:t>
            </a:r>
            <a:r>
              <a:rPr lang="de-DE" sz="2200"/>
              <a:t> in vitro </a:t>
            </a:r>
            <a:r>
              <a:rPr lang="de-DE" sz="2200" err="1"/>
              <a:t>scratch</a:t>
            </a:r>
            <a:r>
              <a:rPr lang="de-DE" sz="2200"/>
              <a:t> </a:t>
            </a:r>
            <a:r>
              <a:rPr lang="de-DE" sz="2200" err="1"/>
              <a:t>test</a:t>
            </a:r>
            <a:endParaRPr lang="de-DE" sz="2200"/>
          </a:p>
        </p:txBody>
      </p:sp>
      <p:pic>
        <p:nvPicPr>
          <p:cNvPr id="6" name="Segnaposto contenuto 10">
            <a:extLst>
              <a:ext uri="{FF2B5EF4-FFF2-40B4-BE49-F238E27FC236}">
                <a16:creationId xmlns:a16="http://schemas.microsoft.com/office/drawing/2014/main" id="{C7B6ECD0-C9F5-6C4B-6335-2C2ED514DF87}"/>
              </a:ext>
            </a:extLst>
          </p:cNvPr>
          <p:cNvPicPr>
            <a:picLocks noChangeAspect="1"/>
          </p:cNvPicPr>
          <p:nvPr/>
        </p:nvPicPr>
        <p:blipFill>
          <a:blip r:embed="rId2"/>
          <a:stretch>
            <a:fillRect/>
          </a:stretch>
        </p:blipFill>
        <p:spPr>
          <a:xfrm>
            <a:off x="602433" y="2463190"/>
            <a:ext cx="7850765" cy="3116783"/>
          </a:xfrm>
          <a:prstGeom prst="rect">
            <a:avLst/>
          </a:prstGeom>
        </p:spPr>
      </p:pic>
      <p:sp>
        <p:nvSpPr>
          <p:cNvPr id="7" name="TextBox 11">
            <a:extLst>
              <a:ext uri="{FF2B5EF4-FFF2-40B4-BE49-F238E27FC236}">
                <a16:creationId xmlns:a16="http://schemas.microsoft.com/office/drawing/2014/main" id="{0EF0220C-5847-B4C1-E042-35A4703F255E}"/>
              </a:ext>
            </a:extLst>
          </p:cNvPr>
          <p:cNvSpPr txBox="1"/>
          <p:nvPr/>
        </p:nvSpPr>
        <p:spPr>
          <a:xfrm>
            <a:off x="2186642" y="5410696"/>
            <a:ext cx="475959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effectLst/>
                <a:uLnTx/>
                <a:uFillTx/>
                <a:ea typeface="+mn-ea"/>
                <a:cs typeface="+mn-cs"/>
              </a:rPr>
              <a:t>Transmitted light micrographs of scratch test assay</a:t>
            </a:r>
          </a:p>
        </p:txBody>
      </p:sp>
      <p:sp>
        <p:nvSpPr>
          <p:cNvPr id="8" name="TextBox 9">
            <a:extLst>
              <a:ext uri="{FF2B5EF4-FFF2-40B4-BE49-F238E27FC236}">
                <a16:creationId xmlns:a16="http://schemas.microsoft.com/office/drawing/2014/main" id="{44DB7351-E21E-682D-20E7-E94BC205F025}"/>
              </a:ext>
            </a:extLst>
          </p:cNvPr>
          <p:cNvSpPr txBox="1"/>
          <p:nvPr/>
        </p:nvSpPr>
        <p:spPr>
          <a:xfrm>
            <a:off x="1821017" y="2231513"/>
            <a:ext cx="179454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a:ln>
                  <a:noFill/>
                </a:ln>
                <a:effectLst/>
                <a:uLnTx/>
                <a:uFillTx/>
                <a:ea typeface="+mn-ea"/>
                <a:cs typeface="+mn-cs"/>
              </a:rPr>
              <a:t>Control cells</a:t>
            </a:r>
          </a:p>
        </p:txBody>
      </p:sp>
      <p:sp>
        <p:nvSpPr>
          <p:cNvPr id="9" name="TextBox 10">
            <a:extLst>
              <a:ext uri="{FF2B5EF4-FFF2-40B4-BE49-F238E27FC236}">
                <a16:creationId xmlns:a16="http://schemas.microsoft.com/office/drawing/2014/main" id="{09E5312E-7A25-13E1-397A-4A0E1678D5C4}"/>
              </a:ext>
            </a:extLst>
          </p:cNvPr>
          <p:cNvSpPr txBox="1"/>
          <p:nvPr/>
        </p:nvSpPr>
        <p:spPr>
          <a:xfrm>
            <a:off x="4778747" y="2220136"/>
            <a:ext cx="318932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a:ln>
                  <a:noFill/>
                </a:ln>
                <a:effectLst/>
                <a:uLnTx/>
                <a:uFillTx/>
                <a:ea typeface="+mn-ea"/>
                <a:cs typeface="+mn-cs"/>
              </a:rPr>
              <a:t>Cells stimulated with PN</a:t>
            </a:r>
            <a:endParaRPr kumimoji="0" lang="en-GB" b="0" i="0" u="none" strike="noStrike" kern="1200" cap="none" spc="0" normalizeH="0" baseline="0" noProof="0">
              <a:ln>
                <a:noFill/>
              </a:ln>
              <a:effectLst/>
              <a:uLnTx/>
              <a:uFillTx/>
              <a:ea typeface="+mn-ea"/>
              <a:cs typeface="+mn-cs"/>
            </a:endParaRPr>
          </a:p>
        </p:txBody>
      </p:sp>
      <p:sp>
        <p:nvSpPr>
          <p:cNvPr id="5" name="Rechteck 4">
            <a:extLst>
              <a:ext uri="{FF2B5EF4-FFF2-40B4-BE49-F238E27FC236}">
                <a16:creationId xmlns:a16="http://schemas.microsoft.com/office/drawing/2014/main" id="{0C727420-7437-DD84-0680-34F03BE7FAA7}"/>
              </a:ext>
            </a:extLst>
          </p:cNvPr>
          <p:cNvSpPr/>
          <p:nvPr/>
        </p:nvSpPr>
        <p:spPr>
          <a:xfrm>
            <a:off x="8469240" y="2743198"/>
            <a:ext cx="3305664" cy="2534653"/>
          </a:xfrm>
          <a:prstGeom prst="rect">
            <a:avLst/>
          </a:prstGeom>
          <a:solidFill>
            <a:schemeClr val="bg1">
              <a:lumMod val="95000"/>
            </a:schemeClr>
          </a:solidFill>
          <a:ln w="101600">
            <a:gradFill flip="none" rotWithShape="1">
              <a:gsLst>
                <a:gs pos="0">
                  <a:srgbClr val="C62534"/>
                </a:gs>
                <a:gs pos="100000">
                  <a:srgbClr val="E8C033"/>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251999" rIns="25199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chemeClr val="tx1"/>
                </a:solidFill>
                <a:effectLst/>
                <a:uLnTx/>
                <a:uFillTx/>
                <a:ea typeface="+mn-ea"/>
                <a:cs typeface="+mn-cs"/>
              </a:rPr>
              <a:t>A visibly </a:t>
            </a:r>
            <a:r>
              <a:rPr kumimoji="0" lang="en-GB" sz="2000" b="1" i="0" u="none" strike="noStrike" kern="1200" cap="none" spc="0" normalizeH="0" baseline="0" noProof="0">
                <a:ln>
                  <a:noFill/>
                </a:ln>
                <a:solidFill>
                  <a:schemeClr val="tx1"/>
                </a:solidFill>
                <a:effectLst/>
                <a:uLnTx/>
                <a:uFillTx/>
                <a:ea typeface="+mn-ea"/>
                <a:cs typeface="+mn-cs"/>
              </a:rPr>
              <a:t>higher number </a:t>
            </a:r>
            <a:r>
              <a:rPr kumimoji="0" lang="en-GB" sz="2000" b="0" i="0" u="none" strike="noStrike" kern="1200" cap="none" spc="0" normalizeH="0" baseline="0" noProof="0">
                <a:ln>
                  <a:noFill/>
                </a:ln>
                <a:solidFill>
                  <a:schemeClr val="tx1"/>
                </a:solidFill>
                <a:effectLst/>
                <a:uLnTx/>
                <a:uFillTx/>
                <a:ea typeface="+mn-ea"/>
                <a:cs typeface="+mn-cs"/>
              </a:rPr>
              <a:t>of cells bridge in the scratch area stimulated with </a:t>
            </a:r>
            <a:r>
              <a:rPr kumimoji="0" lang="en-GB" sz="2000" b="1" i="0" u="none" strike="noStrike" kern="1200" cap="none" spc="0" normalizeH="0" baseline="0" noProof="0">
                <a:ln>
                  <a:noFill/>
                </a:ln>
                <a:solidFill>
                  <a:schemeClr val="tx1"/>
                </a:solidFill>
                <a:effectLst/>
                <a:uLnTx/>
                <a:uFillTx/>
                <a:ea typeface="+mn-ea"/>
                <a:cs typeface="+mn-cs"/>
              </a:rPr>
              <a:t>PN</a:t>
            </a:r>
            <a:r>
              <a:rPr kumimoji="0" lang="en-GB" sz="2000" b="0" i="0" u="none" strike="noStrike" kern="1200" cap="none" spc="0" normalizeH="0" baseline="0" noProof="0">
                <a:ln>
                  <a:noFill/>
                </a:ln>
                <a:solidFill>
                  <a:schemeClr val="tx1"/>
                </a:solidFill>
                <a:effectLst/>
                <a:uLnTx/>
                <a:uFillTx/>
                <a:ea typeface="+mn-ea"/>
                <a:cs typeface="+mn-cs"/>
              </a:rPr>
              <a:t> at 96 hours and 1 week (p&lt;0.001)</a:t>
            </a:r>
          </a:p>
        </p:txBody>
      </p:sp>
      <p:sp>
        <p:nvSpPr>
          <p:cNvPr id="10" name="TextBox 8">
            <a:extLst>
              <a:ext uri="{FF2B5EF4-FFF2-40B4-BE49-F238E27FC236}">
                <a16:creationId xmlns:a16="http://schemas.microsoft.com/office/drawing/2014/main" id="{ED3C74C8-C2F0-87A6-D9C8-18167309801A}"/>
              </a:ext>
            </a:extLst>
          </p:cNvPr>
          <p:cNvSpPr txBox="1"/>
          <p:nvPr/>
        </p:nvSpPr>
        <p:spPr>
          <a:xfrm>
            <a:off x="838201" y="6343413"/>
            <a:ext cx="637852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chemeClr val="bg1"/>
                </a:solidFill>
                <a:effectLst/>
                <a:uLnTx/>
                <a:uFillTx/>
                <a:ea typeface="+mn-ea"/>
                <a:cs typeface="+mn-cs"/>
              </a:rPr>
              <a:t>Collangelo MT. </a:t>
            </a:r>
            <a:r>
              <a:rPr kumimoji="0" lang="en-GB" sz="800" b="0" i="0" u="none" strike="noStrike" kern="1200" cap="none" spc="0" normalizeH="0" baseline="0" noProof="0" err="1">
                <a:ln>
                  <a:noFill/>
                </a:ln>
                <a:solidFill>
                  <a:schemeClr val="bg1"/>
                </a:solidFill>
                <a:effectLst/>
                <a:uLnTx/>
                <a:uFillTx/>
                <a:ea typeface="+mn-ea"/>
                <a:cs typeface="+mn-cs"/>
              </a:rPr>
              <a:t>Govoni</a:t>
            </a:r>
            <a:r>
              <a:rPr kumimoji="0" lang="en-GB" sz="800" b="0" i="0" u="none" strike="noStrike" kern="1200" cap="none" spc="0" normalizeH="0" baseline="0" noProof="0">
                <a:ln>
                  <a:noFill/>
                </a:ln>
                <a:solidFill>
                  <a:schemeClr val="bg1"/>
                </a:solidFill>
                <a:effectLst/>
                <a:uLnTx/>
                <a:uFillTx/>
                <a:ea typeface="+mn-ea"/>
                <a:cs typeface="+mn-cs"/>
              </a:rPr>
              <a:t> P, </a:t>
            </a:r>
            <a:r>
              <a:rPr kumimoji="0" lang="en-GB" sz="800" b="0" i="0" u="none" strike="noStrike" kern="1200" cap="none" spc="0" normalizeH="0" baseline="0" noProof="0" err="1">
                <a:ln>
                  <a:noFill/>
                </a:ln>
                <a:solidFill>
                  <a:schemeClr val="bg1"/>
                </a:solidFill>
                <a:effectLst/>
                <a:uLnTx/>
                <a:uFillTx/>
                <a:ea typeface="+mn-ea"/>
                <a:cs typeface="+mn-cs"/>
              </a:rPr>
              <a:t>Beletti</a:t>
            </a:r>
            <a:r>
              <a:rPr kumimoji="0" lang="en-GB" sz="800" b="0" i="0" u="none" strike="noStrike" kern="1200" cap="none" spc="0" normalizeH="0" baseline="0" noProof="0">
                <a:ln>
                  <a:noFill/>
                </a:ln>
                <a:solidFill>
                  <a:schemeClr val="bg1"/>
                </a:solidFill>
                <a:effectLst/>
                <a:uLnTx/>
                <a:uFillTx/>
                <a:ea typeface="+mn-ea"/>
                <a:cs typeface="+mn-cs"/>
              </a:rPr>
              <a:t> s, </a:t>
            </a:r>
            <a:r>
              <a:rPr kumimoji="0" lang="en-GB" sz="800" b="0" i="0" u="none" strike="noStrike" kern="1200" cap="none" spc="0" normalizeH="0" baseline="0" noProof="0" err="1">
                <a:ln>
                  <a:noFill/>
                </a:ln>
                <a:solidFill>
                  <a:schemeClr val="bg1"/>
                </a:solidFill>
                <a:effectLst/>
                <a:uLnTx/>
                <a:uFillTx/>
                <a:ea typeface="+mn-ea"/>
                <a:cs typeface="+mn-cs"/>
              </a:rPr>
              <a:t>Squadrito</a:t>
            </a:r>
            <a:r>
              <a:rPr kumimoji="0" lang="en-GB" sz="800" b="0" i="0" u="none" strike="noStrike" kern="1200" cap="none" spc="0" normalizeH="0" baseline="0" noProof="0">
                <a:ln>
                  <a:noFill/>
                </a:ln>
                <a:solidFill>
                  <a:schemeClr val="bg1"/>
                </a:solidFill>
                <a:effectLst/>
                <a:uLnTx/>
                <a:uFillTx/>
                <a:ea typeface="+mn-ea"/>
                <a:cs typeface="+mn-cs"/>
              </a:rPr>
              <a:t> F, </a:t>
            </a:r>
            <a:r>
              <a:rPr kumimoji="0" lang="en-GB" sz="800" b="0" i="0" u="none" strike="noStrike" kern="1200" cap="none" spc="0" normalizeH="0" baseline="0" noProof="0" err="1">
                <a:ln>
                  <a:noFill/>
                </a:ln>
                <a:solidFill>
                  <a:schemeClr val="bg1"/>
                </a:solidFill>
                <a:effectLst/>
                <a:uLnTx/>
                <a:uFillTx/>
                <a:ea typeface="+mn-ea"/>
                <a:cs typeface="+mn-cs"/>
              </a:rPr>
              <a:t>Guizzardi</a:t>
            </a:r>
            <a:r>
              <a:rPr kumimoji="0" lang="en-GB" sz="800" b="0" i="0" u="none" strike="noStrike" kern="1200" cap="none" spc="0" normalizeH="0" baseline="0" noProof="0">
                <a:ln>
                  <a:noFill/>
                </a:ln>
                <a:solidFill>
                  <a:schemeClr val="bg1"/>
                </a:solidFill>
                <a:effectLst/>
                <a:uLnTx/>
                <a:uFillTx/>
                <a:ea typeface="+mn-ea"/>
                <a:cs typeface="+mn-cs"/>
              </a:rPr>
              <a:t> S, Galli C. Polynucleotide </a:t>
            </a:r>
            <a:r>
              <a:rPr kumimoji="0" lang="en-GB" sz="800" b="0" i="0" u="none" strike="noStrike" kern="1200" cap="none" spc="0" normalizeH="0" baseline="0" noProof="0" err="1">
                <a:ln>
                  <a:noFill/>
                </a:ln>
                <a:solidFill>
                  <a:schemeClr val="bg1"/>
                </a:solidFill>
                <a:effectLst/>
                <a:uLnTx/>
                <a:uFillTx/>
                <a:ea typeface="+mn-ea"/>
                <a:cs typeface="+mn-cs"/>
              </a:rPr>
              <a:t>biogel</a:t>
            </a:r>
            <a:r>
              <a:rPr kumimoji="0" lang="en-GB" sz="800" b="0" i="0" u="none" strike="noStrike" kern="1200" cap="none" spc="0" normalizeH="0" baseline="0" noProof="0">
                <a:ln>
                  <a:noFill/>
                </a:ln>
                <a:solidFill>
                  <a:schemeClr val="bg1"/>
                </a:solidFill>
                <a:effectLst/>
                <a:uLnTx/>
                <a:uFillTx/>
                <a:ea typeface="+mn-ea"/>
                <a:cs typeface="+mn-cs"/>
              </a:rPr>
              <a:t> </a:t>
            </a:r>
            <a:r>
              <a:rPr kumimoji="0" lang="en-GB" sz="800" b="0" i="0" u="none" strike="noStrike" kern="1200" cap="none" spc="0" normalizeH="0" baseline="0" noProof="0" err="1">
                <a:ln>
                  <a:noFill/>
                </a:ln>
                <a:solidFill>
                  <a:schemeClr val="bg1"/>
                </a:solidFill>
                <a:effectLst/>
                <a:uLnTx/>
                <a:uFillTx/>
                <a:ea typeface="+mn-ea"/>
                <a:cs typeface="+mn-cs"/>
              </a:rPr>
              <a:t>enchances</a:t>
            </a:r>
            <a:r>
              <a:rPr kumimoji="0" lang="en-GB" sz="800" b="0" i="0" u="none" strike="noStrike" kern="1200" cap="none" spc="0" normalizeH="0" baseline="0" noProof="0">
                <a:ln>
                  <a:noFill/>
                </a:ln>
                <a:solidFill>
                  <a:schemeClr val="bg1"/>
                </a:solidFill>
                <a:effectLst/>
                <a:uLnTx/>
                <a:uFillTx/>
                <a:ea typeface="+mn-ea"/>
                <a:cs typeface="+mn-cs"/>
              </a:rPr>
              <a:t> tissue repair, matrix </a:t>
            </a:r>
            <a:r>
              <a:rPr kumimoji="0" lang="en-GB" sz="800" b="0" i="0" u="none" strike="noStrike" kern="1200" cap="none" spc="0" normalizeH="0" baseline="0" noProof="0" err="1">
                <a:ln>
                  <a:noFill/>
                </a:ln>
                <a:solidFill>
                  <a:schemeClr val="bg1"/>
                </a:solidFill>
                <a:effectLst/>
                <a:uLnTx/>
                <a:uFillTx/>
                <a:ea typeface="+mn-ea"/>
                <a:cs typeface="+mn-cs"/>
              </a:rPr>
              <a:t>desposition</a:t>
            </a:r>
            <a:r>
              <a:rPr kumimoji="0" lang="en-GB" sz="800" b="0" i="0" u="none" strike="noStrike" kern="1200" cap="none" spc="0" normalizeH="0" baseline="0" noProof="0">
                <a:ln>
                  <a:noFill/>
                </a:ln>
                <a:solidFill>
                  <a:schemeClr val="bg1"/>
                </a:solidFill>
                <a:effectLst/>
                <a:uLnTx/>
                <a:uFillTx/>
                <a:ea typeface="+mn-ea"/>
                <a:cs typeface="+mn-cs"/>
              </a:rPr>
              <a:t> and organization. J. of Biological Regulators &amp;Homeostatic Agents. 2021;Vol35(1):355-362.</a:t>
            </a:r>
          </a:p>
        </p:txBody>
      </p:sp>
      <p:sp>
        <p:nvSpPr>
          <p:cNvPr id="11" name="TextBox 10">
            <a:extLst>
              <a:ext uri="{FF2B5EF4-FFF2-40B4-BE49-F238E27FC236}">
                <a16:creationId xmlns:a16="http://schemas.microsoft.com/office/drawing/2014/main" id="{3E4D8751-D599-628B-C98E-34B9A0E57EDA}"/>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29404023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55EF05A6-5AD9-3B64-953F-65F58F0D0D1E}"/>
              </a:ext>
            </a:extLst>
          </p:cNvPr>
          <p:cNvSpPr>
            <a:spLocks noGrp="1"/>
          </p:cNvSpPr>
          <p:nvPr>
            <p:ph type="body" sz="quarter" idx="10"/>
          </p:nvPr>
        </p:nvSpPr>
        <p:spPr>
          <a:xfrm>
            <a:off x="8365675" y="694754"/>
            <a:ext cx="3170993" cy="889000"/>
          </a:xfrm>
        </p:spPr>
        <p:txBody>
          <a:bodyPr/>
          <a:lstStyle/>
          <a:p>
            <a:pPr algn="ctr"/>
            <a:r>
              <a:rPr lang="de-DE"/>
              <a:t>Agenda</a:t>
            </a:r>
          </a:p>
        </p:txBody>
      </p:sp>
      <p:pic>
        <p:nvPicPr>
          <p:cNvPr id="7" name="Grafik 6">
            <a:extLst>
              <a:ext uri="{FF2B5EF4-FFF2-40B4-BE49-F238E27FC236}">
                <a16:creationId xmlns:a16="http://schemas.microsoft.com/office/drawing/2014/main" id="{E0C6015E-B497-9D7A-32B9-12B8A4DF64B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93014" y="3429000"/>
            <a:ext cx="3274927" cy="2029914"/>
          </a:xfrm>
          <a:prstGeom prst="rect">
            <a:avLst/>
          </a:prstGeom>
        </p:spPr>
      </p:pic>
      <p:sp>
        <p:nvSpPr>
          <p:cNvPr id="4" name="TextBox 3">
            <a:extLst>
              <a:ext uri="{FF2B5EF4-FFF2-40B4-BE49-F238E27FC236}">
                <a16:creationId xmlns:a16="http://schemas.microsoft.com/office/drawing/2014/main" id="{2216CFF2-CDFC-C80F-7F39-38320AD2875D}"/>
              </a:ext>
            </a:extLst>
          </p:cNvPr>
          <p:cNvSpPr txBox="1"/>
          <p:nvPr/>
        </p:nvSpPr>
        <p:spPr>
          <a:xfrm>
            <a:off x="560070" y="1111822"/>
            <a:ext cx="6103620" cy="3139321"/>
          </a:xfrm>
          <a:prstGeom prst="rect">
            <a:avLst/>
          </a:prstGeom>
          <a:noFill/>
        </p:spPr>
        <p:txBody>
          <a:bodyPr wrap="square" lIns="91440" tIns="45720" rIns="91440" bIns="45720" anchor="t">
            <a:spAutoFit/>
          </a:bodyPr>
          <a:lstStyle/>
          <a:p>
            <a:pPr marL="342900" marR="0" lvl="0" indent="-342900">
              <a:spcBef>
                <a:spcPts val="0"/>
              </a:spcBef>
              <a:spcAft>
                <a:spcPts val="1200"/>
              </a:spcAft>
              <a:buFont typeface="Wingdings" panose="05000000000000000000" pitchFamily="2" charset="2"/>
              <a:buChar char=""/>
            </a:pPr>
            <a:r>
              <a:rPr lang="en-US" sz="1600" b="1" dirty="0">
                <a:effectLst/>
                <a:latin typeface="Century Gothic"/>
                <a:ea typeface="Calibri" panose="020F0502020204030204" pitchFamily="34" charset="0"/>
                <a:cs typeface="Calibri"/>
              </a:rPr>
              <a:t>Introducing Polynucleotides</a:t>
            </a:r>
            <a:endParaRPr lang="en-GB" sz="2000" dirty="0">
              <a:effectLst/>
              <a:latin typeface="Century Gothic"/>
              <a:ea typeface="Calibri" panose="020F0502020204030204" pitchFamily="34" charset="0"/>
              <a:cs typeface="Calibri"/>
            </a:endParaRPr>
          </a:p>
          <a:p>
            <a:pPr marL="742950" marR="0" lvl="1" indent="-285750">
              <a:spcBef>
                <a:spcPts val="0"/>
              </a:spcBef>
              <a:spcAft>
                <a:spcPts val="1200"/>
              </a:spcAft>
              <a:buFont typeface="Courier New" panose="02070309020205020404" pitchFamily="49" charset="0"/>
              <a:buChar char="o"/>
            </a:pPr>
            <a:r>
              <a:rPr lang="en-US" sz="1600" dirty="0">
                <a:effectLst/>
                <a:latin typeface="Century Gothic"/>
                <a:ea typeface="Calibri" panose="020F0502020204030204" pitchFamily="34" charset="0"/>
                <a:cs typeface="Calibri"/>
              </a:rPr>
              <a:t>What are Polynucleotides? </a:t>
            </a:r>
            <a:endParaRPr lang="en-GB" sz="2000" dirty="0">
              <a:effectLst/>
              <a:latin typeface="Century Gothic"/>
              <a:ea typeface="Calibri" panose="020F0502020204030204" pitchFamily="34" charset="0"/>
              <a:cs typeface="Calibri"/>
            </a:endParaRPr>
          </a:p>
          <a:p>
            <a:pPr marL="742950" marR="0" lvl="1" indent="-285750">
              <a:spcBef>
                <a:spcPts val="0"/>
              </a:spcBef>
              <a:spcAft>
                <a:spcPts val="1200"/>
              </a:spcAft>
              <a:buFont typeface="Courier New" panose="02070309020205020404" pitchFamily="49" charset="0"/>
              <a:buChar char="o"/>
            </a:pPr>
            <a:r>
              <a:rPr lang="en-US" sz="1600" dirty="0">
                <a:effectLst/>
                <a:latin typeface="Century Gothic"/>
                <a:ea typeface="Calibri" panose="020F0502020204030204" pitchFamily="34" charset="0"/>
                <a:cs typeface="Calibri"/>
              </a:rPr>
              <a:t>How do the polynucleotides work? </a:t>
            </a:r>
            <a:endParaRPr lang="en-GB" sz="2000" dirty="0">
              <a:effectLst/>
              <a:latin typeface="Century Gothic"/>
              <a:ea typeface="Calibri" panose="020F0502020204030204" pitchFamily="34" charset="0"/>
              <a:cs typeface="Calibri"/>
            </a:endParaRPr>
          </a:p>
          <a:p>
            <a:pPr marL="342900" marR="0" lvl="0" indent="-342900">
              <a:spcBef>
                <a:spcPts val="0"/>
              </a:spcBef>
              <a:spcAft>
                <a:spcPts val="1200"/>
              </a:spcAft>
              <a:buFont typeface="Wingdings" panose="05000000000000000000" pitchFamily="2" charset="2"/>
              <a:buChar char=""/>
            </a:pPr>
            <a:endParaRPr lang="en-US" sz="1600" b="1" dirty="0">
              <a:effectLst/>
              <a:latin typeface="Century Gothic"/>
              <a:ea typeface="Calibri" panose="020F0502020204030204" pitchFamily="34" charset="0"/>
              <a:cs typeface="Calibri"/>
            </a:endParaRPr>
          </a:p>
          <a:p>
            <a:pPr marL="342900" marR="0" lvl="0" indent="-342900">
              <a:spcBef>
                <a:spcPts val="0"/>
              </a:spcBef>
              <a:spcAft>
                <a:spcPts val="1200"/>
              </a:spcAft>
              <a:buFont typeface="Wingdings" panose="05000000000000000000" pitchFamily="2" charset="2"/>
              <a:buChar char=""/>
            </a:pPr>
            <a:r>
              <a:rPr lang="en-US" sz="1600" b="1" dirty="0">
                <a:effectLst/>
                <a:latin typeface="Century Gothic"/>
                <a:ea typeface="Calibri" panose="020F0502020204030204" pitchFamily="34" charset="0"/>
                <a:cs typeface="Calibri"/>
              </a:rPr>
              <a:t>Polynucleotides in your aesthetic practice</a:t>
            </a:r>
            <a:endParaRPr lang="en-GB" sz="2000" dirty="0">
              <a:effectLst/>
              <a:latin typeface="Century Gothic"/>
              <a:ea typeface="Calibri" panose="020F0502020204030204" pitchFamily="34" charset="0"/>
              <a:cs typeface="Calibri"/>
            </a:endParaRPr>
          </a:p>
          <a:p>
            <a:pPr marL="742950" marR="0" lvl="1" indent="-285750">
              <a:spcBef>
                <a:spcPts val="0"/>
              </a:spcBef>
              <a:spcAft>
                <a:spcPts val="1200"/>
              </a:spcAft>
              <a:buFont typeface="Courier New" panose="02070309020205020404" pitchFamily="49" charset="0"/>
              <a:buChar char="o"/>
            </a:pPr>
            <a:r>
              <a:rPr lang="en-US" sz="1600" dirty="0">
                <a:effectLst/>
                <a:latin typeface="Century Gothic"/>
                <a:ea typeface="Calibri" panose="020F0502020204030204" pitchFamily="34" charset="0"/>
                <a:cs typeface="Calibri"/>
              </a:rPr>
              <a:t>Facial assessment </a:t>
            </a:r>
            <a:endParaRPr lang="en-GB" sz="2000" dirty="0">
              <a:effectLst/>
              <a:latin typeface="Century Gothic"/>
              <a:ea typeface="Calibri" panose="020F0502020204030204" pitchFamily="34" charset="0"/>
              <a:cs typeface="Calibri"/>
            </a:endParaRPr>
          </a:p>
          <a:p>
            <a:pPr marL="742950" lvl="1" indent="-285750">
              <a:spcAft>
                <a:spcPts val="1200"/>
              </a:spcAft>
              <a:buFont typeface="Courier New" panose="02070309020205020404" pitchFamily="49" charset="0"/>
              <a:buChar char="o"/>
            </a:pPr>
            <a:r>
              <a:rPr lang="en-US" sz="1600" dirty="0">
                <a:effectLst/>
                <a:latin typeface="Century Gothic"/>
                <a:ea typeface="Calibri" panose="020F0502020204030204" pitchFamily="34" charset="0"/>
                <a:cs typeface="Calibri"/>
              </a:rPr>
              <a:t>The </a:t>
            </a:r>
            <a:r>
              <a:rPr lang="en-US" sz="1600" dirty="0" err="1">
                <a:effectLst/>
                <a:latin typeface="Century Gothic"/>
                <a:ea typeface="Calibri" panose="020F0502020204030204" pitchFamily="34" charset="0"/>
                <a:cs typeface="Calibri"/>
              </a:rPr>
              <a:t>PhilArt</a:t>
            </a:r>
            <a:r>
              <a:rPr lang="en-US" sz="1600" dirty="0">
                <a:effectLst/>
                <a:latin typeface="Century Gothic"/>
                <a:ea typeface="Calibri" panose="020F0502020204030204" pitchFamily="34" charset="0"/>
                <a:cs typeface="Calibri"/>
              </a:rPr>
              <a:t> portfolio </a:t>
            </a:r>
          </a:p>
          <a:p>
            <a:pPr marL="285750" indent="-285750">
              <a:spcAft>
                <a:spcPts val="1200"/>
              </a:spcAft>
              <a:buFont typeface="Wingdings" panose="05000000000000000000" pitchFamily="2" charset="2"/>
              <a:buChar char="§"/>
            </a:pPr>
            <a:r>
              <a:rPr lang="en-US" sz="1600" b="1" dirty="0">
                <a:latin typeface="Century Gothic"/>
                <a:ea typeface="Calibri" panose="020F0502020204030204" pitchFamily="34" charset="0"/>
                <a:cs typeface="Calibri"/>
              </a:rPr>
              <a:t>Q&amp;A</a:t>
            </a:r>
            <a:endParaRPr lang="en-GB" sz="3600" b="1" dirty="0">
              <a:latin typeface="Century Gothic"/>
              <a:cs typeface="Calibri"/>
            </a:endParaRPr>
          </a:p>
        </p:txBody>
      </p:sp>
      <p:sp>
        <p:nvSpPr>
          <p:cNvPr id="5" name="TextBox 4">
            <a:extLst>
              <a:ext uri="{FF2B5EF4-FFF2-40B4-BE49-F238E27FC236}">
                <a16:creationId xmlns:a16="http://schemas.microsoft.com/office/drawing/2014/main" id="{1DF3BF36-6578-2020-7D15-6566F093E28D}"/>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4367782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007BE3-8D53-0FBB-BA07-D11F949108BB}"/>
              </a:ext>
            </a:extLst>
          </p:cNvPr>
          <p:cNvSpPr txBox="1">
            <a:spLocks/>
          </p:cNvSpPr>
          <p:nvPr/>
        </p:nvSpPr>
        <p:spPr>
          <a:xfrm>
            <a:off x="838199" y="603631"/>
            <a:ext cx="10515600" cy="750435"/>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Century Gothic" panose="020B0502020202020204" pitchFamily="34" charset="0"/>
                <a:ea typeface="+mj-ea"/>
                <a:cs typeface="+mj-cs"/>
              </a:defRPr>
            </a:lvl1pPr>
          </a:lstStyle>
          <a:p>
            <a:r>
              <a:rPr lang="de-DE" sz="3200"/>
              <a:t>PN-HPT</a:t>
            </a:r>
            <a:r>
              <a:rPr lang="de-DE" sz="3200" baseline="30000"/>
              <a:t>®</a:t>
            </a:r>
            <a:r>
              <a:rPr lang="de-DE" sz="3200"/>
              <a:t> </a:t>
            </a:r>
            <a:r>
              <a:rPr lang="de-DE" sz="3200" err="1"/>
              <a:t>enhance</a:t>
            </a:r>
            <a:r>
              <a:rPr lang="de-DE" sz="3200"/>
              <a:t> </a:t>
            </a:r>
            <a:r>
              <a:rPr lang="de-DE" sz="3200" err="1"/>
              <a:t>tissue</a:t>
            </a:r>
            <a:r>
              <a:rPr lang="de-DE" sz="3200"/>
              <a:t> </a:t>
            </a:r>
            <a:r>
              <a:rPr lang="de-DE" sz="3200" err="1"/>
              <a:t>repair</a:t>
            </a:r>
            <a:r>
              <a:rPr lang="de-DE" sz="3200"/>
              <a:t> </a:t>
            </a:r>
            <a:r>
              <a:rPr lang="de-DE" sz="3200" err="1"/>
              <a:t>better</a:t>
            </a:r>
            <a:r>
              <a:rPr lang="de-DE" sz="3200"/>
              <a:t> </a:t>
            </a:r>
            <a:r>
              <a:rPr lang="de-DE" sz="3200" err="1"/>
              <a:t>than</a:t>
            </a:r>
            <a:r>
              <a:rPr lang="de-DE" sz="3200"/>
              <a:t> HA </a:t>
            </a:r>
            <a:r>
              <a:rPr lang="de-DE" sz="3200" err="1"/>
              <a:t>alone</a:t>
            </a:r>
            <a:endParaRPr lang="de-DE" sz="3200"/>
          </a:p>
        </p:txBody>
      </p:sp>
      <p:pic>
        <p:nvPicPr>
          <p:cNvPr id="3" name="Picture 6">
            <a:extLst>
              <a:ext uri="{FF2B5EF4-FFF2-40B4-BE49-F238E27FC236}">
                <a16:creationId xmlns:a16="http://schemas.microsoft.com/office/drawing/2014/main" id="{755D8430-B4E3-5E04-EBE7-0BEDAE46EA4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43428" y="1562231"/>
            <a:ext cx="3462397" cy="2682001"/>
          </a:xfrm>
          <a:prstGeom prst="rect">
            <a:avLst/>
          </a:prstGeom>
        </p:spPr>
      </p:pic>
      <p:pic>
        <p:nvPicPr>
          <p:cNvPr id="4" name="Immagine 2">
            <a:extLst>
              <a:ext uri="{FF2B5EF4-FFF2-40B4-BE49-F238E27FC236}">
                <a16:creationId xmlns:a16="http://schemas.microsoft.com/office/drawing/2014/main" id="{F0A9F5CD-4CB4-9887-A5EC-277DFF58559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17813" y="1516727"/>
            <a:ext cx="3156374" cy="2682001"/>
          </a:xfrm>
          <a:prstGeom prst="rect">
            <a:avLst/>
          </a:prstGeom>
        </p:spPr>
      </p:pic>
      <p:pic>
        <p:nvPicPr>
          <p:cNvPr id="5" name="Picture 6">
            <a:extLst>
              <a:ext uri="{FF2B5EF4-FFF2-40B4-BE49-F238E27FC236}">
                <a16:creationId xmlns:a16="http://schemas.microsoft.com/office/drawing/2014/main" id="{890A6126-F483-B2A9-E532-A4C204CCBBE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025814" y="1516727"/>
            <a:ext cx="3136946" cy="2693215"/>
          </a:xfrm>
          <a:prstGeom prst="rect">
            <a:avLst/>
          </a:prstGeom>
        </p:spPr>
      </p:pic>
      <p:sp>
        <p:nvSpPr>
          <p:cNvPr id="7" name="Rechteck 6">
            <a:extLst>
              <a:ext uri="{FF2B5EF4-FFF2-40B4-BE49-F238E27FC236}">
                <a16:creationId xmlns:a16="http://schemas.microsoft.com/office/drawing/2014/main" id="{B42D55CD-46A7-198A-F802-6E7FAAA5F56A}"/>
              </a:ext>
            </a:extLst>
          </p:cNvPr>
          <p:cNvSpPr/>
          <p:nvPr/>
        </p:nvSpPr>
        <p:spPr>
          <a:xfrm>
            <a:off x="8006385" y="1483171"/>
            <a:ext cx="3156375" cy="4461257"/>
          </a:xfrm>
          <a:prstGeom prst="rect">
            <a:avLst/>
          </a:prstGeom>
          <a:noFill/>
          <a:ln w="88900">
            <a:gradFill flip="none" rotWithShape="1">
              <a:gsLst>
                <a:gs pos="0">
                  <a:srgbClr val="C62534"/>
                </a:gs>
                <a:gs pos="100000">
                  <a:srgbClr val="E8C033"/>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Box 7">
            <a:extLst>
              <a:ext uri="{FF2B5EF4-FFF2-40B4-BE49-F238E27FC236}">
                <a16:creationId xmlns:a16="http://schemas.microsoft.com/office/drawing/2014/main" id="{95999343-3FA9-B7B2-DD9E-EACEC01B4429}"/>
              </a:ext>
            </a:extLst>
          </p:cNvPr>
          <p:cNvSpPr txBox="1"/>
          <p:nvPr/>
        </p:nvSpPr>
        <p:spPr>
          <a:xfrm>
            <a:off x="838200" y="6076513"/>
            <a:ext cx="590899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effectLst/>
                <a:uLnTx/>
                <a:uFillTx/>
                <a:ea typeface="+mn-ea"/>
                <a:cs typeface="+mn-cs"/>
              </a:rPr>
              <a:t>Histological evaluation of tissue repair. Detections using Sirius dye and polarised light</a:t>
            </a:r>
          </a:p>
        </p:txBody>
      </p:sp>
      <p:sp>
        <p:nvSpPr>
          <p:cNvPr id="11" name="Content Placeholder 2">
            <a:extLst>
              <a:ext uri="{FF2B5EF4-FFF2-40B4-BE49-F238E27FC236}">
                <a16:creationId xmlns:a16="http://schemas.microsoft.com/office/drawing/2014/main" id="{97897EBE-6358-502E-8F34-982F4CAF6F34}"/>
              </a:ext>
            </a:extLst>
          </p:cNvPr>
          <p:cNvSpPr txBox="1">
            <a:spLocks/>
          </p:cNvSpPr>
          <p:nvPr/>
        </p:nvSpPr>
        <p:spPr>
          <a:xfrm>
            <a:off x="8217526" y="4330026"/>
            <a:ext cx="2784083" cy="1494192"/>
          </a:xfrm>
          <a:prstGeom prst="rect">
            <a:avLst/>
          </a:prstGeom>
          <a:noFill/>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Clr>
                <a:srgbClr val="003B88"/>
              </a:buClr>
              <a:buFont typeface="Arial" panose="020B0604020202020204" pitchFamily="34" charset="0"/>
              <a:buNone/>
            </a:pPr>
            <a:r>
              <a:rPr lang="en-GB" sz="1400" b="1" dirty="0"/>
              <a:t>PN-HPT®</a:t>
            </a:r>
            <a:r>
              <a:rPr lang="en-GB" sz="1400" dirty="0"/>
              <a:t>: </a:t>
            </a:r>
            <a:r>
              <a:rPr lang="en-GB" sz="1400" b="1" dirty="0"/>
              <a:t>Tissue repair is almost complete, </a:t>
            </a:r>
            <a:r>
              <a:rPr lang="en-GB" sz="1400" dirty="0"/>
              <a:t>with mature and well organised collagen fibres and consequent </a:t>
            </a:r>
            <a:r>
              <a:rPr lang="en-GB" sz="1400" b="1" dirty="0"/>
              <a:t>uniform deposition of the extracellular matrix</a:t>
            </a:r>
          </a:p>
        </p:txBody>
      </p:sp>
      <p:sp>
        <p:nvSpPr>
          <p:cNvPr id="16" name="Content Placeholder 2">
            <a:extLst>
              <a:ext uri="{FF2B5EF4-FFF2-40B4-BE49-F238E27FC236}">
                <a16:creationId xmlns:a16="http://schemas.microsoft.com/office/drawing/2014/main" id="{FAABF9EB-0D0D-C089-073D-1CDD128E42B6}"/>
              </a:ext>
            </a:extLst>
          </p:cNvPr>
          <p:cNvSpPr txBox="1">
            <a:spLocks/>
          </p:cNvSpPr>
          <p:nvPr/>
        </p:nvSpPr>
        <p:spPr>
          <a:xfrm>
            <a:off x="4703958" y="4371766"/>
            <a:ext cx="2784083" cy="1020857"/>
          </a:xfrm>
          <a:prstGeom prst="rect">
            <a:avLst/>
          </a:prstGeom>
          <a:noFill/>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Clr>
                <a:srgbClr val="003B88"/>
              </a:buClr>
              <a:buNone/>
            </a:pPr>
            <a:r>
              <a:rPr lang="en-GB" sz="1400" b="1" dirty="0"/>
              <a:t>Hyaluronic acid group: </a:t>
            </a:r>
            <a:r>
              <a:rPr lang="en-GB" sz="1400" dirty="0"/>
              <a:t>Tissue repair is not complete, with collagen fibres only partly occupying the repaired area</a:t>
            </a:r>
          </a:p>
        </p:txBody>
      </p:sp>
      <p:sp>
        <p:nvSpPr>
          <p:cNvPr id="17" name="Content Placeholder 2">
            <a:extLst>
              <a:ext uri="{FF2B5EF4-FFF2-40B4-BE49-F238E27FC236}">
                <a16:creationId xmlns:a16="http://schemas.microsoft.com/office/drawing/2014/main" id="{3AE9C187-F886-D82F-FB47-2FF87DF8806F}"/>
              </a:ext>
            </a:extLst>
          </p:cNvPr>
          <p:cNvSpPr txBox="1">
            <a:spLocks/>
          </p:cNvSpPr>
          <p:nvPr/>
        </p:nvSpPr>
        <p:spPr>
          <a:xfrm>
            <a:off x="1029240" y="4371766"/>
            <a:ext cx="2784083" cy="783228"/>
          </a:xfrm>
          <a:prstGeom prst="rect">
            <a:avLst/>
          </a:prstGeom>
          <a:noFill/>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Clr>
                <a:srgbClr val="003B88"/>
              </a:buClr>
              <a:buNone/>
            </a:pPr>
            <a:r>
              <a:rPr lang="en-GB" sz="1400" b="1" dirty="0"/>
              <a:t>Control group: </a:t>
            </a:r>
            <a:r>
              <a:rPr lang="en-GB" sz="1400" dirty="0"/>
              <a:t>Tissue repair is incomplete, with a scarce presence of collagen fibres</a:t>
            </a:r>
          </a:p>
        </p:txBody>
      </p:sp>
      <p:sp>
        <p:nvSpPr>
          <p:cNvPr id="14" name="TextBox 13">
            <a:extLst>
              <a:ext uri="{FF2B5EF4-FFF2-40B4-BE49-F238E27FC236}">
                <a16:creationId xmlns:a16="http://schemas.microsoft.com/office/drawing/2014/main" id="{3C2D8D54-5BD2-4153-A5B2-E5007B5FA03C}"/>
              </a:ext>
            </a:extLst>
          </p:cNvPr>
          <p:cNvSpPr txBox="1"/>
          <p:nvPr/>
        </p:nvSpPr>
        <p:spPr>
          <a:xfrm>
            <a:off x="917523" y="6289763"/>
            <a:ext cx="7480890" cy="338554"/>
          </a:xfrm>
          <a:prstGeom prst="rect">
            <a:avLst/>
          </a:prstGeom>
          <a:noFill/>
        </p:spPr>
        <p:txBody>
          <a:bodyPr wrap="square">
            <a:spAutoFit/>
          </a:bodyPr>
          <a:lstStyle/>
          <a:p>
            <a:r>
              <a:rPr lang="en-GB" sz="800" dirty="0" err="1"/>
              <a:t>Collangelo</a:t>
            </a:r>
            <a:r>
              <a:rPr lang="en-GB" sz="800" dirty="0"/>
              <a:t> MT. </a:t>
            </a:r>
            <a:r>
              <a:rPr lang="en-GB" sz="800" dirty="0" err="1"/>
              <a:t>Govoni</a:t>
            </a:r>
            <a:r>
              <a:rPr lang="en-GB" sz="800" dirty="0"/>
              <a:t> P, </a:t>
            </a:r>
            <a:r>
              <a:rPr lang="en-GB" sz="800" dirty="0" err="1"/>
              <a:t>Beletti</a:t>
            </a:r>
            <a:r>
              <a:rPr lang="en-GB" sz="800" dirty="0"/>
              <a:t> s, </a:t>
            </a:r>
            <a:r>
              <a:rPr lang="en-GB" sz="800" dirty="0" err="1"/>
              <a:t>Squadrito</a:t>
            </a:r>
            <a:r>
              <a:rPr lang="en-GB" sz="800" dirty="0"/>
              <a:t> F, </a:t>
            </a:r>
            <a:r>
              <a:rPr lang="en-GB" sz="800" dirty="0" err="1"/>
              <a:t>Guizzardi</a:t>
            </a:r>
            <a:r>
              <a:rPr lang="en-GB" sz="800" dirty="0"/>
              <a:t> S, Galli C. Polynucleotide </a:t>
            </a:r>
            <a:r>
              <a:rPr lang="en-GB" sz="800" dirty="0" err="1"/>
              <a:t>biogel</a:t>
            </a:r>
            <a:r>
              <a:rPr lang="en-GB" sz="800" dirty="0"/>
              <a:t> </a:t>
            </a:r>
            <a:r>
              <a:rPr lang="en-GB" sz="800" dirty="0" err="1"/>
              <a:t>enchances</a:t>
            </a:r>
            <a:r>
              <a:rPr lang="en-GB" sz="800" dirty="0"/>
              <a:t> tissue repair, matrix </a:t>
            </a:r>
            <a:r>
              <a:rPr lang="en-GB" sz="800" dirty="0" err="1"/>
              <a:t>desposition</a:t>
            </a:r>
            <a:r>
              <a:rPr lang="en-GB" sz="800" dirty="0"/>
              <a:t> and organization. J. of Biological Regulators &amp;Homeostatic Agents. 2021;Vol35(1):355-362.</a:t>
            </a:r>
          </a:p>
        </p:txBody>
      </p:sp>
      <p:sp>
        <p:nvSpPr>
          <p:cNvPr id="9" name="TextBox 8">
            <a:extLst>
              <a:ext uri="{FF2B5EF4-FFF2-40B4-BE49-F238E27FC236}">
                <a16:creationId xmlns:a16="http://schemas.microsoft.com/office/drawing/2014/main" id="{1A7BCD00-325D-AF4B-BE71-1F9FABF93EFA}"/>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1856594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3">
            <a:extLst>
              <a:ext uri="{FF2B5EF4-FFF2-40B4-BE49-F238E27FC236}">
                <a16:creationId xmlns:a16="http://schemas.microsoft.com/office/drawing/2014/main" id="{CA2427AC-C4D0-AD0E-ADE1-1C9B1A88693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54515" y="2369925"/>
            <a:ext cx="9882969" cy="2559565"/>
          </a:xfrm>
          <a:prstGeom prst="rect">
            <a:avLst/>
          </a:prstGeom>
        </p:spPr>
      </p:pic>
      <p:sp>
        <p:nvSpPr>
          <p:cNvPr id="2" name="Titel 1">
            <a:extLst>
              <a:ext uri="{FF2B5EF4-FFF2-40B4-BE49-F238E27FC236}">
                <a16:creationId xmlns:a16="http://schemas.microsoft.com/office/drawing/2014/main" id="{A4007BE3-8D53-0FBB-BA07-D11F949108BB}"/>
              </a:ext>
            </a:extLst>
          </p:cNvPr>
          <p:cNvSpPr txBox="1">
            <a:spLocks/>
          </p:cNvSpPr>
          <p:nvPr/>
        </p:nvSpPr>
        <p:spPr>
          <a:xfrm>
            <a:off x="838200" y="911564"/>
            <a:ext cx="10515600" cy="750435"/>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Century Gothic" panose="020B0502020202020204" pitchFamily="34" charset="0"/>
                <a:ea typeface="+mj-ea"/>
                <a:cs typeface="+mj-cs"/>
              </a:defRPr>
            </a:lvl1pPr>
          </a:lstStyle>
          <a:p>
            <a:r>
              <a:rPr lang="en-GB" sz="3200" dirty="0">
                <a:latin typeface="+mn-lt"/>
              </a:rPr>
              <a:t>Focus on collagen fibres</a:t>
            </a:r>
            <a:endParaRPr lang="de-DE" sz="3200" dirty="0"/>
          </a:p>
        </p:txBody>
      </p:sp>
      <p:sp>
        <p:nvSpPr>
          <p:cNvPr id="7" name="Rechteck 6">
            <a:extLst>
              <a:ext uri="{FF2B5EF4-FFF2-40B4-BE49-F238E27FC236}">
                <a16:creationId xmlns:a16="http://schemas.microsoft.com/office/drawing/2014/main" id="{B42D55CD-46A7-198A-F802-6E7FAAA5F56A}"/>
              </a:ext>
            </a:extLst>
          </p:cNvPr>
          <p:cNvSpPr/>
          <p:nvPr/>
        </p:nvSpPr>
        <p:spPr>
          <a:xfrm>
            <a:off x="7738560" y="1761204"/>
            <a:ext cx="3271214" cy="3129452"/>
          </a:xfrm>
          <a:prstGeom prst="rect">
            <a:avLst/>
          </a:prstGeom>
          <a:noFill/>
          <a:ln w="88900">
            <a:gradFill flip="none" rotWithShape="1">
              <a:gsLst>
                <a:gs pos="0">
                  <a:srgbClr val="C62534"/>
                </a:gs>
                <a:gs pos="100000">
                  <a:srgbClr val="E8C033"/>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Content Placeholder 2">
            <a:extLst>
              <a:ext uri="{FF2B5EF4-FFF2-40B4-BE49-F238E27FC236}">
                <a16:creationId xmlns:a16="http://schemas.microsoft.com/office/drawing/2014/main" id="{97897EBE-6358-502E-8F34-982F4CAF6F34}"/>
              </a:ext>
            </a:extLst>
          </p:cNvPr>
          <p:cNvSpPr txBox="1">
            <a:spLocks/>
          </p:cNvSpPr>
          <p:nvPr/>
        </p:nvSpPr>
        <p:spPr>
          <a:xfrm>
            <a:off x="1235000" y="4973276"/>
            <a:ext cx="7629851" cy="611771"/>
          </a:xfrm>
          <a:prstGeom prst="rect">
            <a:avLst/>
          </a:prstGeom>
          <a:noFill/>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Clr>
                <a:srgbClr val="003B88"/>
              </a:buClr>
              <a:buNone/>
            </a:pPr>
            <a:r>
              <a:rPr lang="en-GB" sz="1600" b="1" dirty="0"/>
              <a:t>PN-HPT</a:t>
            </a:r>
            <a:r>
              <a:rPr lang="en-GB" sz="1600" b="1" baseline="30000" dirty="0"/>
              <a:t>®</a:t>
            </a:r>
            <a:r>
              <a:rPr lang="en-GB" sz="1600" b="1" dirty="0"/>
              <a:t> promote an increased and better organization of collagen fibres </a:t>
            </a:r>
            <a:r>
              <a:rPr lang="en-GB" sz="1600" dirty="0"/>
              <a:t>compared to control and compared to treatments with HA alone.</a:t>
            </a:r>
          </a:p>
        </p:txBody>
      </p:sp>
      <p:sp>
        <p:nvSpPr>
          <p:cNvPr id="14" name="CasellaDiTesto 9">
            <a:extLst>
              <a:ext uri="{FF2B5EF4-FFF2-40B4-BE49-F238E27FC236}">
                <a16:creationId xmlns:a16="http://schemas.microsoft.com/office/drawing/2014/main" id="{82ECD79B-E78C-0F6A-1B54-641D2E9BAB6B}"/>
              </a:ext>
            </a:extLst>
          </p:cNvPr>
          <p:cNvSpPr txBox="1"/>
          <p:nvPr/>
        </p:nvSpPr>
        <p:spPr>
          <a:xfrm>
            <a:off x="1472770" y="1920371"/>
            <a:ext cx="262624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i="0" u="none" strike="noStrike" kern="1200" cap="none" spc="0" normalizeH="0" baseline="0" noProof="0">
                <a:ln>
                  <a:noFill/>
                </a:ln>
                <a:effectLst/>
                <a:uLnTx/>
                <a:uFillTx/>
                <a:ea typeface="+mn-ea"/>
                <a:cs typeface="+mn-cs"/>
              </a:rPr>
              <a:t>CONTROL</a:t>
            </a:r>
          </a:p>
        </p:txBody>
      </p:sp>
      <p:sp>
        <p:nvSpPr>
          <p:cNvPr id="15" name="CasellaDiTesto 10">
            <a:extLst>
              <a:ext uri="{FF2B5EF4-FFF2-40B4-BE49-F238E27FC236}">
                <a16:creationId xmlns:a16="http://schemas.microsoft.com/office/drawing/2014/main" id="{AA5B8318-F725-61F4-6B27-BB5FB22E8B0F}"/>
              </a:ext>
            </a:extLst>
          </p:cNvPr>
          <p:cNvSpPr txBox="1"/>
          <p:nvPr/>
        </p:nvSpPr>
        <p:spPr>
          <a:xfrm>
            <a:off x="4782878" y="1926029"/>
            <a:ext cx="262624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i="0" u="none" strike="noStrike" kern="1200" cap="none" spc="0" normalizeH="0" baseline="0" noProof="0">
                <a:ln>
                  <a:noFill/>
                </a:ln>
                <a:effectLst/>
                <a:uLnTx/>
                <a:uFillTx/>
                <a:ea typeface="+mn-ea"/>
                <a:cs typeface="+mn-cs"/>
              </a:rPr>
              <a:t>HA</a:t>
            </a:r>
          </a:p>
        </p:txBody>
      </p:sp>
      <p:sp>
        <p:nvSpPr>
          <p:cNvPr id="19" name="CasellaDiTesto 11">
            <a:extLst>
              <a:ext uri="{FF2B5EF4-FFF2-40B4-BE49-F238E27FC236}">
                <a16:creationId xmlns:a16="http://schemas.microsoft.com/office/drawing/2014/main" id="{07367140-6848-28E8-3961-9F03B2257535}"/>
              </a:ext>
            </a:extLst>
          </p:cNvPr>
          <p:cNvSpPr txBox="1"/>
          <p:nvPr/>
        </p:nvSpPr>
        <p:spPr>
          <a:xfrm>
            <a:off x="8708746" y="1969815"/>
            <a:ext cx="133084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i="0" u="none" strike="noStrike" kern="1200" cap="none" spc="0" normalizeH="0" baseline="0" noProof="0">
                <a:ln>
                  <a:noFill/>
                </a:ln>
                <a:effectLst/>
                <a:uLnTx/>
                <a:uFillTx/>
                <a:ea typeface="+mn-ea"/>
                <a:cs typeface="+mn-cs"/>
              </a:rPr>
              <a:t>PN-HPT</a:t>
            </a:r>
            <a:r>
              <a:rPr kumimoji="0" lang="it-IT" sz="2000" i="0" u="none" strike="noStrike" kern="1200" cap="none" spc="0" normalizeH="0" baseline="30000" noProof="0">
                <a:ln>
                  <a:noFill/>
                </a:ln>
                <a:effectLst/>
                <a:uLnTx/>
                <a:uFillTx/>
                <a:ea typeface="+mn-ea"/>
                <a:cs typeface="+mn-cs"/>
              </a:rPr>
              <a:t>®</a:t>
            </a:r>
          </a:p>
        </p:txBody>
      </p:sp>
      <p:sp>
        <p:nvSpPr>
          <p:cNvPr id="10" name="CasellaDiTesto 12">
            <a:extLst>
              <a:ext uri="{FF2B5EF4-FFF2-40B4-BE49-F238E27FC236}">
                <a16:creationId xmlns:a16="http://schemas.microsoft.com/office/drawing/2014/main" id="{D7EDACC6-3FCB-44AC-A3EB-0FD1340E4B5C}"/>
              </a:ext>
            </a:extLst>
          </p:cNvPr>
          <p:cNvSpPr txBox="1"/>
          <p:nvPr/>
        </p:nvSpPr>
        <p:spPr>
          <a:xfrm>
            <a:off x="838199" y="6243189"/>
            <a:ext cx="787054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800" b="0" i="0" u="none" strike="noStrike" kern="1200" cap="none" spc="0" normalizeH="0" baseline="0" noProof="0" dirty="0">
                <a:ln>
                  <a:noFill/>
                </a:ln>
                <a:effectLst/>
                <a:uLnTx/>
                <a:uFillTx/>
                <a:ea typeface="+mn-ea"/>
                <a:cs typeface="Arial" panose="020B0604020202020204" pitchFamily="34" charset="0"/>
              </a:rPr>
              <a:t>Colangelo MT, Belletti </a:t>
            </a:r>
            <a:r>
              <a:rPr kumimoji="0" lang="it-IT" sz="800" b="0" i="0" u="none" strike="noStrike" kern="1200" cap="none" spc="0" normalizeH="0" baseline="0" noProof="0" dirty="0" err="1">
                <a:ln>
                  <a:noFill/>
                </a:ln>
                <a:effectLst/>
                <a:uLnTx/>
                <a:uFillTx/>
                <a:ea typeface="+mn-ea"/>
                <a:cs typeface="Arial" panose="020B0604020202020204" pitchFamily="34" charset="0"/>
              </a:rPr>
              <a:t>S</a:t>
            </a:r>
            <a:r>
              <a:rPr kumimoji="0" lang="it-IT" sz="800" b="0" i="0" u="none" strike="noStrike" kern="1200" cap="none" spc="0" normalizeH="0" baseline="0" noProof="0" dirty="0">
                <a:ln>
                  <a:noFill/>
                </a:ln>
                <a:effectLst/>
                <a:uLnTx/>
                <a:uFillTx/>
                <a:ea typeface="+mn-ea"/>
                <a:cs typeface="Arial" panose="020B0604020202020204" pitchFamily="34" charset="0"/>
              </a:rPr>
              <a:t>, Govoni </a:t>
            </a:r>
            <a:r>
              <a:rPr kumimoji="0" lang="it-IT" sz="800" b="0" i="0" u="none" strike="noStrike" kern="1200" cap="none" spc="0" normalizeH="0" baseline="0" noProof="0" dirty="0" err="1">
                <a:ln>
                  <a:noFill/>
                </a:ln>
                <a:effectLst/>
                <a:uLnTx/>
                <a:uFillTx/>
                <a:ea typeface="+mn-ea"/>
                <a:cs typeface="Arial" panose="020B0604020202020204" pitchFamily="34" charset="0"/>
              </a:rPr>
              <a:t>P</a:t>
            </a:r>
            <a:r>
              <a:rPr kumimoji="0" lang="it-IT" sz="800" b="0" i="0" u="none" strike="noStrike" kern="1200" cap="none" spc="0" normalizeH="0" baseline="0" noProof="0" dirty="0">
                <a:ln>
                  <a:noFill/>
                </a:ln>
                <a:effectLst/>
                <a:uLnTx/>
                <a:uFillTx/>
                <a:ea typeface="+mn-ea"/>
                <a:cs typeface="Arial" panose="020B0604020202020204" pitchFamily="34" charset="0"/>
              </a:rPr>
              <a:t>, Guizzardi </a:t>
            </a:r>
            <a:r>
              <a:rPr kumimoji="0" lang="it-IT" sz="800" b="0" i="0" u="none" strike="noStrike" kern="1200" cap="none" spc="0" normalizeH="0" baseline="0" noProof="0" dirty="0" err="1">
                <a:ln>
                  <a:noFill/>
                </a:ln>
                <a:effectLst/>
                <a:uLnTx/>
                <a:uFillTx/>
                <a:ea typeface="+mn-ea"/>
                <a:cs typeface="Arial" panose="020B0604020202020204" pitchFamily="34" charset="0"/>
              </a:rPr>
              <a:t>S</a:t>
            </a:r>
            <a:r>
              <a:rPr kumimoji="0" lang="it-IT" sz="800" b="0" i="0" u="none" strike="noStrike" kern="1200" cap="none" spc="0" normalizeH="0" baseline="0" noProof="0" dirty="0">
                <a:ln>
                  <a:noFill/>
                </a:ln>
                <a:effectLst/>
                <a:uLnTx/>
                <a:uFillTx/>
                <a:ea typeface="+mn-ea"/>
                <a:cs typeface="Arial" panose="020B0604020202020204" pitchFamily="34" charset="0"/>
              </a:rPr>
              <a:t>, Galli C. A </a:t>
            </a:r>
            <a:r>
              <a:rPr kumimoji="0" lang="it-IT" sz="800" b="0" i="0" u="none" strike="noStrike" kern="1200" cap="none" spc="0" normalizeH="0" baseline="0" noProof="0" dirty="0" err="1">
                <a:ln>
                  <a:noFill/>
                </a:ln>
                <a:effectLst/>
                <a:uLnTx/>
                <a:uFillTx/>
                <a:ea typeface="+mn-ea"/>
                <a:cs typeface="Arial" panose="020B0604020202020204" pitchFamily="34" charset="0"/>
              </a:rPr>
              <a:t>Biomimetic</a:t>
            </a:r>
            <a:r>
              <a:rPr kumimoji="0" lang="it-IT" sz="800" b="0" i="0" u="none" strike="noStrike" kern="1200" cap="none" spc="0" normalizeH="0" baseline="0" noProof="0" dirty="0">
                <a:ln>
                  <a:noFill/>
                </a:ln>
                <a:effectLst/>
                <a:uLnTx/>
                <a:uFillTx/>
                <a:ea typeface="+mn-ea"/>
                <a:cs typeface="Arial" panose="020B0604020202020204" pitchFamily="34" charset="0"/>
              </a:rPr>
              <a:t> </a:t>
            </a:r>
            <a:r>
              <a:rPr kumimoji="0" lang="it-IT" sz="800" b="0" i="0" u="none" strike="noStrike" kern="1200" cap="none" spc="0" normalizeH="0" baseline="0" noProof="0" dirty="0" err="1">
                <a:ln>
                  <a:noFill/>
                </a:ln>
                <a:effectLst/>
                <a:uLnTx/>
                <a:uFillTx/>
                <a:ea typeface="+mn-ea"/>
                <a:cs typeface="Arial" panose="020B0604020202020204" pitchFamily="34" charset="0"/>
              </a:rPr>
              <a:t>Polynucleotides</a:t>
            </a:r>
            <a:r>
              <a:rPr kumimoji="0" lang="it-IT" sz="800" b="0" i="0" u="none" strike="noStrike" kern="1200" cap="none" spc="0" normalizeH="0" baseline="0" noProof="0" dirty="0">
                <a:ln>
                  <a:noFill/>
                </a:ln>
                <a:effectLst/>
                <a:uLnTx/>
                <a:uFillTx/>
                <a:ea typeface="+mn-ea"/>
                <a:cs typeface="Arial" panose="020B0604020202020204" pitchFamily="34" charset="0"/>
              </a:rPr>
              <a:t>–</a:t>
            </a:r>
            <a:r>
              <a:rPr kumimoji="0" lang="it-IT" sz="800" b="0" i="0" u="none" strike="noStrike" kern="1200" cap="none" spc="0" normalizeH="0" baseline="0" noProof="0" dirty="0" err="1">
                <a:ln>
                  <a:noFill/>
                </a:ln>
                <a:effectLst/>
                <a:uLnTx/>
                <a:uFillTx/>
                <a:ea typeface="+mn-ea"/>
                <a:cs typeface="Arial" panose="020B0604020202020204" pitchFamily="34" charset="0"/>
              </a:rPr>
              <a:t>Hyaluronic</a:t>
            </a:r>
            <a:r>
              <a:rPr kumimoji="0" lang="it-IT" sz="800" b="0" i="0" u="none" strike="noStrike" kern="1200" cap="none" spc="0" normalizeH="0" baseline="0" noProof="0" dirty="0">
                <a:ln>
                  <a:noFill/>
                </a:ln>
                <a:effectLst/>
                <a:uLnTx/>
                <a:uFillTx/>
                <a:ea typeface="+mn-ea"/>
                <a:cs typeface="Arial" panose="020B0604020202020204" pitchFamily="34" charset="0"/>
              </a:rPr>
              <a:t> Acid </a:t>
            </a:r>
            <a:r>
              <a:rPr kumimoji="0" lang="it-IT" sz="800" b="0" i="0" u="none" strike="noStrike" kern="1200" cap="none" spc="0" normalizeH="0" baseline="0" noProof="0" dirty="0" err="1">
                <a:ln>
                  <a:noFill/>
                </a:ln>
                <a:effectLst/>
                <a:uLnTx/>
                <a:uFillTx/>
                <a:ea typeface="+mn-ea"/>
                <a:cs typeface="Arial" panose="020B0604020202020204" pitchFamily="34" charset="0"/>
              </a:rPr>
              <a:t>Hydrogel</a:t>
            </a:r>
            <a:r>
              <a:rPr kumimoji="0" lang="it-IT" sz="800" b="0" i="0" u="none" strike="noStrike" kern="1200" cap="none" spc="0" normalizeH="0" baseline="0" noProof="0" dirty="0">
                <a:ln>
                  <a:noFill/>
                </a:ln>
                <a:effectLst/>
                <a:uLnTx/>
                <a:uFillTx/>
                <a:ea typeface="+mn-ea"/>
                <a:cs typeface="Arial" panose="020B0604020202020204" pitchFamily="34" charset="0"/>
              </a:rPr>
              <a:t> </a:t>
            </a:r>
            <a:r>
              <a:rPr kumimoji="0" lang="it-IT" sz="800" b="0" i="0" u="none" strike="noStrike" kern="1200" cap="none" spc="0" normalizeH="0" baseline="0" noProof="0" dirty="0" err="1">
                <a:ln>
                  <a:noFill/>
                </a:ln>
                <a:effectLst/>
                <a:uLnTx/>
                <a:uFillTx/>
                <a:ea typeface="+mn-ea"/>
                <a:cs typeface="Arial" panose="020B0604020202020204" pitchFamily="34" charset="0"/>
              </a:rPr>
              <a:t>Promotes</a:t>
            </a:r>
            <a:r>
              <a:rPr kumimoji="0" lang="it-IT" sz="800" b="0" i="0" u="none" strike="noStrike" kern="1200" cap="none" spc="0" normalizeH="0" baseline="0" noProof="0" dirty="0">
                <a:ln>
                  <a:noFill/>
                </a:ln>
                <a:effectLst/>
                <a:uLnTx/>
                <a:uFillTx/>
                <a:ea typeface="+mn-ea"/>
                <a:cs typeface="Arial" panose="020B0604020202020204" pitchFamily="34" charset="0"/>
              </a:rPr>
              <a:t> </a:t>
            </a:r>
            <a:r>
              <a:rPr kumimoji="0" lang="it-IT" sz="800" b="0" i="0" u="none" strike="noStrike" kern="1200" cap="none" spc="0" normalizeH="0" baseline="0" noProof="0" dirty="0" err="1">
                <a:ln>
                  <a:noFill/>
                </a:ln>
                <a:effectLst/>
                <a:uLnTx/>
                <a:uFillTx/>
                <a:ea typeface="+mn-ea"/>
                <a:cs typeface="Arial" panose="020B0604020202020204" pitchFamily="34" charset="0"/>
              </a:rPr>
              <a:t>Wound</a:t>
            </a:r>
            <a:r>
              <a:rPr kumimoji="0" lang="it-IT" sz="800" b="0" i="0" u="none" strike="noStrike" kern="1200" cap="none" spc="0" normalizeH="0" baseline="0" noProof="0" dirty="0">
                <a:ln>
                  <a:noFill/>
                </a:ln>
                <a:effectLst/>
                <a:uLnTx/>
                <a:uFillTx/>
                <a:ea typeface="+mn-ea"/>
                <a:cs typeface="Arial" panose="020B0604020202020204" pitchFamily="34" charset="0"/>
              </a:rPr>
              <a:t> </a:t>
            </a:r>
            <a:r>
              <a:rPr kumimoji="0" lang="it-IT" sz="800" b="0" i="0" u="none" strike="noStrike" kern="1200" cap="none" spc="0" normalizeH="0" baseline="0" noProof="0" dirty="0" err="1">
                <a:ln>
                  <a:noFill/>
                </a:ln>
                <a:effectLst/>
                <a:uLnTx/>
                <a:uFillTx/>
                <a:ea typeface="+mn-ea"/>
                <a:cs typeface="Arial" panose="020B0604020202020204" pitchFamily="34" charset="0"/>
              </a:rPr>
              <a:t>Healing</a:t>
            </a:r>
            <a:r>
              <a:rPr kumimoji="0" lang="it-IT" sz="800" b="0" i="0" u="none" strike="noStrike" kern="1200" cap="none" spc="0" normalizeH="0" baseline="0" noProof="0" dirty="0">
                <a:ln>
                  <a:noFill/>
                </a:ln>
                <a:effectLst/>
                <a:uLnTx/>
                <a:uFillTx/>
                <a:ea typeface="+mn-ea"/>
                <a:cs typeface="Arial" panose="020B0604020202020204" pitchFamily="34" charset="0"/>
              </a:rPr>
              <a:t> in a </a:t>
            </a:r>
            <a:r>
              <a:rPr kumimoji="0" lang="it-IT" sz="800" b="0" i="0" u="none" strike="noStrike" kern="1200" cap="none" spc="0" normalizeH="0" baseline="0" noProof="0" dirty="0" err="1">
                <a:ln>
                  <a:noFill/>
                </a:ln>
                <a:effectLst/>
                <a:uLnTx/>
                <a:uFillTx/>
                <a:ea typeface="+mn-ea"/>
                <a:cs typeface="Arial" panose="020B0604020202020204" pitchFamily="34" charset="0"/>
              </a:rPr>
              <a:t>Primary</a:t>
            </a:r>
            <a:r>
              <a:rPr kumimoji="0" lang="it-IT" sz="800" b="0" i="0" u="none" strike="noStrike" kern="1200" cap="none" spc="0" normalizeH="0" baseline="0" noProof="0" dirty="0">
                <a:ln>
                  <a:noFill/>
                </a:ln>
                <a:effectLst/>
                <a:uLnTx/>
                <a:uFillTx/>
                <a:ea typeface="+mn-ea"/>
                <a:cs typeface="Arial" panose="020B0604020202020204" pitchFamily="34" charset="0"/>
              </a:rPr>
              <a:t> </a:t>
            </a:r>
            <a:r>
              <a:rPr kumimoji="0" lang="it-IT" sz="800" b="0" i="0" u="none" strike="noStrike" kern="1200" cap="none" spc="0" normalizeH="0" baseline="0" noProof="0" dirty="0" err="1">
                <a:ln>
                  <a:noFill/>
                </a:ln>
                <a:effectLst/>
                <a:uLnTx/>
                <a:uFillTx/>
                <a:ea typeface="+mn-ea"/>
                <a:cs typeface="Arial" panose="020B0604020202020204" pitchFamily="34" charset="0"/>
              </a:rPr>
              <a:t>Gingival</a:t>
            </a:r>
            <a:r>
              <a:rPr kumimoji="0" lang="it-IT" sz="800" b="0" i="0" u="none" strike="noStrike" kern="1200" cap="none" spc="0" normalizeH="0" baseline="0" noProof="0" dirty="0">
                <a:ln>
                  <a:noFill/>
                </a:ln>
                <a:effectLst/>
                <a:uLnTx/>
                <a:uFillTx/>
                <a:ea typeface="+mn-ea"/>
                <a:cs typeface="Arial" panose="020B0604020202020204" pitchFamily="34" charset="0"/>
              </a:rPr>
              <a:t> </a:t>
            </a:r>
            <a:r>
              <a:rPr kumimoji="0" lang="it-IT" sz="800" b="0" i="0" u="none" strike="noStrike" kern="1200" cap="none" spc="0" normalizeH="0" baseline="0" noProof="0" dirty="0" err="1">
                <a:ln>
                  <a:noFill/>
                </a:ln>
                <a:effectLst/>
                <a:uLnTx/>
                <a:uFillTx/>
                <a:ea typeface="+mn-ea"/>
                <a:cs typeface="Arial" panose="020B0604020202020204" pitchFamily="34" charset="0"/>
              </a:rPr>
              <a:t>Fibroblast</a:t>
            </a:r>
            <a:r>
              <a:rPr kumimoji="0" lang="it-IT" sz="800" b="0" i="0" u="none" strike="noStrike" kern="1200" cap="none" spc="0" normalizeH="0" baseline="0" noProof="0" dirty="0">
                <a:ln>
                  <a:noFill/>
                </a:ln>
                <a:effectLst/>
                <a:uLnTx/>
                <a:uFillTx/>
                <a:ea typeface="+mn-ea"/>
                <a:cs typeface="Arial" panose="020B0604020202020204" pitchFamily="34" charset="0"/>
              </a:rPr>
              <a:t> Model. Applied Sciences. 2021; 11(10):4405. https://</a:t>
            </a:r>
            <a:r>
              <a:rPr kumimoji="0" lang="it-IT" sz="800" b="0" i="0" u="none" strike="noStrike" kern="1200" cap="none" spc="0" normalizeH="0" baseline="0" noProof="0" dirty="0" err="1">
                <a:ln>
                  <a:noFill/>
                </a:ln>
                <a:effectLst/>
                <a:uLnTx/>
                <a:uFillTx/>
                <a:ea typeface="+mn-ea"/>
                <a:cs typeface="Arial" panose="020B0604020202020204" pitchFamily="34" charset="0"/>
              </a:rPr>
              <a:t>doi.org</a:t>
            </a:r>
            <a:r>
              <a:rPr kumimoji="0" lang="it-IT" sz="800" b="0" i="0" u="none" strike="noStrike" kern="1200" cap="none" spc="0" normalizeH="0" baseline="0" noProof="0" dirty="0">
                <a:ln>
                  <a:noFill/>
                </a:ln>
                <a:effectLst/>
                <a:uLnTx/>
                <a:uFillTx/>
                <a:ea typeface="+mn-ea"/>
                <a:cs typeface="Arial" panose="020B0604020202020204" pitchFamily="34" charset="0"/>
              </a:rPr>
              <a:t>/10.3390/app11104405</a:t>
            </a:r>
          </a:p>
        </p:txBody>
      </p:sp>
      <p:sp>
        <p:nvSpPr>
          <p:cNvPr id="4" name="TextBox 3">
            <a:extLst>
              <a:ext uri="{FF2B5EF4-FFF2-40B4-BE49-F238E27FC236}">
                <a16:creationId xmlns:a16="http://schemas.microsoft.com/office/drawing/2014/main" id="{BDE26B76-FC44-30AC-EBA2-B3051109A7B4}"/>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3751870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61E9DF-B813-AAE8-F2EA-8788A875B29C}"/>
              </a:ext>
            </a:extLst>
          </p:cNvPr>
          <p:cNvSpPr>
            <a:spLocks noGrp="1"/>
          </p:cNvSpPr>
          <p:nvPr>
            <p:ph type="title"/>
          </p:nvPr>
        </p:nvSpPr>
        <p:spPr/>
        <p:txBody>
          <a:bodyPr/>
          <a:lstStyle/>
          <a:p>
            <a:r>
              <a:rPr lang="de-DE" sz="3700">
                <a:latin typeface="Century Gothic"/>
              </a:rPr>
              <a:t>Conclusions</a:t>
            </a:r>
            <a:endParaRPr lang="de-DE"/>
          </a:p>
        </p:txBody>
      </p:sp>
      <p:sp>
        <p:nvSpPr>
          <p:cNvPr id="3" name="Textplatzhalter 2">
            <a:extLst>
              <a:ext uri="{FF2B5EF4-FFF2-40B4-BE49-F238E27FC236}">
                <a16:creationId xmlns:a16="http://schemas.microsoft.com/office/drawing/2014/main" id="{D936B4B3-5422-76BB-50B5-E5D33BEAD37D}"/>
              </a:ext>
            </a:extLst>
          </p:cNvPr>
          <p:cNvSpPr>
            <a:spLocks noGrp="1"/>
          </p:cNvSpPr>
          <p:nvPr>
            <p:ph type="body" sz="quarter" idx="10"/>
          </p:nvPr>
        </p:nvSpPr>
        <p:spPr>
          <a:xfrm>
            <a:off x="838200" y="1984286"/>
            <a:ext cx="10515600" cy="3547533"/>
          </a:xfrm>
        </p:spPr>
        <p:txBody>
          <a:bodyPr vert="horz" lIns="91440" tIns="45720" rIns="91440" bIns="45720" rtlCol="0" anchor="t">
            <a:normAutofit fontScale="92500"/>
          </a:bodyPr>
          <a:lstStyle/>
          <a:p>
            <a:pPr>
              <a:lnSpc>
                <a:spcPct val="120000"/>
              </a:lnSpc>
            </a:pPr>
            <a:r>
              <a:rPr lang="de-DE" sz="2000">
                <a:latin typeface="Century Gothic"/>
              </a:rPr>
              <a:t>Polynucleotides </a:t>
            </a:r>
            <a:r>
              <a:rPr lang="de-DE" sz="2000" err="1">
                <a:latin typeface="Century Gothic"/>
              </a:rPr>
              <a:t>attract</a:t>
            </a:r>
            <a:r>
              <a:rPr lang="de-DE" sz="2000">
                <a:latin typeface="Century Gothic"/>
              </a:rPr>
              <a:t> and bind </a:t>
            </a:r>
            <a:r>
              <a:rPr lang="de-DE" sz="2000" err="1">
                <a:latin typeface="Century Gothic"/>
              </a:rPr>
              <a:t>water</a:t>
            </a:r>
            <a:r>
              <a:rPr lang="de-DE" sz="2000">
                <a:latin typeface="Century Gothic"/>
              </a:rPr>
              <a:t> </a:t>
            </a:r>
            <a:r>
              <a:rPr lang="de-DE" sz="2000" err="1">
                <a:latin typeface="Century Gothic"/>
              </a:rPr>
              <a:t>molecules</a:t>
            </a:r>
            <a:r>
              <a:rPr lang="de-DE" sz="2000">
                <a:latin typeface="Century Gothic"/>
              </a:rPr>
              <a:t> in a </a:t>
            </a:r>
            <a:r>
              <a:rPr lang="de-DE" sz="2000" err="1">
                <a:latin typeface="Century Gothic"/>
              </a:rPr>
              <a:t>stable</a:t>
            </a:r>
            <a:r>
              <a:rPr lang="de-DE" sz="2000">
                <a:latin typeface="Century Gothic"/>
              </a:rPr>
              <a:t> and permanent </a:t>
            </a:r>
            <a:r>
              <a:rPr lang="de-DE" sz="2000" err="1">
                <a:latin typeface="Century Gothic"/>
              </a:rPr>
              <a:t>manner</a:t>
            </a:r>
            <a:r>
              <a:rPr lang="de-DE" sz="2000">
                <a:latin typeface="Century Gothic"/>
              </a:rPr>
              <a:t> </a:t>
            </a:r>
            <a:r>
              <a:rPr lang="de-DE" sz="2000" err="1">
                <a:latin typeface="Century Gothic"/>
              </a:rPr>
              <a:t>forming</a:t>
            </a:r>
            <a:r>
              <a:rPr lang="de-DE" sz="2000">
                <a:latin typeface="Century Gothic"/>
              </a:rPr>
              <a:t> a </a:t>
            </a:r>
            <a:r>
              <a:rPr lang="de-DE" sz="2000" err="1">
                <a:latin typeface="Century Gothic"/>
              </a:rPr>
              <a:t>three</a:t>
            </a:r>
            <a:r>
              <a:rPr lang="de-DE" sz="2000">
                <a:latin typeface="Century Gothic"/>
              </a:rPr>
              <a:t>-dimensional gel.</a:t>
            </a:r>
          </a:p>
          <a:p>
            <a:pPr>
              <a:lnSpc>
                <a:spcPct val="120000"/>
              </a:lnSpc>
            </a:pPr>
            <a:r>
              <a:rPr lang="de-DE" sz="2000">
                <a:latin typeface="Century Gothic"/>
              </a:rPr>
              <a:t>Polynucleotides </a:t>
            </a:r>
            <a:r>
              <a:rPr lang="de-DE" sz="2000" err="1">
                <a:latin typeface="Century Gothic"/>
              </a:rPr>
              <a:t>undergo</a:t>
            </a:r>
            <a:r>
              <a:rPr lang="de-DE" sz="2000">
                <a:latin typeface="Century Gothic"/>
              </a:rPr>
              <a:t> </a:t>
            </a:r>
            <a:r>
              <a:rPr lang="de-DE" sz="2000" err="1">
                <a:latin typeface="Century Gothic"/>
              </a:rPr>
              <a:t>physiological</a:t>
            </a:r>
            <a:r>
              <a:rPr lang="de-DE" sz="2000">
                <a:latin typeface="Century Gothic"/>
              </a:rPr>
              <a:t> </a:t>
            </a:r>
            <a:r>
              <a:rPr lang="de-DE" sz="2000" err="1">
                <a:latin typeface="Century Gothic"/>
              </a:rPr>
              <a:t>degradation</a:t>
            </a:r>
            <a:r>
              <a:rPr lang="de-DE" sz="2000">
                <a:latin typeface="Century Gothic"/>
              </a:rPr>
              <a:t> </a:t>
            </a:r>
            <a:r>
              <a:rPr lang="de-DE" sz="2000" err="1">
                <a:latin typeface="Century Gothic"/>
              </a:rPr>
              <a:t>by</a:t>
            </a:r>
            <a:r>
              <a:rPr lang="de-DE" sz="2000">
                <a:latin typeface="Century Gothic"/>
              </a:rPr>
              <a:t> </a:t>
            </a:r>
            <a:r>
              <a:rPr lang="de-DE" sz="2000" err="1">
                <a:latin typeface="Century Gothic"/>
              </a:rPr>
              <a:t>specific</a:t>
            </a:r>
            <a:r>
              <a:rPr lang="de-DE" sz="2000">
                <a:latin typeface="Century Gothic"/>
              </a:rPr>
              <a:t> </a:t>
            </a:r>
            <a:r>
              <a:rPr lang="de-DE" sz="2000" err="1">
                <a:latin typeface="Century Gothic"/>
              </a:rPr>
              <a:t>enzymes</a:t>
            </a:r>
            <a:r>
              <a:rPr lang="de-DE" sz="2000">
                <a:latin typeface="Century Gothic"/>
              </a:rPr>
              <a:t> (</a:t>
            </a:r>
            <a:r>
              <a:rPr lang="de-DE" sz="2000" err="1">
                <a:latin typeface="Century Gothic"/>
              </a:rPr>
              <a:t>endogenous</a:t>
            </a:r>
            <a:r>
              <a:rPr lang="de-DE" sz="2000">
                <a:latin typeface="Century Gothic"/>
              </a:rPr>
              <a:t> </a:t>
            </a:r>
            <a:r>
              <a:rPr lang="de-DE" sz="2000" err="1">
                <a:latin typeface="Century Gothic"/>
              </a:rPr>
              <a:t>DNAses</a:t>
            </a:r>
            <a:r>
              <a:rPr lang="de-DE" sz="2000">
                <a:latin typeface="Century Gothic"/>
              </a:rPr>
              <a:t> </a:t>
            </a:r>
            <a:r>
              <a:rPr lang="de-DE" sz="2000" err="1">
                <a:latin typeface="Century Gothic"/>
              </a:rPr>
              <a:t>naturally</a:t>
            </a:r>
            <a:r>
              <a:rPr lang="de-DE" sz="2000">
                <a:latin typeface="Century Gothic"/>
              </a:rPr>
              <a:t> </a:t>
            </a:r>
            <a:r>
              <a:rPr lang="de-DE" sz="2000" err="1">
                <a:latin typeface="Century Gothic"/>
              </a:rPr>
              <a:t>present</a:t>
            </a:r>
            <a:r>
              <a:rPr lang="de-DE" sz="2000">
                <a:latin typeface="Century Gothic"/>
              </a:rPr>
              <a:t> at </a:t>
            </a:r>
            <a:r>
              <a:rPr lang="de-DE" sz="2000" err="1">
                <a:latin typeface="Century Gothic"/>
              </a:rPr>
              <a:t>tissues</a:t>
            </a:r>
            <a:r>
              <a:rPr lang="de-DE" sz="2000">
                <a:latin typeface="Century Gothic"/>
              </a:rPr>
              <a:t> </a:t>
            </a:r>
            <a:r>
              <a:rPr lang="de-DE" sz="2000" err="1">
                <a:latin typeface="Century Gothic"/>
              </a:rPr>
              <a:t>level</a:t>
            </a:r>
            <a:r>
              <a:rPr lang="de-DE" sz="2000">
                <a:latin typeface="Century Gothic"/>
              </a:rPr>
              <a:t>), </a:t>
            </a:r>
            <a:r>
              <a:rPr lang="de-DE" sz="2000" err="1">
                <a:latin typeface="Century Gothic"/>
              </a:rPr>
              <a:t>leading</a:t>
            </a:r>
            <a:r>
              <a:rPr lang="de-DE" sz="2000">
                <a:latin typeface="Century Gothic"/>
              </a:rPr>
              <a:t> </a:t>
            </a:r>
            <a:r>
              <a:rPr lang="de-DE" sz="2000" err="1">
                <a:latin typeface="Century Gothic"/>
              </a:rPr>
              <a:t>to</a:t>
            </a:r>
            <a:r>
              <a:rPr lang="de-DE" sz="2000">
                <a:latin typeface="Century Gothic"/>
              </a:rPr>
              <a:t> a slow and progressive release </a:t>
            </a:r>
            <a:r>
              <a:rPr lang="de-DE" sz="2000" err="1">
                <a:latin typeface="Century Gothic"/>
              </a:rPr>
              <a:t>of</a:t>
            </a:r>
            <a:r>
              <a:rPr lang="de-DE" sz="2000">
                <a:latin typeface="Century Gothic"/>
              </a:rPr>
              <a:t> </a:t>
            </a:r>
            <a:r>
              <a:rPr lang="de-DE" sz="2000" err="1">
                <a:latin typeface="Century Gothic"/>
              </a:rPr>
              <a:t>water</a:t>
            </a:r>
            <a:r>
              <a:rPr lang="de-DE" sz="2000">
                <a:latin typeface="Century Gothic"/>
              </a:rPr>
              <a:t> </a:t>
            </a:r>
            <a:r>
              <a:rPr lang="de-DE" sz="2000" err="1">
                <a:latin typeface="Century Gothic"/>
              </a:rPr>
              <a:t>molecules</a:t>
            </a:r>
            <a:r>
              <a:rPr lang="de-DE" sz="2000">
                <a:latin typeface="Century Gothic"/>
              </a:rPr>
              <a:t> in situ.</a:t>
            </a:r>
          </a:p>
          <a:p>
            <a:pPr>
              <a:lnSpc>
                <a:spcPct val="120000"/>
              </a:lnSpc>
            </a:pPr>
            <a:r>
              <a:rPr lang="de-DE" sz="2000"/>
              <a:t>Studies </a:t>
            </a:r>
            <a:r>
              <a:rPr lang="de-DE" sz="2000" err="1"/>
              <a:t>shows</a:t>
            </a:r>
            <a:r>
              <a:rPr lang="de-DE" sz="2000"/>
              <a:t> </a:t>
            </a:r>
            <a:r>
              <a:rPr lang="de-DE" sz="2000" err="1"/>
              <a:t>that</a:t>
            </a:r>
            <a:r>
              <a:rPr lang="de-DE" sz="2000"/>
              <a:t> </a:t>
            </a:r>
            <a:r>
              <a:rPr lang="de-DE" sz="2000" err="1"/>
              <a:t>polynucleotides</a:t>
            </a:r>
            <a:r>
              <a:rPr lang="de-DE" sz="2000"/>
              <a:t> promote </a:t>
            </a:r>
            <a:r>
              <a:rPr lang="de-DE" sz="2000" err="1"/>
              <a:t>cell</a:t>
            </a:r>
            <a:r>
              <a:rPr lang="de-DE" sz="2000"/>
              <a:t>/</a:t>
            </a:r>
            <a:r>
              <a:rPr lang="de-DE" sz="2000" err="1"/>
              <a:t>fibroblast</a:t>
            </a:r>
            <a:r>
              <a:rPr lang="de-DE" sz="2000"/>
              <a:t> </a:t>
            </a:r>
            <a:r>
              <a:rPr lang="de-DE" sz="2000" err="1"/>
              <a:t>viability</a:t>
            </a:r>
            <a:r>
              <a:rPr lang="de-DE" sz="2000"/>
              <a:t> </a:t>
            </a:r>
            <a:r>
              <a:rPr lang="de-DE" sz="2000" err="1"/>
              <a:t>both</a:t>
            </a:r>
            <a:r>
              <a:rPr lang="de-DE" sz="2000"/>
              <a:t> in vitro and in vivo and also </a:t>
            </a:r>
            <a:r>
              <a:rPr lang="de-DE" sz="2000" err="1"/>
              <a:t>the</a:t>
            </a:r>
            <a:r>
              <a:rPr lang="de-DE" sz="2000"/>
              <a:t> </a:t>
            </a:r>
            <a:r>
              <a:rPr lang="de-DE" sz="2000" err="1"/>
              <a:t>deposition</a:t>
            </a:r>
            <a:r>
              <a:rPr lang="de-DE" sz="2000"/>
              <a:t> </a:t>
            </a:r>
            <a:r>
              <a:rPr lang="de-DE" sz="2000" err="1"/>
              <a:t>of</a:t>
            </a:r>
            <a:r>
              <a:rPr lang="de-DE" sz="2000"/>
              <a:t> </a:t>
            </a:r>
            <a:r>
              <a:rPr lang="de-DE" sz="2000" err="1"/>
              <a:t>extracellular</a:t>
            </a:r>
            <a:r>
              <a:rPr lang="de-DE" sz="2000"/>
              <a:t> </a:t>
            </a:r>
            <a:r>
              <a:rPr lang="de-DE" sz="2000" err="1"/>
              <a:t>matrix</a:t>
            </a:r>
            <a:r>
              <a:rPr lang="de-DE" sz="2000"/>
              <a:t> ECM, </a:t>
            </a:r>
            <a:r>
              <a:rPr lang="de-DE" sz="2000" err="1"/>
              <a:t>improving</a:t>
            </a:r>
            <a:r>
              <a:rPr lang="de-DE" sz="2000"/>
              <a:t> </a:t>
            </a:r>
            <a:r>
              <a:rPr lang="de-DE" sz="2000" err="1"/>
              <a:t>tissue</a:t>
            </a:r>
            <a:r>
              <a:rPr lang="de-DE" sz="2000"/>
              <a:t> </a:t>
            </a:r>
            <a:r>
              <a:rPr lang="de-DE" sz="2000" err="1"/>
              <a:t>homeostasis</a:t>
            </a:r>
            <a:r>
              <a:rPr lang="de-DE" sz="2000"/>
              <a:t>.</a:t>
            </a:r>
          </a:p>
          <a:p>
            <a:pPr>
              <a:lnSpc>
                <a:spcPct val="120000"/>
              </a:lnSpc>
            </a:pPr>
            <a:r>
              <a:rPr lang="de-DE" sz="2000">
                <a:latin typeface="Century Gothic"/>
              </a:rPr>
              <a:t>PN stimulates </a:t>
            </a:r>
            <a:r>
              <a:rPr lang="de-DE" sz="2000" err="1">
                <a:latin typeface="Century Gothic"/>
              </a:rPr>
              <a:t>collagen</a:t>
            </a:r>
            <a:r>
              <a:rPr lang="de-DE" sz="2000">
                <a:latin typeface="Century Gothic"/>
              </a:rPr>
              <a:t> and ECM </a:t>
            </a:r>
            <a:r>
              <a:rPr lang="de-DE" sz="2000" err="1">
                <a:latin typeface="Century Gothic"/>
              </a:rPr>
              <a:t>deposition</a:t>
            </a:r>
            <a:endParaRPr lang="de-DE" sz="2000">
              <a:latin typeface="Century Gothic"/>
            </a:endParaRPr>
          </a:p>
        </p:txBody>
      </p:sp>
      <p:sp>
        <p:nvSpPr>
          <p:cNvPr id="4" name="CasellaDiTesto 5">
            <a:extLst>
              <a:ext uri="{FF2B5EF4-FFF2-40B4-BE49-F238E27FC236}">
                <a16:creationId xmlns:a16="http://schemas.microsoft.com/office/drawing/2014/main" id="{9485803A-CE90-5014-9865-F036646AB712}"/>
              </a:ext>
            </a:extLst>
          </p:cNvPr>
          <p:cNvSpPr txBox="1"/>
          <p:nvPr/>
        </p:nvSpPr>
        <p:spPr>
          <a:xfrm>
            <a:off x="1055993" y="6201923"/>
            <a:ext cx="779258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800" b="0" i="0" u="none" strike="noStrike" kern="1200" cap="none" spc="0" normalizeH="0" baseline="0" noProof="0" dirty="0">
                <a:ln>
                  <a:noFill/>
                </a:ln>
                <a:solidFill>
                  <a:schemeClr val="bg1"/>
                </a:solidFill>
                <a:effectLst/>
                <a:uLnTx/>
                <a:uFillTx/>
                <a:ea typeface="+mn-ea"/>
                <a:cs typeface="Arial" panose="020B0604020202020204" pitchFamily="34" charset="0"/>
              </a:rPr>
              <a:t>Colangelo MT, Belletti </a:t>
            </a:r>
            <a:r>
              <a:rPr kumimoji="0" lang="it-IT" sz="800" b="0" i="0" u="none" strike="noStrike" kern="1200" cap="none" spc="0" normalizeH="0" baseline="0" noProof="0" dirty="0" err="1">
                <a:ln>
                  <a:noFill/>
                </a:ln>
                <a:solidFill>
                  <a:schemeClr val="bg1"/>
                </a:solidFill>
                <a:effectLst/>
                <a:uLnTx/>
                <a:uFillTx/>
                <a:ea typeface="+mn-ea"/>
                <a:cs typeface="Arial" panose="020B0604020202020204" pitchFamily="34" charset="0"/>
              </a:rPr>
              <a:t>S</a:t>
            </a:r>
            <a:r>
              <a:rPr kumimoji="0" lang="it-IT" sz="800" b="0" i="0" u="none" strike="noStrike" kern="1200" cap="none" spc="0" normalizeH="0" baseline="0" noProof="0" dirty="0">
                <a:ln>
                  <a:noFill/>
                </a:ln>
                <a:solidFill>
                  <a:schemeClr val="bg1"/>
                </a:solidFill>
                <a:effectLst/>
                <a:uLnTx/>
                <a:uFillTx/>
                <a:ea typeface="+mn-ea"/>
                <a:cs typeface="Arial" panose="020B0604020202020204" pitchFamily="34" charset="0"/>
              </a:rPr>
              <a:t>, Govoni </a:t>
            </a:r>
            <a:r>
              <a:rPr kumimoji="0" lang="it-IT" sz="800" b="0" i="0" u="none" strike="noStrike" kern="1200" cap="none" spc="0" normalizeH="0" baseline="0" noProof="0" dirty="0" err="1">
                <a:ln>
                  <a:noFill/>
                </a:ln>
                <a:solidFill>
                  <a:schemeClr val="bg1"/>
                </a:solidFill>
                <a:effectLst/>
                <a:uLnTx/>
                <a:uFillTx/>
                <a:ea typeface="+mn-ea"/>
                <a:cs typeface="Arial" panose="020B0604020202020204" pitchFamily="34" charset="0"/>
              </a:rPr>
              <a:t>P</a:t>
            </a:r>
            <a:r>
              <a:rPr kumimoji="0" lang="it-IT" sz="800" b="0" i="0" u="none" strike="noStrike" kern="1200" cap="none" spc="0" normalizeH="0" baseline="0" noProof="0" dirty="0">
                <a:ln>
                  <a:noFill/>
                </a:ln>
                <a:solidFill>
                  <a:schemeClr val="bg1"/>
                </a:solidFill>
                <a:effectLst/>
                <a:uLnTx/>
                <a:uFillTx/>
                <a:ea typeface="+mn-ea"/>
                <a:cs typeface="Arial" panose="020B0604020202020204" pitchFamily="34" charset="0"/>
              </a:rPr>
              <a:t>, Guizzardi </a:t>
            </a:r>
            <a:r>
              <a:rPr kumimoji="0" lang="it-IT" sz="800" b="0" i="0" u="none" strike="noStrike" kern="1200" cap="none" spc="0" normalizeH="0" baseline="0" noProof="0" dirty="0" err="1">
                <a:ln>
                  <a:noFill/>
                </a:ln>
                <a:solidFill>
                  <a:schemeClr val="bg1"/>
                </a:solidFill>
                <a:effectLst/>
                <a:uLnTx/>
                <a:uFillTx/>
                <a:ea typeface="+mn-ea"/>
                <a:cs typeface="Arial" panose="020B0604020202020204" pitchFamily="34" charset="0"/>
              </a:rPr>
              <a:t>S</a:t>
            </a:r>
            <a:r>
              <a:rPr kumimoji="0" lang="it-IT" sz="800" b="0" i="0" u="none" strike="noStrike" kern="1200" cap="none" spc="0" normalizeH="0" baseline="0" noProof="0" dirty="0">
                <a:ln>
                  <a:noFill/>
                </a:ln>
                <a:solidFill>
                  <a:schemeClr val="bg1"/>
                </a:solidFill>
                <a:effectLst/>
                <a:uLnTx/>
                <a:uFillTx/>
                <a:ea typeface="+mn-ea"/>
                <a:cs typeface="Arial" panose="020B0604020202020204" pitchFamily="34" charset="0"/>
              </a:rPr>
              <a:t>, Galli C. A </a:t>
            </a:r>
            <a:r>
              <a:rPr kumimoji="0" lang="it-IT" sz="800" b="0" i="0" u="none" strike="noStrike" kern="1200" cap="none" spc="0" normalizeH="0" baseline="0" noProof="0" dirty="0" err="1">
                <a:ln>
                  <a:noFill/>
                </a:ln>
                <a:solidFill>
                  <a:schemeClr val="bg1"/>
                </a:solidFill>
                <a:effectLst/>
                <a:uLnTx/>
                <a:uFillTx/>
                <a:ea typeface="+mn-ea"/>
                <a:cs typeface="Arial" panose="020B0604020202020204" pitchFamily="34" charset="0"/>
              </a:rPr>
              <a:t>Biomimetic</a:t>
            </a:r>
            <a:r>
              <a:rPr kumimoji="0" lang="it-IT" sz="800" b="0" i="0" u="none" strike="noStrike" kern="1200" cap="none" spc="0" normalizeH="0" baseline="0" noProof="0" dirty="0">
                <a:ln>
                  <a:noFill/>
                </a:ln>
                <a:solidFill>
                  <a:schemeClr val="bg1"/>
                </a:solidFill>
                <a:effectLst/>
                <a:uLnTx/>
                <a:uFillTx/>
                <a:ea typeface="+mn-ea"/>
                <a:cs typeface="Arial" panose="020B0604020202020204" pitchFamily="34" charset="0"/>
              </a:rPr>
              <a:t> </a:t>
            </a:r>
            <a:r>
              <a:rPr kumimoji="0" lang="it-IT" sz="800" b="0" i="0" u="none" strike="noStrike" kern="1200" cap="none" spc="0" normalizeH="0" baseline="0" noProof="0" dirty="0" err="1">
                <a:ln>
                  <a:noFill/>
                </a:ln>
                <a:solidFill>
                  <a:schemeClr val="bg1"/>
                </a:solidFill>
                <a:effectLst/>
                <a:uLnTx/>
                <a:uFillTx/>
                <a:ea typeface="+mn-ea"/>
                <a:cs typeface="Arial" panose="020B0604020202020204" pitchFamily="34" charset="0"/>
              </a:rPr>
              <a:t>Polynucleotides</a:t>
            </a:r>
            <a:r>
              <a:rPr kumimoji="0" lang="it-IT" sz="800" b="0" i="0" u="none" strike="noStrike" kern="1200" cap="none" spc="0" normalizeH="0" baseline="0" noProof="0" dirty="0">
                <a:ln>
                  <a:noFill/>
                </a:ln>
                <a:solidFill>
                  <a:schemeClr val="bg1"/>
                </a:solidFill>
                <a:effectLst/>
                <a:uLnTx/>
                <a:uFillTx/>
                <a:ea typeface="+mn-ea"/>
                <a:cs typeface="Arial" panose="020B0604020202020204" pitchFamily="34" charset="0"/>
              </a:rPr>
              <a:t>–</a:t>
            </a:r>
            <a:r>
              <a:rPr kumimoji="0" lang="it-IT" sz="800" b="0" i="0" u="none" strike="noStrike" kern="1200" cap="none" spc="0" normalizeH="0" baseline="0" noProof="0" dirty="0" err="1">
                <a:ln>
                  <a:noFill/>
                </a:ln>
                <a:solidFill>
                  <a:schemeClr val="bg1"/>
                </a:solidFill>
                <a:effectLst/>
                <a:uLnTx/>
                <a:uFillTx/>
                <a:ea typeface="+mn-ea"/>
                <a:cs typeface="Arial" panose="020B0604020202020204" pitchFamily="34" charset="0"/>
              </a:rPr>
              <a:t>Hyaluronic</a:t>
            </a:r>
            <a:r>
              <a:rPr kumimoji="0" lang="it-IT" sz="800" b="0" i="0" u="none" strike="noStrike" kern="1200" cap="none" spc="0" normalizeH="0" baseline="0" noProof="0" dirty="0">
                <a:ln>
                  <a:noFill/>
                </a:ln>
                <a:solidFill>
                  <a:schemeClr val="bg1"/>
                </a:solidFill>
                <a:effectLst/>
                <a:uLnTx/>
                <a:uFillTx/>
                <a:ea typeface="+mn-ea"/>
                <a:cs typeface="Arial" panose="020B0604020202020204" pitchFamily="34" charset="0"/>
              </a:rPr>
              <a:t> Acid </a:t>
            </a:r>
            <a:r>
              <a:rPr kumimoji="0" lang="it-IT" sz="800" b="0" i="0" u="none" strike="noStrike" kern="1200" cap="none" spc="0" normalizeH="0" baseline="0" noProof="0" dirty="0" err="1">
                <a:ln>
                  <a:noFill/>
                </a:ln>
                <a:solidFill>
                  <a:schemeClr val="bg1"/>
                </a:solidFill>
                <a:effectLst/>
                <a:uLnTx/>
                <a:uFillTx/>
                <a:ea typeface="+mn-ea"/>
                <a:cs typeface="Arial" panose="020B0604020202020204" pitchFamily="34" charset="0"/>
              </a:rPr>
              <a:t>Hydrogel</a:t>
            </a:r>
            <a:r>
              <a:rPr kumimoji="0" lang="it-IT" sz="800" b="0" i="0" u="none" strike="noStrike" kern="1200" cap="none" spc="0" normalizeH="0" baseline="0" noProof="0" dirty="0">
                <a:ln>
                  <a:noFill/>
                </a:ln>
                <a:solidFill>
                  <a:schemeClr val="bg1"/>
                </a:solidFill>
                <a:effectLst/>
                <a:uLnTx/>
                <a:uFillTx/>
                <a:ea typeface="+mn-ea"/>
                <a:cs typeface="Arial" panose="020B0604020202020204" pitchFamily="34" charset="0"/>
              </a:rPr>
              <a:t> </a:t>
            </a:r>
            <a:r>
              <a:rPr kumimoji="0" lang="it-IT" sz="800" b="0" i="0" u="none" strike="noStrike" kern="1200" cap="none" spc="0" normalizeH="0" baseline="0" noProof="0" dirty="0" err="1">
                <a:ln>
                  <a:noFill/>
                </a:ln>
                <a:solidFill>
                  <a:schemeClr val="bg1"/>
                </a:solidFill>
                <a:effectLst/>
                <a:uLnTx/>
                <a:uFillTx/>
                <a:ea typeface="+mn-ea"/>
                <a:cs typeface="Arial" panose="020B0604020202020204" pitchFamily="34" charset="0"/>
              </a:rPr>
              <a:t>Promotes</a:t>
            </a:r>
            <a:r>
              <a:rPr kumimoji="0" lang="it-IT" sz="800" b="0" i="0" u="none" strike="noStrike" kern="1200" cap="none" spc="0" normalizeH="0" baseline="0" noProof="0" dirty="0">
                <a:ln>
                  <a:noFill/>
                </a:ln>
                <a:solidFill>
                  <a:schemeClr val="bg1"/>
                </a:solidFill>
                <a:effectLst/>
                <a:uLnTx/>
                <a:uFillTx/>
                <a:ea typeface="+mn-ea"/>
                <a:cs typeface="Arial" panose="020B0604020202020204" pitchFamily="34" charset="0"/>
              </a:rPr>
              <a:t> </a:t>
            </a:r>
            <a:r>
              <a:rPr kumimoji="0" lang="it-IT" sz="800" b="0" i="0" u="none" strike="noStrike" kern="1200" cap="none" spc="0" normalizeH="0" baseline="0" noProof="0" dirty="0" err="1">
                <a:ln>
                  <a:noFill/>
                </a:ln>
                <a:solidFill>
                  <a:schemeClr val="bg1"/>
                </a:solidFill>
                <a:effectLst/>
                <a:uLnTx/>
                <a:uFillTx/>
                <a:ea typeface="+mn-ea"/>
                <a:cs typeface="Arial" panose="020B0604020202020204" pitchFamily="34" charset="0"/>
              </a:rPr>
              <a:t>Wound</a:t>
            </a:r>
            <a:r>
              <a:rPr kumimoji="0" lang="it-IT" sz="800" b="0" i="0" u="none" strike="noStrike" kern="1200" cap="none" spc="0" normalizeH="0" baseline="0" noProof="0" dirty="0">
                <a:ln>
                  <a:noFill/>
                </a:ln>
                <a:solidFill>
                  <a:schemeClr val="bg1"/>
                </a:solidFill>
                <a:effectLst/>
                <a:uLnTx/>
                <a:uFillTx/>
                <a:ea typeface="+mn-ea"/>
                <a:cs typeface="Arial" panose="020B0604020202020204" pitchFamily="34" charset="0"/>
              </a:rPr>
              <a:t> </a:t>
            </a:r>
            <a:r>
              <a:rPr kumimoji="0" lang="it-IT" sz="800" b="0" i="0" u="none" strike="noStrike" kern="1200" cap="none" spc="0" normalizeH="0" baseline="0" noProof="0" dirty="0" err="1">
                <a:ln>
                  <a:noFill/>
                </a:ln>
                <a:solidFill>
                  <a:schemeClr val="bg1"/>
                </a:solidFill>
                <a:effectLst/>
                <a:uLnTx/>
                <a:uFillTx/>
                <a:ea typeface="+mn-ea"/>
                <a:cs typeface="Arial" panose="020B0604020202020204" pitchFamily="34" charset="0"/>
              </a:rPr>
              <a:t>Healing</a:t>
            </a:r>
            <a:r>
              <a:rPr kumimoji="0" lang="it-IT" sz="800" b="0" i="0" u="none" strike="noStrike" kern="1200" cap="none" spc="0" normalizeH="0" baseline="0" noProof="0" dirty="0">
                <a:ln>
                  <a:noFill/>
                </a:ln>
                <a:solidFill>
                  <a:schemeClr val="bg1"/>
                </a:solidFill>
                <a:effectLst/>
                <a:uLnTx/>
                <a:uFillTx/>
                <a:ea typeface="+mn-ea"/>
                <a:cs typeface="Arial" panose="020B0604020202020204" pitchFamily="34" charset="0"/>
              </a:rPr>
              <a:t> in a </a:t>
            </a:r>
            <a:r>
              <a:rPr kumimoji="0" lang="it-IT" sz="800" b="0" i="0" u="none" strike="noStrike" kern="1200" cap="none" spc="0" normalizeH="0" baseline="0" noProof="0" dirty="0" err="1">
                <a:ln>
                  <a:noFill/>
                </a:ln>
                <a:solidFill>
                  <a:schemeClr val="bg1"/>
                </a:solidFill>
                <a:effectLst/>
                <a:uLnTx/>
                <a:uFillTx/>
                <a:ea typeface="+mn-ea"/>
                <a:cs typeface="Arial" panose="020B0604020202020204" pitchFamily="34" charset="0"/>
              </a:rPr>
              <a:t>Primary</a:t>
            </a:r>
            <a:r>
              <a:rPr kumimoji="0" lang="it-IT" sz="800" b="0" i="0" u="none" strike="noStrike" kern="1200" cap="none" spc="0" normalizeH="0" baseline="0" noProof="0" dirty="0">
                <a:ln>
                  <a:noFill/>
                </a:ln>
                <a:solidFill>
                  <a:schemeClr val="bg1"/>
                </a:solidFill>
                <a:effectLst/>
                <a:uLnTx/>
                <a:uFillTx/>
                <a:ea typeface="+mn-ea"/>
                <a:cs typeface="Arial" panose="020B0604020202020204" pitchFamily="34" charset="0"/>
              </a:rPr>
              <a:t> </a:t>
            </a:r>
            <a:r>
              <a:rPr kumimoji="0" lang="it-IT" sz="800" b="0" i="0" u="none" strike="noStrike" kern="1200" cap="none" spc="0" normalizeH="0" baseline="0" noProof="0" dirty="0" err="1">
                <a:ln>
                  <a:noFill/>
                </a:ln>
                <a:solidFill>
                  <a:schemeClr val="bg1"/>
                </a:solidFill>
                <a:effectLst/>
                <a:uLnTx/>
                <a:uFillTx/>
                <a:ea typeface="+mn-ea"/>
                <a:cs typeface="Arial" panose="020B0604020202020204" pitchFamily="34" charset="0"/>
              </a:rPr>
              <a:t>Gingival</a:t>
            </a:r>
            <a:r>
              <a:rPr kumimoji="0" lang="it-IT" sz="800" b="0" i="0" u="none" strike="noStrike" kern="1200" cap="none" spc="0" normalizeH="0" baseline="0" noProof="0" dirty="0">
                <a:ln>
                  <a:noFill/>
                </a:ln>
                <a:solidFill>
                  <a:schemeClr val="bg1"/>
                </a:solidFill>
                <a:effectLst/>
                <a:uLnTx/>
                <a:uFillTx/>
                <a:ea typeface="+mn-ea"/>
                <a:cs typeface="Arial" panose="020B0604020202020204" pitchFamily="34" charset="0"/>
              </a:rPr>
              <a:t> </a:t>
            </a:r>
            <a:r>
              <a:rPr kumimoji="0" lang="it-IT" sz="800" b="0" i="0" u="none" strike="noStrike" kern="1200" cap="none" spc="0" normalizeH="0" baseline="0" noProof="0" dirty="0" err="1">
                <a:ln>
                  <a:noFill/>
                </a:ln>
                <a:solidFill>
                  <a:schemeClr val="bg1"/>
                </a:solidFill>
                <a:effectLst/>
                <a:uLnTx/>
                <a:uFillTx/>
                <a:ea typeface="+mn-ea"/>
                <a:cs typeface="Arial" panose="020B0604020202020204" pitchFamily="34" charset="0"/>
              </a:rPr>
              <a:t>Fibroblast</a:t>
            </a:r>
            <a:r>
              <a:rPr kumimoji="0" lang="it-IT" sz="800" b="0" i="0" u="none" strike="noStrike" kern="1200" cap="none" spc="0" normalizeH="0" baseline="0" noProof="0" dirty="0">
                <a:ln>
                  <a:noFill/>
                </a:ln>
                <a:solidFill>
                  <a:schemeClr val="bg1"/>
                </a:solidFill>
                <a:effectLst/>
                <a:uLnTx/>
                <a:uFillTx/>
                <a:ea typeface="+mn-ea"/>
                <a:cs typeface="Arial" panose="020B0604020202020204" pitchFamily="34" charset="0"/>
              </a:rPr>
              <a:t> Model. Applied Sciences. 2021; 11(10):4405. https://</a:t>
            </a:r>
            <a:r>
              <a:rPr kumimoji="0" lang="it-IT" sz="800" b="0" i="0" u="none" strike="noStrike" kern="1200" cap="none" spc="0" normalizeH="0" baseline="0" noProof="0" dirty="0" err="1">
                <a:ln>
                  <a:noFill/>
                </a:ln>
                <a:solidFill>
                  <a:schemeClr val="bg1"/>
                </a:solidFill>
                <a:effectLst/>
                <a:uLnTx/>
                <a:uFillTx/>
                <a:ea typeface="+mn-ea"/>
                <a:cs typeface="Arial" panose="020B0604020202020204" pitchFamily="34" charset="0"/>
              </a:rPr>
              <a:t>doi.org</a:t>
            </a:r>
            <a:r>
              <a:rPr kumimoji="0" lang="it-IT" sz="800" b="0" i="0" u="none" strike="noStrike" kern="1200" cap="none" spc="0" normalizeH="0" baseline="0" noProof="0" dirty="0">
                <a:ln>
                  <a:noFill/>
                </a:ln>
                <a:solidFill>
                  <a:schemeClr val="bg1"/>
                </a:solidFill>
                <a:effectLst/>
                <a:uLnTx/>
                <a:uFillTx/>
                <a:ea typeface="+mn-ea"/>
                <a:cs typeface="Arial" panose="020B0604020202020204" pitchFamily="34" charset="0"/>
              </a:rPr>
              <a:t>/10.3390/app11104405</a:t>
            </a:r>
          </a:p>
        </p:txBody>
      </p:sp>
      <p:sp>
        <p:nvSpPr>
          <p:cNvPr id="5" name="TextBox 2">
            <a:extLst>
              <a:ext uri="{FF2B5EF4-FFF2-40B4-BE49-F238E27FC236}">
                <a16:creationId xmlns:a16="http://schemas.microsoft.com/office/drawing/2014/main" id="{0D702679-6C09-4E92-D1B5-DEF80256CFF0}"/>
              </a:ext>
            </a:extLst>
          </p:cNvPr>
          <p:cNvSpPr txBox="1"/>
          <p:nvPr/>
        </p:nvSpPr>
        <p:spPr>
          <a:xfrm>
            <a:off x="1055993" y="6514104"/>
            <a:ext cx="7792585" cy="3438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err="1">
                <a:ln>
                  <a:noFill/>
                </a:ln>
                <a:solidFill>
                  <a:schemeClr val="bg1"/>
                </a:solidFill>
                <a:effectLst/>
                <a:uLnTx/>
                <a:uFillTx/>
                <a:ea typeface="+mn-ea"/>
                <a:cs typeface="+mn-cs"/>
              </a:rPr>
              <a:t>Collangelo</a:t>
            </a:r>
            <a:r>
              <a:rPr kumimoji="0" lang="en-GB" sz="800" b="0" i="0" u="none" strike="noStrike" kern="1200" cap="none" spc="0" normalizeH="0" baseline="0" noProof="0" dirty="0">
                <a:ln>
                  <a:noFill/>
                </a:ln>
                <a:solidFill>
                  <a:schemeClr val="bg1"/>
                </a:solidFill>
                <a:effectLst/>
                <a:uLnTx/>
                <a:uFillTx/>
                <a:ea typeface="+mn-ea"/>
                <a:cs typeface="+mn-cs"/>
              </a:rPr>
              <a:t> MT. </a:t>
            </a:r>
            <a:r>
              <a:rPr kumimoji="0" lang="en-GB" sz="800" b="0" i="0" u="none" strike="noStrike" kern="1200" cap="none" spc="0" normalizeH="0" baseline="0" noProof="0" dirty="0" err="1">
                <a:ln>
                  <a:noFill/>
                </a:ln>
                <a:solidFill>
                  <a:schemeClr val="bg1"/>
                </a:solidFill>
                <a:effectLst/>
                <a:uLnTx/>
                <a:uFillTx/>
                <a:ea typeface="+mn-ea"/>
                <a:cs typeface="+mn-cs"/>
              </a:rPr>
              <a:t>Govoni</a:t>
            </a:r>
            <a:r>
              <a:rPr kumimoji="0" lang="en-GB" sz="800" b="0" i="0" u="none" strike="noStrike" kern="1200" cap="none" spc="0" normalizeH="0" baseline="0" noProof="0" dirty="0">
                <a:ln>
                  <a:noFill/>
                </a:ln>
                <a:solidFill>
                  <a:schemeClr val="bg1"/>
                </a:solidFill>
                <a:effectLst/>
                <a:uLnTx/>
                <a:uFillTx/>
                <a:ea typeface="+mn-ea"/>
                <a:cs typeface="+mn-cs"/>
              </a:rPr>
              <a:t> P, </a:t>
            </a:r>
            <a:r>
              <a:rPr kumimoji="0" lang="en-GB" sz="800" b="0" i="0" u="none" strike="noStrike" kern="1200" cap="none" spc="0" normalizeH="0" baseline="0" noProof="0" dirty="0" err="1">
                <a:ln>
                  <a:noFill/>
                </a:ln>
                <a:solidFill>
                  <a:schemeClr val="bg1"/>
                </a:solidFill>
                <a:effectLst/>
                <a:uLnTx/>
                <a:uFillTx/>
                <a:ea typeface="+mn-ea"/>
                <a:cs typeface="+mn-cs"/>
              </a:rPr>
              <a:t>Beletti</a:t>
            </a:r>
            <a:r>
              <a:rPr kumimoji="0" lang="en-GB" sz="800" b="0" i="0" u="none" strike="noStrike" kern="1200" cap="none" spc="0" normalizeH="0" baseline="0" noProof="0" dirty="0">
                <a:ln>
                  <a:noFill/>
                </a:ln>
                <a:solidFill>
                  <a:schemeClr val="bg1"/>
                </a:solidFill>
                <a:effectLst/>
                <a:uLnTx/>
                <a:uFillTx/>
                <a:ea typeface="+mn-ea"/>
                <a:cs typeface="+mn-cs"/>
              </a:rPr>
              <a:t> s, </a:t>
            </a:r>
            <a:r>
              <a:rPr kumimoji="0" lang="en-GB" sz="800" b="0" i="0" u="none" strike="noStrike" kern="1200" cap="none" spc="0" normalizeH="0" baseline="0" noProof="0" dirty="0" err="1">
                <a:ln>
                  <a:noFill/>
                </a:ln>
                <a:solidFill>
                  <a:schemeClr val="bg1"/>
                </a:solidFill>
                <a:effectLst/>
                <a:uLnTx/>
                <a:uFillTx/>
                <a:ea typeface="+mn-ea"/>
                <a:cs typeface="+mn-cs"/>
              </a:rPr>
              <a:t>Squadrito</a:t>
            </a:r>
            <a:r>
              <a:rPr kumimoji="0" lang="en-GB" sz="800" b="0" i="0" u="none" strike="noStrike" kern="1200" cap="none" spc="0" normalizeH="0" baseline="0" noProof="0" dirty="0">
                <a:ln>
                  <a:noFill/>
                </a:ln>
                <a:solidFill>
                  <a:schemeClr val="bg1"/>
                </a:solidFill>
                <a:effectLst/>
                <a:uLnTx/>
                <a:uFillTx/>
                <a:ea typeface="+mn-ea"/>
                <a:cs typeface="+mn-cs"/>
              </a:rPr>
              <a:t> F, </a:t>
            </a:r>
            <a:r>
              <a:rPr kumimoji="0" lang="en-GB" sz="800" b="0" i="0" u="none" strike="noStrike" kern="1200" cap="none" spc="0" normalizeH="0" baseline="0" noProof="0" dirty="0" err="1">
                <a:ln>
                  <a:noFill/>
                </a:ln>
                <a:solidFill>
                  <a:schemeClr val="bg1"/>
                </a:solidFill>
                <a:effectLst/>
                <a:uLnTx/>
                <a:uFillTx/>
                <a:ea typeface="+mn-ea"/>
                <a:cs typeface="+mn-cs"/>
              </a:rPr>
              <a:t>Guizzardi</a:t>
            </a:r>
            <a:r>
              <a:rPr kumimoji="0" lang="en-GB" sz="800" b="0" i="0" u="none" strike="noStrike" kern="1200" cap="none" spc="0" normalizeH="0" baseline="0" noProof="0" dirty="0">
                <a:ln>
                  <a:noFill/>
                </a:ln>
                <a:solidFill>
                  <a:schemeClr val="bg1"/>
                </a:solidFill>
                <a:effectLst/>
                <a:uLnTx/>
                <a:uFillTx/>
                <a:ea typeface="+mn-ea"/>
                <a:cs typeface="+mn-cs"/>
              </a:rPr>
              <a:t> S, Galli C. Polynucleotide </a:t>
            </a:r>
            <a:r>
              <a:rPr kumimoji="0" lang="en-GB" sz="800" b="0" i="0" u="none" strike="noStrike" kern="1200" cap="none" spc="0" normalizeH="0" baseline="0" noProof="0" dirty="0" err="1">
                <a:ln>
                  <a:noFill/>
                </a:ln>
                <a:solidFill>
                  <a:schemeClr val="bg1"/>
                </a:solidFill>
                <a:effectLst/>
                <a:uLnTx/>
                <a:uFillTx/>
                <a:ea typeface="+mn-ea"/>
                <a:cs typeface="+mn-cs"/>
              </a:rPr>
              <a:t>biogel</a:t>
            </a:r>
            <a:r>
              <a:rPr kumimoji="0" lang="en-GB" sz="800" b="0" i="0" u="none" strike="noStrike" kern="1200" cap="none" spc="0" normalizeH="0" baseline="0" noProof="0" dirty="0">
                <a:ln>
                  <a:noFill/>
                </a:ln>
                <a:solidFill>
                  <a:schemeClr val="bg1"/>
                </a:solidFill>
                <a:effectLst/>
                <a:uLnTx/>
                <a:uFillTx/>
                <a:ea typeface="+mn-ea"/>
                <a:cs typeface="+mn-cs"/>
              </a:rPr>
              <a:t> </a:t>
            </a:r>
            <a:r>
              <a:rPr kumimoji="0" lang="en-GB" sz="800" b="0" i="0" u="none" strike="noStrike" kern="1200" cap="none" spc="0" normalizeH="0" baseline="0" noProof="0" dirty="0" err="1">
                <a:ln>
                  <a:noFill/>
                </a:ln>
                <a:solidFill>
                  <a:schemeClr val="bg1"/>
                </a:solidFill>
                <a:effectLst/>
                <a:uLnTx/>
                <a:uFillTx/>
                <a:ea typeface="+mn-ea"/>
                <a:cs typeface="+mn-cs"/>
              </a:rPr>
              <a:t>enchances</a:t>
            </a:r>
            <a:r>
              <a:rPr kumimoji="0" lang="en-GB" sz="800" b="0" i="0" u="none" strike="noStrike" kern="1200" cap="none" spc="0" normalizeH="0" baseline="0" noProof="0" dirty="0">
                <a:ln>
                  <a:noFill/>
                </a:ln>
                <a:solidFill>
                  <a:schemeClr val="bg1"/>
                </a:solidFill>
                <a:effectLst/>
                <a:uLnTx/>
                <a:uFillTx/>
                <a:ea typeface="+mn-ea"/>
                <a:cs typeface="+mn-cs"/>
              </a:rPr>
              <a:t> tissue repair, matrix </a:t>
            </a:r>
            <a:r>
              <a:rPr kumimoji="0" lang="en-GB" sz="800" b="0" i="0" u="none" strike="noStrike" kern="1200" cap="none" spc="0" normalizeH="0" baseline="0" noProof="0" dirty="0" err="1">
                <a:ln>
                  <a:noFill/>
                </a:ln>
                <a:solidFill>
                  <a:schemeClr val="bg1"/>
                </a:solidFill>
                <a:effectLst/>
                <a:uLnTx/>
                <a:uFillTx/>
                <a:ea typeface="+mn-ea"/>
                <a:cs typeface="+mn-cs"/>
              </a:rPr>
              <a:t>desposition</a:t>
            </a:r>
            <a:r>
              <a:rPr kumimoji="0" lang="en-GB" sz="800" b="0" i="0" u="none" strike="noStrike" kern="1200" cap="none" spc="0" normalizeH="0" baseline="0" noProof="0" dirty="0">
                <a:ln>
                  <a:noFill/>
                </a:ln>
                <a:solidFill>
                  <a:schemeClr val="bg1"/>
                </a:solidFill>
                <a:effectLst/>
                <a:uLnTx/>
                <a:uFillTx/>
                <a:ea typeface="+mn-ea"/>
                <a:cs typeface="+mn-cs"/>
              </a:rPr>
              <a:t> and organization. J. of Biological Regulators &amp;Homeostatic Agents. 2021;Vol35(1):355-362.</a:t>
            </a:r>
          </a:p>
        </p:txBody>
      </p:sp>
      <p:sp>
        <p:nvSpPr>
          <p:cNvPr id="7" name="TextBox 6">
            <a:extLst>
              <a:ext uri="{FF2B5EF4-FFF2-40B4-BE49-F238E27FC236}">
                <a16:creationId xmlns:a16="http://schemas.microsoft.com/office/drawing/2014/main" id="{A71F3E9C-64EB-914F-22F6-AC2715F7FBC8}"/>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16910695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28263D-8D47-FC50-40E2-C8956D895BD0}"/>
              </a:ext>
            </a:extLst>
          </p:cNvPr>
          <p:cNvSpPr>
            <a:spLocks noGrp="1"/>
          </p:cNvSpPr>
          <p:nvPr>
            <p:ph type="ctrTitle"/>
          </p:nvPr>
        </p:nvSpPr>
        <p:spPr>
          <a:xfrm>
            <a:off x="836427" y="3566646"/>
            <a:ext cx="7512443" cy="1574981"/>
          </a:xfrm>
        </p:spPr>
        <p:txBody>
          <a:bodyPr>
            <a:normAutofit/>
          </a:bodyPr>
          <a:lstStyle/>
          <a:p>
            <a:r>
              <a:rPr lang="en-US" sz="4800" dirty="0"/>
              <a:t>Why polynucleotides?</a:t>
            </a:r>
            <a:endParaRPr lang="de-DE" sz="2400" dirty="0"/>
          </a:p>
        </p:txBody>
      </p:sp>
    </p:spTree>
    <p:extLst>
      <p:ext uri="{BB962C8B-B14F-4D97-AF65-F5344CB8AC3E}">
        <p14:creationId xmlns:p14="http://schemas.microsoft.com/office/powerpoint/2010/main" val="36955645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2B524E-BFB7-DB93-63BA-24E2C21B000F}"/>
              </a:ext>
            </a:extLst>
          </p:cNvPr>
          <p:cNvSpPr>
            <a:spLocks noGrp="1"/>
          </p:cNvSpPr>
          <p:nvPr>
            <p:ph type="title"/>
          </p:nvPr>
        </p:nvSpPr>
        <p:spPr>
          <a:xfrm>
            <a:off x="763248" y="1318271"/>
            <a:ext cx="5759384" cy="1252618"/>
          </a:xfrm>
        </p:spPr>
        <p:txBody>
          <a:bodyPr/>
          <a:lstStyle/>
          <a:p>
            <a:pPr>
              <a:lnSpc>
                <a:spcPct val="110000"/>
              </a:lnSpc>
            </a:pPr>
            <a:r>
              <a:rPr lang="en-GB" sz="2800" dirty="0"/>
              <a:t>Skin Quality is equally important as other characteristics</a:t>
            </a:r>
          </a:p>
        </p:txBody>
      </p:sp>
      <p:pic>
        <p:nvPicPr>
          <p:cNvPr id="4" name="Picture 7" descr="Graphical user interface, text, application, Word&#10;&#10;Description automatically generated">
            <a:extLst>
              <a:ext uri="{FF2B5EF4-FFF2-40B4-BE49-F238E27FC236}">
                <a16:creationId xmlns:a16="http://schemas.microsoft.com/office/drawing/2014/main" id="{B7E89F55-F7DA-BC7F-A7A7-C45D69585A3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522633" y="1599993"/>
            <a:ext cx="5032871" cy="4478969"/>
          </a:xfrm>
          <a:prstGeom prst="rect">
            <a:avLst/>
          </a:prstGeom>
        </p:spPr>
      </p:pic>
      <p:pic>
        <p:nvPicPr>
          <p:cNvPr id="6" name="Grafik 5">
            <a:extLst>
              <a:ext uri="{FF2B5EF4-FFF2-40B4-BE49-F238E27FC236}">
                <a16:creationId xmlns:a16="http://schemas.microsoft.com/office/drawing/2014/main" id="{FAC665A3-D4F4-B325-9422-C0BE1CAB04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3249" y="2674414"/>
            <a:ext cx="5032870" cy="3316592"/>
          </a:xfrm>
          <a:prstGeom prst="rect">
            <a:avLst/>
          </a:prstGeom>
        </p:spPr>
      </p:pic>
      <p:sp>
        <p:nvSpPr>
          <p:cNvPr id="7" name="Textfeld 6">
            <a:extLst>
              <a:ext uri="{FF2B5EF4-FFF2-40B4-BE49-F238E27FC236}">
                <a16:creationId xmlns:a16="http://schemas.microsoft.com/office/drawing/2014/main" id="{4AFAF4BB-E695-41C6-180F-836A8B061567}"/>
              </a:ext>
            </a:extLst>
          </p:cNvPr>
          <p:cNvSpPr txBox="1"/>
          <p:nvPr/>
        </p:nvSpPr>
        <p:spPr>
          <a:xfrm>
            <a:off x="1086679" y="3068773"/>
            <a:ext cx="1789043" cy="725199"/>
          </a:xfrm>
          <a:prstGeom prst="rect">
            <a:avLst/>
          </a:prstGeom>
          <a:noFill/>
        </p:spPr>
        <p:txBody>
          <a:bodyPr wrap="square" rtlCol="0">
            <a:spAutoFit/>
          </a:bodyPr>
          <a:lstStyle/>
          <a:p>
            <a:pPr algn="ctr">
              <a:lnSpc>
                <a:spcPct val="120000"/>
              </a:lnSpc>
            </a:pPr>
            <a:r>
              <a:rPr lang="de-DE">
                <a:latin typeface="Century Gothic" panose="020B0502020202020204" pitchFamily="34" charset="0"/>
              </a:rPr>
              <a:t>SKIN FIRMNESS</a:t>
            </a:r>
          </a:p>
          <a:p>
            <a:pPr algn="ctr">
              <a:lnSpc>
                <a:spcPct val="120000"/>
              </a:lnSpc>
            </a:pPr>
            <a:r>
              <a:rPr lang="de-DE">
                <a:latin typeface="Century Gothic" panose="020B0502020202020204" pitchFamily="34" charset="0"/>
              </a:rPr>
              <a:t>(See and </a:t>
            </a:r>
            <a:r>
              <a:rPr lang="de-DE" err="1">
                <a:latin typeface="Century Gothic" panose="020B0502020202020204" pitchFamily="34" charset="0"/>
              </a:rPr>
              <a:t>feel</a:t>
            </a:r>
            <a:r>
              <a:rPr lang="de-DE">
                <a:latin typeface="Century Gothic" panose="020B0502020202020204" pitchFamily="34" charset="0"/>
              </a:rPr>
              <a:t>)</a:t>
            </a:r>
          </a:p>
        </p:txBody>
      </p:sp>
      <p:sp>
        <p:nvSpPr>
          <p:cNvPr id="8" name="Textfeld 7">
            <a:extLst>
              <a:ext uri="{FF2B5EF4-FFF2-40B4-BE49-F238E27FC236}">
                <a16:creationId xmlns:a16="http://schemas.microsoft.com/office/drawing/2014/main" id="{E98225DC-37F6-CDD8-1EF5-63C0D2D7568A}"/>
              </a:ext>
            </a:extLst>
          </p:cNvPr>
          <p:cNvSpPr txBox="1"/>
          <p:nvPr/>
        </p:nvSpPr>
        <p:spPr>
          <a:xfrm>
            <a:off x="3748008" y="3068772"/>
            <a:ext cx="1789043" cy="725199"/>
          </a:xfrm>
          <a:prstGeom prst="rect">
            <a:avLst/>
          </a:prstGeom>
          <a:noFill/>
        </p:spPr>
        <p:txBody>
          <a:bodyPr wrap="square" rtlCol="0">
            <a:spAutoFit/>
          </a:bodyPr>
          <a:lstStyle/>
          <a:p>
            <a:pPr algn="ctr">
              <a:lnSpc>
                <a:spcPct val="120000"/>
              </a:lnSpc>
            </a:pPr>
            <a:r>
              <a:rPr lang="de-DE">
                <a:latin typeface="Century Gothic" panose="020B0502020202020204" pitchFamily="34" charset="0"/>
              </a:rPr>
              <a:t>SKIN SURFACE</a:t>
            </a:r>
          </a:p>
          <a:p>
            <a:pPr algn="ctr">
              <a:lnSpc>
                <a:spcPct val="120000"/>
              </a:lnSpc>
            </a:pPr>
            <a:r>
              <a:rPr lang="de-DE">
                <a:latin typeface="Century Gothic" panose="020B0502020202020204" pitchFamily="34" charset="0"/>
              </a:rPr>
              <a:t>EVENNESS</a:t>
            </a:r>
          </a:p>
        </p:txBody>
      </p:sp>
      <p:sp>
        <p:nvSpPr>
          <p:cNvPr id="9" name="Textfeld 8">
            <a:extLst>
              <a:ext uri="{FF2B5EF4-FFF2-40B4-BE49-F238E27FC236}">
                <a16:creationId xmlns:a16="http://schemas.microsoft.com/office/drawing/2014/main" id="{63C0BE7E-06DE-C67A-E919-9C18291BA16F}"/>
              </a:ext>
            </a:extLst>
          </p:cNvPr>
          <p:cNvSpPr txBox="1"/>
          <p:nvPr/>
        </p:nvSpPr>
        <p:spPr>
          <a:xfrm>
            <a:off x="3748008" y="4867751"/>
            <a:ext cx="1789043" cy="725199"/>
          </a:xfrm>
          <a:prstGeom prst="rect">
            <a:avLst/>
          </a:prstGeom>
          <a:noFill/>
        </p:spPr>
        <p:txBody>
          <a:bodyPr wrap="square" rtlCol="0">
            <a:spAutoFit/>
          </a:bodyPr>
          <a:lstStyle/>
          <a:p>
            <a:pPr algn="ctr">
              <a:lnSpc>
                <a:spcPct val="120000"/>
              </a:lnSpc>
            </a:pPr>
            <a:r>
              <a:rPr lang="de-DE">
                <a:latin typeface="Century Gothic" panose="020B0502020202020204" pitchFamily="34" charset="0"/>
              </a:rPr>
              <a:t>SKIN</a:t>
            </a:r>
            <a:br>
              <a:rPr lang="de-DE">
                <a:latin typeface="Century Gothic" panose="020B0502020202020204" pitchFamily="34" charset="0"/>
              </a:rPr>
            </a:br>
            <a:r>
              <a:rPr lang="de-DE">
                <a:latin typeface="Century Gothic" panose="020B0502020202020204" pitchFamily="34" charset="0"/>
              </a:rPr>
              <a:t>GLOW</a:t>
            </a:r>
          </a:p>
        </p:txBody>
      </p:sp>
      <p:sp>
        <p:nvSpPr>
          <p:cNvPr id="10" name="Textfeld 9">
            <a:extLst>
              <a:ext uri="{FF2B5EF4-FFF2-40B4-BE49-F238E27FC236}">
                <a16:creationId xmlns:a16="http://schemas.microsoft.com/office/drawing/2014/main" id="{0F88C133-6102-9F35-29CD-C124DA4E91B9}"/>
              </a:ext>
            </a:extLst>
          </p:cNvPr>
          <p:cNvSpPr txBox="1"/>
          <p:nvPr/>
        </p:nvSpPr>
        <p:spPr>
          <a:xfrm>
            <a:off x="993913" y="4867751"/>
            <a:ext cx="1789043" cy="725199"/>
          </a:xfrm>
          <a:prstGeom prst="rect">
            <a:avLst/>
          </a:prstGeom>
          <a:noFill/>
        </p:spPr>
        <p:txBody>
          <a:bodyPr wrap="square" rtlCol="0">
            <a:spAutoFit/>
          </a:bodyPr>
          <a:lstStyle/>
          <a:p>
            <a:pPr algn="ctr">
              <a:lnSpc>
                <a:spcPct val="120000"/>
              </a:lnSpc>
            </a:pPr>
            <a:r>
              <a:rPr lang="de-DE">
                <a:latin typeface="Century Gothic" panose="020B0502020202020204" pitchFamily="34" charset="0"/>
              </a:rPr>
              <a:t>SKIN TONE</a:t>
            </a:r>
            <a:br>
              <a:rPr lang="de-DE">
                <a:latin typeface="Century Gothic" panose="020B0502020202020204" pitchFamily="34" charset="0"/>
              </a:rPr>
            </a:br>
            <a:r>
              <a:rPr lang="de-DE">
                <a:latin typeface="Century Gothic" panose="020B0502020202020204" pitchFamily="34" charset="0"/>
              </a:rPr>
              <a:t>EVENNESS</a:t>
            </a:r>
          </a:p>
        </p:txBody>
      </p:sp>
      <p:sp>
        <p:nvSpPr>
          <p:cNvPr id="11" name="TextBox 10">
            <a:extLst>
              <a:ext uri="{FF2B5EF4-FFF2-40B4-BE49-F238E27FC236}">
                <a16:creationId xmlns:a16="http://schemas.microsoft.com/office/drawing/2014/main" id="{5A1A20E8-D41E-488D-8C98-308C5B84FEB5}"/>
              </a:ext>
            </a:extLst>
          </p:cNvPr>
          <p:cNvSpPr txBox="1"/>
          <p:nvPr/>
        </p:nvSpPr>
        <p:spPr>
          <a:xfrm>
            <a:off x="763249" y="6371628"/>
            <a:ext cx="8310414" cy="338554"/>
          </a:xfrm>
          <a:prstGeom prst="rect">
            <a:avLst/>
          </a:prstGeom>
          <a:noFill/>
        </p:spPr>
        <p:txBody>
          <a:bodyPr wrap="square">
            <a:spAutoFit/>
          </a:bodyPr>
          <a:lstStyle/>
          <a:p>
            <a:r>
              <a:rPr lang="en-US" sz="800"/>
              <a:t>Cavallini M, </a:t>
            </a:r>
            <a:r>
              <a:rPr lang="en-US" sz="800" err="1"/>
              <a:t>Bartoletti</a:t>
            </a:r>
            <a:r>
              <a:rPr lang="en-US" sz="800"/>
              <a:t> E, </a:t>
            </a:r>
            <a:r>
              <a:rPr lang="en-US" sz="800" err="1"/>
              <a:t>Maioli</a:t>
            </a:r>
            <a:r>
              <a:rPr lang="en-US" sz="800"/>
              <a:t> L, </a:t>
            </a:r>
            <a:r>
              <a:rPr lang="en-US" sz="800" err="1"/>
              <a:t>Massirone</a:t>
            </a:r>
            <a:r>
              <a:rPr lang="en-US" sz="800"/>
              <a:t> A, Pia Palmieri I, </a:t>
            </a:r>
            <a:r>
              <a:rPr lang="en-US" sz="800" err="1"/>
              <a:t>Papagni</a:t>
            </a:r>
            <a:r>
              <a:rPr lang="en-US" sz="800"/>
              <a:t> M et al. Consensus report on the use of PN-HPT™ (polynucleotides highly purified technology) in aesthetic medicine. J </a:t>
            </a:r>
            <a:r>
              <a:rPr lang="en-US" sz="800" err="1"/>
              <a:t>Cosmet</a:t>
            </a:r>
            <a:r>
              <a:rPr lang="en-US" sz="800"/>
              <a:t> Dermatol. 2021 Mar;20(3):922-928. </a:t>
            </a:r>
            <a:r>
              <a:rPr lang="en-US" sz="800" err="1"/>
              <a:t>doi</a:t>
            </a:r>
            <a:r>
              <a:rPr lang="en-US" sz="800"/>
              <a:t>: 10.1111/jocd.13679. </a:t>
            </a:r>
            <a:r>
              <a:rPr lang="en-US" sz="800" err="1"/>
              <a:t>Epub</a:t>
            </a:r>
            <a:r>
              <a:rPr lang="en-US" sz="800"/>
              <a:t> 2020 Sep 21. PMID: 32799391; PMCID: PMC7984045.</a:t>
            </a:r>
          </a:p>
        </p:txBody>
      </p:sp>
      <p:sp>
        <p:nvSpPr>
          <p:cNvPr id="5" name="TextBox 4">
            <a:extLst>
              <a:ext uri="{FF2B5EF4-FFF2-40B4-BE49-F238E27FC236}">
                <a16:creationId xmlns:a16="http://schemas.microsoft.com/office/drawing/2014/main" id="{07E66D36-7569-251F-8826-CCEE16965087}"/>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28295738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28263D-8D47-FC50-40E2-C8956D895BD0}"/>
              </a:ext>
            </a:extLst>
          </p:cNvPr>
          <p:cNvSpPr>
            <a:spLocks noGrp="1"/>
          </p:cNvSpPr>
          <p:nvPr>
            <p:ph type="ctrTitle"/>
          </p:nvPr>
        </p:nvSpPr>
        <p:spPr>
          <a:xfrm>
            <a:off x="836427" y="3566646"/>
            <a:ext cx="8325502" cy="2099048"/>
          </a:xfrm>
        </p:spPr>
        <p:txBody>
          <a:bodyPr>
            <a:noAutofit/>
          </a:bodyPr>
          <a:lstStyle/>
          <a:p>
            <a:r>
              <a:rPr lang="en-GB" sz="3600"/>
              <a:t>Are all the polynucleotide products the same? </a:t>
            </a:r>
            <a:r>
              <a:rPr lang="en-US" sz="3600"/>
              <a:t> What makes </a:t>
            </a:r>
            <a:r>
              <a:rPr lang="en-US" sz="3600" err="1"/>
              <a:t>PhilArt</a:t>
            </a:r>
            <a:r>
              <a:rPr lang="en-US" sz="3600"/>
              <a:t> your choice of PN injectable?</a:t>
            </a:r>
            <a:endParaRPr lang="de-DE" sz="1200"/>
          </a:p>
        </p:txBody>
      </p:sp>
    </p:spTree>
    <p:extLst>
      <p:ext uri="{BB962C8B-B14F-4D97-AF65-F5344CB8AC3E}">
        <p14:creationId xmlns:p14="http://schemas.microsoft.com/office/powerpoint/2010/main" val="22073988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02C8E543-5FF8-4FB5-EB43-A967FB7280F3}"/>
              </a:ext>
            </a:extLst>
          </p:cNvPr>
          <p:cNvSpPr>
            <a:spLocks noGrp="1"/>
          </p:cNvSpPr>
          <p:nvPr>
            <p:ph type="title"/>
          </p:nvPr>
        </p:nvSpPr>
        <p:spPr/>
        <p:txBody>
          <a:bodyPr/>
          <a:lstStyle/>
          <a:p>
            <a:r>
              <a:rPr lang="de-DE" sz="4000">
                <a:latin typeface="Century Gothic"/>
              </a:rPr>
              <a:t>Trout </a:t>
            </a:r>
            <a:r>
              <a:rPr lang="de-DE" sz="4000" err="1">
                <a:latin typeface="Century Gothic"/>
              </a:rPr>
              <a:t>sourced</a:t>
            </a:r>
            <a:r>
              <a:rPr lang="de-DE" sz="4000">
                <a:latin typeface="Century Gothic"/>
              </a:rPr>
              <a:t> Fish Polynucleotides (PN)</a:t>
            </a:r>
            <a:endParaRPr lang="de-DE">
              <a:latin typeface="Century Gothic"/>
            </a:endParaRPr>
          </a:p>
        </p:txBody>
      </p:sp>
      <p:sp>
        <p:nvSpPr>
          <p:cNvPr id="4" name="Textplatzhalter 2">
            <a:extLst>
              <a:ext uri="{FF2B5EF4-FFF2-40B4-BE49-F238E27FC236}">
                <a16:creationId xmlns:a16="http://schemas.microsoft.com/office/drawing/2014/main" id="{BB30546F-F956-ADFC-3A56-35836763B5D3}"/>
              </a:ext>
            </a:extLst>
          </p:cNvPr>
          <p:cNvSpPr txBox="1">
            <a:spLocks/>
          </p:cNvSpPr>
          <p:nvPr/>
        </p:nvSpPr>
        <p:spPr>
          <a:xfrm>
            <a:off x="838200" y="2795446"/>
            <a:ext cx="8600768" cy="354753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40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defTabSz="457200">
              <a:buFont typeface="Arial" panose="020B0604020202020204" pitchFamily="34" charset="0"/>
              <a:buChar char="•"/>
            </a:pPr>
            <a:r>
              <a:rPr lang="it-IT" sz="2000" b="1" dirty="0" err="1">
                <a:latin typeface="+mn-lt"/>
                <a:ea typeface="ＭＳ Ｐゴシック"/>
                <a:cs typeface="Calibri"/>
              </a:rPr>
              <a:t>European</a:t>
            </a:r>
            <a:r>
              <a:rPr lang="it-IT" sz="2000" b="1" dirty="0">
                <a:latin typeface="+mn-lt"/>
                <a:ea typeface="ＭＳ Ｐゴシック"/>
                <a:cs typeface="Calibri"/>
              </a:rPr>
              <a:t> Fish farms  </a:t>
            </a:r>
            <a:r>
              <a:rPr lang="it-IT" sz="2000" dirty="0">
                <a:latin typeface="+mn-lt"/>
                <a:ea typeface="ＭＳ Ｐゴシック"/>
                <a:cs typeface="Calibri"/>
              </a:rPr>
              <a:t>- Trout </a:t>
            </a:r>
            <a:r>
              <a:rPr lang="it-IT" sz="2000" dirty="0" err="1">
                <a:latin typeface="+mn-lt"/>
                <a:ea typeface="ＭＳ Ｐゴシック"/>
                <a:cs typeface="Calibri"/>
              </a:rPr>
              <a:t>fish</a:t>
            </a:r>
            <a:r>
              <a:rPr lang="it-IT" sz="2000" dirty="0">
                <a:latin typeface="+mn-lt"/>
                <a:ea typeface="ＭＳ Ｐゴシック"/>
                <a:cs typeface="Calibri"/>
              </a:rPr>
              <a:t>  </a:t>
            </a:r>
            <a:r>
              <a:rPr lang="it-IT" sz="2000" dirty="0" err="1">
                <a:latin typeface="+mn-lt"/>
                <a:ea typeface="ＭＳ Ｐゴシック"/>
                <a:cs typeface="Calibri"/>
              </a:rPr>
              <a:t>bred</a:t>
            </a:r>
            <a:r>
              <a:rPr lang="it-IT" sz="2000" dirty="0">
                <a:latin typeface="+mn-lt"/>
                <a:ea typeface="ＭＳ Ｐゴシック"/>
                <a:cs typeface="Calibri"/>
              </a:rPr>
              <a:t> for human </a:t>
            </a:r>
            <a:r>
              <a:rPr lang="it-IT" sz="2000" dirty="0" err="1">
                <a:latin typeface="+mn-lt"/>
                <a:ea typeface="ＭＳ Ｐゴシック"/>
                <a:cs typeface="Calibri"/>
              </a:rPr>
              <a:t>consumption</a:t>
            </a:r>
            <a:r>
              <a:rPr lang="it-IT" sz="2000" dirty="0">
                <a:latin typeface="+mn-lt"/>
                <a:ea typeface="ＭＳ Ｐゴシック"/>
                <a:cs typeface="Calibri"/>
              </a:rPr>
              <a:t> (</a:t>
            </a:r>
            <a:r>
              <a:rPr lang="it-IT" sz="2000" dirty="0" err="1">
                <a:latin typeface="+mn-lt"/>
                <a:ea typeface="ＭＳ Ｐゴシック"/>
                <a:cs typeface="Calibri"/>
              </a:rPr>
              <a:t>sweet</a:t>
            </a:r>
            <a:r>
              <a:rPr lang="it-IT" sz="2000" dirty="0">
                <a:latin typeface="+mn-lt"/>
                <a:ea typeface="ＭＳ Ｐゴシック"/>
                <a:cs typeface="Calibri"/>
              </a:rPr>
              <a:t> water) -  due to </a:t>
            </a:r>
            <a:r>
              <a:rPr lang="it-IT" sz="2000" dirty="0" err="1">
                <a:latin typeface="+mn-lt"/>
                <a:ea typeface="ＭＳ Ｐゴシック"/>
                <a:cs typeface="Calibri"/>
              </a:rPr>
              <a:t>better</a:t>
            </a:r>
            <a:r>
              <a:rPr lang="it-IT" sz="2000" dirty="0">
                <a:latin typeface="+mn-lt"/>
                <a:ea typeface="ＭＳ Ｐゴシック"/>
                <a:cs typeface="Calibri"/>
              </a:rPr>
              <a:t> </a:t>
            </a:r>
            <a:r>
              <a:rPr lang="it-IT" sz="2000" dirty="0" err="1">
                <a:latin typeface="+mn-lt"/>
                <a:ea typeface="ＭＳ Ｐゴシック"/>
                <a:cs typeface="Calibri"/>
              </a:rPr>
              <a:t>quality</a:t>
            </a:r>
            <a:r>
              <a:rPr lang="it-IT" sz="2000" dirty="0">
                <a:latin typeface="+mn-lt"/>
                <a:ea typeface="ＭＳ Ｐゴシック"/>
                <a:cs typeface="Calibri"/>
              </a:rPr>
              <a:t> control.</a:t>
            </a:r>
            <a:br>
              <a:rPr lang="it-IT" sz="2000" dirty="0">
                <a:latin typeface="+mn-lt"/>
                <a:ea typeface="ＭＳ Ｐゴシック" panose="020B0600070205080204" pitchFamily="34" charset="-128"/>
                <a:cs typeface="Calibri" panose="020F0502020204030204" pitchFamily="34" charset="0"/>
              </a:rPr>
            </a:br>
            <a:endParaRPr lang="it-IT" sz="2000" dirty="0">
              <a:latin typeface="+mn-lt"/>
              <a:ea typeface="ＭＳ Ｐゴシック" panose="020B0600070205080204" pitchFamily="34" charset="-128"/>
              <a:cs typeface="Calibri" panose="020F0502020204030204" pitchFamily="34" charset="0"/>
            </a:endParaRPr>
          </a:p>
          <a:p>
            <a:pPr marL="342900" indent="-342900" defTabSz="457200">
              <a:buFont typeface="Arial" panose="020B0604020202020204" pitchFamily="34" charset="0"/>
              <a:buChar char="•"/>
            </a:pPr>
            <a:r>
              <a:rPr lang="it-IT" sz="2000" dirty="0">
                <a:latin typeface="+mn-lt"/>
                <a:ea typeface="ＭＳ Ｐゴシック"/>
                <a:cs typeface="Calibri"/>
              </a:rPr>
              <a:t>Fish </a:t>
            </a:r>
            <a:r>
              <a:rPr lang="it-IT" sz="2000" b="1" dirty="0" err="1">
                <a:latin typeface="+mn-lt"/>
                <a:ea typeface="ＭＳ Ｐゴシック"/>
                <a:cs typeface="Calibri"/>
              </a:rPr>
              <a:t>is</a:t>
            </a:r>
            <a:r>
              <a:rPr lang="it-IT" sz="2000" b="1" dirty="0">
                <a:latin typeface="+mn-lt"/>
                <a:ea typeface="ＭＳ Ｐゴシック"/>
                <a:cs typeface="Calibri"/>
              </a:rPr>
              <a:t> </a:t>
            </a:r>
            <a:r>
              <a:rPr lang="it-IT" sz="2000" b="1" dirty="0" err="1">
                <a:latin typeface="+mn-lt"/>
                <a:ea typeface="ＭＳ Ｐゴシック"/>
                <a:cs typeface="Calibri"/>
              </a:rPr>
              <a:t>rigorously</a:t>
            </a:r>
            <a:r>
              <a:rPr lang="it-IT" sz="2000" b="1" dirty="0">
                <a:latin typeface="+mn-lt"/>
                <a:ea typeface="ＭＳ Ｐゴシック"/>
                <a:cs typeface="Calibri"/>
              </a:rPr>
              <a:t> </a:t>
            </a:r>
            <a:r>
              <a:rPr lang="it-IT" sz="2000" b="1" dirty="0" err="1">
                <a:latin typeface="+mn-lt"/>
                <a:ea typeface="ＭＳ Ｐゴシック"/>
                <a:cs typeface="Calibri"/>
              </a:rPr>
              <a:t>controlled</a:t>
            </a:r>
            <a:r>
              <a:rPr lang="it-IT" sz="2000" b="1" dirty="0">
                <a:latin typeface="+mn-lt"/>
                <a:ea typeface="ＭＳ Ｐゴシック"/>
                <a:cs typeface="Calibri"/>
              </a:rPr>
              <a:t> </a:t>
            </a:r>
            <a:r>
              <a:rPr lang="it-IT" sz="2000" b="1" dirty="0" err="1">
                <a:latin typeface="+mn-lt"/>
                <a:ea typeface="ＭＳ Ｐゴシック"/>
                <a:cs typeface="Calibri"/>
              </a:rPr>
              <a:t>throughout</a:t>
            </a:r>
            <a:r>
              <a:rPr lang="it-IT" sz="2000" b="1" dirty="0">
                <a:latin typeface="+mn-lt"/>
                <a:ea typeface="ＭＳ Ｐゴシック"/>
                <a:cs typeface="Calibri"/>
              </a:rPr>
              <a:t> </a:t>
            </a:r>
            <a:r>
              <a:rPr lang="it-IT" sz="2000" b="1" dirty="0" err="1">
                <a:latin typeface="+mn-lt"/>
                <a:ea typeface="ＭＳ Ｐゴシック"/>
                <a:cs typeface="Calibri"/>
              </a:rPr>
              <a:t>its</a:t>
            </a:r>
            <a:r>
              <a:rPr lang="it-IT" sz="2000" b="1" dirty="0">
                <a:latin typeface="+mn-lt"/>
                <a:ea typeface="ＭＳ Ｐゴシック"/>
                <a:cs typeface="Calibri"/>
              </a:rPr>
              <a:t> </a:t>
            </a:r>
            <a:r>
              <a:rPr lang="it-IT" sz="2000" b="1" dirty="0" err="1">
                <a:latin typeface="+mn-lt"/>
                <a:ea typeface="ＭＳ Ｐゴシック"/>
                <a:cs typeface="Calibri"/>
              </a:rPr>
              <a:t>entire</a:t>
            </a:r>
            <a:r>
              <a:rPr lang="it-IT" sz="2000" b="1" dirty="0">
                <a:latin typeface="+mn-lt"/>
                <a:ea typeface="ＭＳ Ｐゴシック"/>
                <a:cs typeface="Calibri"/>
              </a:rPr>
              <a:t> life </a:t>
            </a:r>
            <a:r>
              <a:rPr lang="it-IT" sz="2000" b="1" dirty="0" err="1">
                <a:latin typeface="+mn-lt"/>
                <a:ea typeface="ＭＳ Ｐゴシック"/>
                <a:cs typeface="Calibri"/>
              </a:rPr>
              <a:t>cycle</a:t>
            </a:r>
            <a:r>
              <a:rPr lang="it-IT" sz="2000" dirty="0">
                <a:latin typeface="+mn-lt"/>
                <a:ea typeface="ＭＳ Ｐゴシック"/>
                <a:cs typeface="Calibri"/>
              </a:rPr>
              <a:t>: </a:t>
            </a:r>
            <a:r>
              <a:rPr lang="it-IT" sz="2000" dirty="0" err="1">
                <a:latin typeface="+mn-lt"/>
                <a:ea typeface="ＭＳ Ｐゴシック"/>
                <a:cs typeface="Calibri"/>
              </a:rPr>
              <a:t>strict</a:t>
            </a:r>
            <a:r>
              <a:rPr lang="it-IT" sz="2000" dirty="0">
                <a:latin typeface="+mn-lt"/>
                <a:ea typeface="ＭＳ Ｐゴシック"/>
                <a:cs typeface="Calibri"/>
              </a:rPr>
              <a:t> </a:t>
            </a:r>
            <a:r>
              <a:rPr lang="it-IT" sz="2000" dirty="0" err="1">
                <a:latin typeface="+mn-lt"/>
                <a:ea typeface="ＭＳ Ｐゴシック"/>
                <a:cs typeface="Calibri"/>
              </a:rPr>
              <a:t>veterinary</a:t>
            </a:r>
            <a:r>
              <a:rPr lang="it-IT" sz="2000" dirty="0">
                <a:latin typeface="+mn-lt"/>
                <a:ea typeface="ＭＳ Ｐゴシック"/>
                <a:cs typeface="Calibri"/>
              </a:rPr>
              <a:t> control, water control, food control, heavy metals </a:t>
            </a:r>
            <a:r>
              <a:rPr lang="it-IT" sz="2000" dirty="0" err="1">
                <a:latin typeface="+mn-lt"/>
                <a:ea typeface="ＭＳ Ｐゴシック"/>
                <a:cs typeface="Calibri"/>
              </a:rPr>
              <a:t>contamination</a:t>
            </a:r>
            <a:r>
              <a:rPr lang="it-IT" sz="2000" dirty="0">
                <a:latin typeface="+mn-lt"/>
                <a:ea typeface="ＭＳ Ｐゴシック"/>
                <a:cs typeface="Calibri"/>
              </a:rPr>
              <a:t> control. </a:t>
            </a:r>
            <a:br>
              <a:rPr lang="it-IT" sz="2000" dirty="0">
                <a:latin typeface="+mn-lt"/>
                <a:ea typeface="ＭＳ Ｐゴシック" panose="020B0600070205080204" pitchFamily="34" charset="-128"/>
                <a:cs typeface="Calibri" panose="020F0502020204030204" pitchFamily="34" charset="0"/>
              </a:rPr>
            </a:br>
            <a:endParaRPr lang="it-IT" sz="2000" dirty="0">
              <a:latin typeface="+mn-lt"/>
              <a:ea typeface="ＭＳ Ｐゴシック" panose="020B0600070205080204" pitchFamily="34" charset="-128"/>
              <a:cs typeface="Calibri" panose="020F0502020204030204" pitchFamily="34" charset="0"/>
            </a:endParaRPr>
          </a:p>
          <a:p>
            <a:pPr marL="342900" indent="-342900">
              <a:buFont typeface="Arial" panose="020B0604020202020204" pitchFamily="34" charset="0"/>
              <a:buChar char="•"/>
            </a:pPr>
            <a:r>
              <a:rPr lang="it-IT" sz="2000" dirty="0">
                <a:latin typeface="+mn-lt"/>
                <a:ea typeface="ＭＳ Ｐゴシック"/>
                <a:cs typeface="Calibri"/>
              </a:rPr>
              <a:t>Wild </a:t>
            </a:r>
            <a:r>
              <a:rPr lang="it-IT" sz="2000" dirty="0" err="1">
                <a:latin typeface="+mn-lt"/>
                <a:ea typeface="ＭＳ Ｐゴシック"/>
                <a:cs typeface="Calibri"/>
              </a:rPr>
              <a:t>salmon</a:t>
            </a:r>
            <a:r>
              <a:rPr lang="it-IT" sz="2000" dirty="0">
                <a:latin typeface="+mn-lt"/>
                <a:ea typeface="ＭＳ Ｐゴシック"/>
                <a:cs typeface="Calibri"/>
              </a:rPr>
              <a:t> </a:t>
            </a:r>
            <a:r>
              <a:rPr lang="it-IT" sz="2000" dirty="0" err="1">
                <a:latin typeface="+mn-lt"/>
                <a:ea typeface="ＭＳ Ｐゴシック"/>
                <a:cs typeface="Calibri"/>
              </a:rPr>
              <a:t>extraction</a:t>
            </a:r>
            <a:r>
              <a:rPr lang="it-IT" sz="2000" dirty="0">
                <a:latin typeface="+mn-lt"/>
                <a:ea typeface="ＭＳ Ｐゴシック"/>
                <a:cs typeface="Calibri"/>
              </a:rPr>
              <a:t> </a:t>
            </a:r>
            <a:r>
              <a:rPr lang="it-IT" sz="2000" dirty="0" err="1">
                <a:latin typeface="+mn-lt"/>
                <a:ea typeface="ＭＳ Ｐゴシック"/>
                <a:cs typeface="Calibri"/>
              </a:rPr>
              <a:t>cannot</a:t>
            </a:r>
            <a:r>
              <a:rPr lang="it-IT" sz="2000" dirty="0">
                <a:latin typeface="+mn-lt"/>
                <a:ea typeface="ＭＳ Ｐゴシック"/>
                <a:cs typeface="Calibri"/>
              </a:rPr>
              <a:t> </a:t>
            </a:r>
            <a:r>
              <a:rPr lang="it-IT" sz="2000" dirty="0" err="1">
                <a:latin typeface="+mn-lt"/>
                <a:ea typeface="ＭＳ Ｐゴシック"/>
                <a:cs typeface="Calibri"/>
              </a:rPr>
              <a:t>ensure</a:t>
            </a:r>
            <a:r>
              <a:rPr lang="it-IT" sz="2000" dirty="0">
                <a:latin typeface="+mn-lt"/>
                <a:ea typeface="ＭＳ Ｐゴシック"/>
                <a:cs typeface="Calibri"/>
              </a:rPr>
              <a:t> the </a:t>
            </a:r>
            <a:r>
              <a:rPr lang="it-IT" sz="2000" dirty="0" err="1">
                <a:latin typeface="+mn-lt"/>
                <a:ea typeface="ＭＳ Ｐゴシック"/>
                <a:cs typeface="Calibri"/>
              </a:rPr>
              <a:t>rigorous</a:t>
            </a:r>
            <a:r>
              <a:rPr lang="it-IT" sz="2000" dirty="0">
                <a:latin typeface="+mn-lt"/>
                <a:ea typeface="ＭＳ Ｐゴシック"/>
                <a:cs typeface="Calibri"/>
              </a:rPr>
              <a:t> control of the </a:t>
            </a:r>
            <a:r>
              <a:rPr lang="it-IT" sz="2000" dirty="0" err="1">
                <a:latin typeface="+mn-lt"/>
                <a:ea typeface="ＭＳ Ｐゴシック"/>
                <a:cs typeface="Calibri"/>
              </a:rPr>
              <a:t>fish</a:t>
            </a:r>
            <a:r>
              <a:rPr lang="it-IT" sz="2000" dirty="0">
                <a:latin typeface="+mn-lt"/>
                <a:ea typeface="ＭＳ Ｐゴシック"/>
                <a:cs typeface="Calibri"/>
              </a:rPr>
              <a:t> </a:t>
            </a:r>
            <a:r>
              <a:rPr lang="it-IT" sz="2000" dirty="0" err="1">
                <a:latin typeface="+mn-lt"/>
                <a:ea typeface="ＭＳ Ｐゴシック"/>
                <a:cs typeface="Calibri"/>
              </a:rPr>
              <a:t>throughout</a:t>
            </a:r>
            <a:r>
              <a:rPr lang="it-IT" sz="2000" dirty="0">
                <a:latin typeface="+mn-lt"/>
                <a:ea typeface="ＭＳ Ｐゴシック"/>
                <a:cs typeface="Calibri"/>
              </a:rPr>
              <a:t> </a:t>
            </a:r>
            <a:r>
              <a:rPr lang="it-IT" sz="2000" dirty="0" err="1">
                <a:latin typeface="+mn-lt"/>
                <a:ea typeface="ＭＳ Ｐゴシック"/>
                <a:cs typeface="Calibri"/>
              </a:rPr>
              <a:t>its</a:t>
            </a:r>
            <a:r>
              <a:rPr lang="it-IT" sz="2000" dirty="0">
                <a:latin typeface="+mn-lt"/>
                <a:ea typeface="ＭＳ Ｐゴシック"/>
                <a:cs typeface="Calibri"/>
              </a:rPr>
              <a:t> life </a:t>
            </a:r>
            <a:r>
              <a:rPr lang="it-IT" sz="2000" dirty="0" err="1">
                <a:latin typeface="+mn-lt"/>
                <a:ea typeface="ＭＳ Ｐゴシック"/>
                <a:cs typeface="Calibri"/>
              </a:rPr>
              <a:t>cycle</a:t>
            </a:r>
            <a:r>
              <a:rPr lang="it-IT" sz="2000" dirty="0">
                <a:latin typeface="+mn-lt"/>
                <a:ea typeface="ＭＳ Ｐゴシック"/>
                <a:cs typeface="Calibri"/>
              </a:rPr>
              <a:t> – </a:t>
            </a:r>
            <a:r>
              <a:rPr lang="it-IT" sz="2000" dirty="0" err="1">
                <a:latin typeface="+mn-lt"/>
                <a:ea typeface="ＭＳ Ｐゴシック"/>
                <a:cs typeface="Calibri"/>
              </a:rPr>
              <a:t>pollutants</a:t>
            </a:r>
            <a:r>
              <a:rPr lang="it-IT" sz="2000" dirty="0">
                <a:latin typeface="+mn-lt"/>
                <a:ea typeface="ＭＳ Ｐゴシック"/>
                <a:cs typeface="Calibri"/>
              </a:rPr>
              <a:t> in </a:t>
            </a:r>
            <a:r>
              <a:rPr lang="it-IT" sz="2000" dirty="0" err="1">
                <a:latin typeface="+mn-lt"/>
                <a:ea typeface="ＭＳ Ｐゴシック"/>
                <a:cs typeface="Calibri"/>
              </a:rPr>
              <a:t>seawater</a:t>
            </a:r>
            <a:r>
              <a:rPr lang="it-IT" sz="2000" dirty="0">
                <a:latin typeface="+mn-lt"/>
                <a:ea typeface="ＭＳ Ｐゴシック"/>
                <a:cs typeface="Calibri"/>
              </a:rPr>
              <a:t>  can contaminate the </a:t>
            </a:r>
            <a:r>
              <a:rPr lang="it-IT" sz="2000" dirty="0" err="1">
                <a:latin typeface="+mn-lt"/>
                <a:ea typeface="ＭＳ Ｐゴシック"/>
                <a:cs typeface="Calibri"/>
              </a:rPr>
              <a:t>trout</a:t>
            </a:r>
            <a:r>
              <a:rPr lang="it-IT" sz="2000" dirty="0">
                <a:latin typeface="+mn-lt"/>
                <a:ea typeface="ＭＳ Ｐゴシック"/>
                <a:cs typeface="Calibri"/>
              </a:rPr>
              <a:t>(heavy metals, </a:t>
            </a:r>
            <a:r>
              <a:rPr lang="it-IT" sz="2000" dirty="0" err="1">
                <a:latin typeface="+mn-lt"/>
                <a:ea typeface="ＭＳ Ｐゴシック"/>
                <a:cs typeface="Calibri"/>
              </a:rPr>
              <a:t>plastic</a:t>
            </a:r>
            <a:r>
              <a:rPr lang="it-IT" sz="2000" dirty="0">
                <a:latin typeface="+mn-lt"/>
                <a:ea typeface="ＭＳ Ｐゴシック"/>
                <a:cs typeface="Calibri"/>
              </a:rPr>
              <a:t>, </a:t>
            </a:r>
            <a:r>
              <a:rPr lang="it-IT" sz="2000" dirty="0" err="1">
                <a:latin typeface="+mn-lt"/>
                <a:ea typeface="ＭＳ Ｐゴシック"/>
                <a:cs typeface="Calibri"/>
              </a:rPr>
              <a:t>radioactive</a:t>
            </a:r>
            <a:r>
              <a:rPr lang="it-IT" sz="2000" dirty="0">
                <a:latin typeface="+mn-lt"/>
                <a:ea typeface="ＭＳ Ｐゴシック"/>
                <a:cs typeface="Calibri"/>
              </a:rPr>
              <a:t> </a:t>
            </a:r>
            <a:r>
              <a:rPr lang="it-IT" sz="2000" dirty="0" err="1">
                <a:latin typeface="+mn-lt"/>
                <a:ea typeface="ＭＳ Ｐゴシック"/>
                <a:cs typeface="Calibri"/>
              </a:rPr>
              <a:t>particles</a:t>
            </a:r>
            <a:r>
              <a:rPr lang="it-IT" sz="2000" dirty="0">
                <a:latin typeface="+mn-lt"/>
                <a:ea typeface="ＭＳ Ｐゴシック"/>
                <a:cs typeface="Calibri"/>
              </a:rPr>
              <a:t>).</a:t>
            </a:r>
            <a:endParaRPr lang="it-IT" sz="3200" b="1" dirty="0">
              <a:latin typeface="+mn-lt"/>
              <a:cs typeface="Calibri" panose="020F0502020204030204" pitchFamily="34" charset="0"/>
            </a:endParaRPr>
          </a:p>
        </p:txBody>
      </p:sp>
      <p:sp>
        <p:nvSpPr>
          <p:cNvPr id="3" name="TextBox 2">
            <a:extLst>
              <a:ext uri="{FF2B5EF4-FFF2-40B4-BE49-F238E27FC236}">
                <a16:creationId xmlns:a16="http://schemas.microsoft.com/office/drawing/2014/main" id="{08CECEB1-B5EB-2FFF-6F85-D77851DF3637}"/>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33510498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02C8E543-5FF8-4FB5-EB43-A967FB7280F3}"/>
              </a:ext>
            </a:extLst>
          </p:cNvPr>
          <p:cNvSpPr>
            <a:spLocks noGrp="1"/>
          </p:cNvSpPr>
          <p:nvPr>
            <p:ph type="title"/>
          </p:nvPr>
        </p:nvSpPr>
        <p:spPr/>
        <p:txBody>
          <a:bodyPr/>
          <a:lstStyle/>
          <a:p>
            <a:r>
              <a:rPr lang="de-DE" sz="4000"/>
              <a:t>Trout Fish Polynucleotides (PN)</a:t>
            </a:r>
            <a:endParaRPr lang="de-DE"/>
          </a:p>
        </p:txBody>
      </p:sp>
      <p:sp>
        <p:nvSpPr>
          <p:cNvPr id="4" name="Textplatzhalter 2">
            <a:extLst>
              <a:ext uri="{FF2B5EF4-FFF2-40B4-BE49-F238E27FC236}">
                <a16:creationId xmlns:a16="http://schemas.microsoft.com/office/drawing/2014/main" id="{BB30546F-F956-ADFC-3A56-35836763B5D3}"/>
              </a:ext>
            </a:extLst>
          </p:cNvPr>
          <p:cNvSpPr txBox="1">
            <a:spLocks/>
          </p:cNvSpPr>
          <p:nvPr/>
        </p:nvSpPr>
        <p:spPr>
          <a:xfrm>
            <a:off x="1177413" y="3770080"/>
            <a:ext cx="8600768" cy="249922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40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it-IT" sz="2000" err="1">
                <a:latin typeface="+mn-lt"/>
                <a:cs typeface="Calibri" panose="020F0502020204030204" pitchFamily="34" charset="0"/>
              </a:rPr>
              <a:t>Extraction</a:t>
            </a:r>
            <a:r>
              <a:rPr lang="it-IT" sz="2000">
                <a:latin typeface="+mn-lt"/>
                <a:cs typeface="Calibri" panose="020F0502020204030204" pitchFamily="34" charset="0"/>
              </a:rPr>
              <a:t> </a:t>
            </a:r>
            <a:r>
              <a:rPr lang="it-IT" sz="2000" err="1">
                <a:latin typeface="+mn-lt"/>
                <a:cs typeface="Calibri" panose="020F0502020204030204" pitchFamily="34" charset="0"/>
              </a:rPr>
              <a:t>trout</a:t>
            </a:r>
            <a:r>
              <a:rPr lang="it-IT" sz="2000">
                <a:latin typeface="+mn-lt"/>
                <a:cs typeface="Calibri" panose="020F0502020204030204" pitchFamily="34" charset="0"/>
              </a:rPr>
              <a:t> </a:t>
            </a:r>
            <a:r>
              <a:rPr lang="it-IT" sz="2000" err="1">
                <a:latin typeface="+mn-lt"/>
                <a:cs typeface="Calibri" panose="020F0502020204030204" pitchFamily="34" charset="0"/>
              </a:rPr>
              <a:t>gonads</a:t>
            </a:r>
            <a:r>
              <a:rPr lang="it-IT" sz="2000">
                <a:latin typeface="+mn-lt"/>
                <a:cs typeface="Calibri" panose="020F0502020204030204" pitchFamily="34" charset="0"/>
              </a:rPr>
              <a:t> (</a:t>
            </a:r>
            <a:r>
              <a:rPr lang="it-IT" sz="2000" err="1">
                <a:latin typeface="+mn-lt"/>
                <a:cs typeface="Calibri" panose="020F0502020204030204" pitchFamily="34" charset="0"/>
              </a:rPr>
              <a:t>fish</a:t>
            </a:r>
            <a:r>
              <a:rPr lang="it-IT" sz="2000">
                <a:latin typeface="+mn-lt"/>
                <a:cs typeface="Calibri" panose="020F0502020204030204" pitchFamily="34" charset="0"/>
              </a:rPr>
              <a:t> </a:t>
            </a:r>
            <a:r>
              <a:rPr lang="it-IT" sz="2000" err="1">
                <a:latin typeface="+mn-lt"/>
                <a:cs typeface="Calibri" panose="020F0502020204030204" pitchFamily="34" charset="0"/>
              </a:rPr>
              <a:t>bred</a:t>
            </a:r>
            <a:r>
              <a:rPr lang="it-IT" sz="2000">
                <a:latin typeface="+mn-lt"/>
                <a:cs typeface="Calibri" panose="020F0502020204030204" pitchFamily="34" charset="0"/>
              </a:rPr>
              <a:t> for human </a:t>
            </a:r>
            <a:r>
              <a:rPr lang="it-IT" sz="2000" err="1">
                <a:latin typeface="+mn-lt"/>
                <a:cs typeface="Calibri" panose="020F0502020204030204" pitchFamily="34" charset="0"/>
              </a:rPr>
              <a:t>consumption</a:t>
            </a:r>
            <a:r>
              <a:rPr lang="it-IT" sz="2000">
                <a:latin typeface="+mn-lt"/>
                <a:cs typeface="Calibri" panose="020F0502020204030204" pitchFamily="34" charset="0"/>
              </a:rPr>
              <a:t>) </a:t>
            </a:r>
          </a:p>
          <a:p>
            <a:pPr marL="342900" indent="-342900">
              <a:buFont typeface="Arial" panose="020B0604020202020204" pitchFamily="34" charset="0"/>
              <a:buChar char="•"/>
            </a:pPr>
            <a:r>
              <a:rPr lang="it-IT" sz="2000" err="1">
                <a:latin typeface="+mn-lt"/>
                <a:cs typeface="Calibri" panose="020F0502020204030204" pitchFamily="34" charset="0"/>
              </a:rPr>
              <a:t>Polynucleotide</a:t>
            </a:r>
            <a:r>
              <a:rPr lang="it-IT" sz="2000">
                <a:latin typeface="+mn-lt"/>
                <a:cs typeface="Calibri" panose="020F0502020204030204" pitchFamily="34" charset="0"/>
              </a:rPr>
              <a:t> </a:t>
            </a:r>
            <a:r>
              <a:rPr lang="it-IT" sz="2000" err="1">
                <a:latin typeface="+mn-lt"/>
                <a:cs typeface="Calibri" panose="020F0502020204030204" pitchFamily="34" charset="0"/>
              </a:rPr>
              <a:t>purification</a:t>
            </a:r>
            <a:r>
              <a:rPr lang="it-IT" sz="2000">
                <a:latin typeface="+mn-lt"/>
                <a:cs typeface="Calibri" panose="020F0502020204030204" pitchFamily="34" charset="0"/>
              </a:rPr>
              <a:t> (GMP)</a:t>
            </a:r>
          </a:p>
          <a:p>
            <a:pPr marL="342900" indent="-342900">
              <a:buFont typeface="Arial" panose="020B0604020202020204" pitchFamily="34" charset="0"/>
              <a:buChar char="•"/>
            </a:pPr>
            <a:r>
              <a:rPr lang="it-IT" sz="2000" err="1">
                <a:latin typeface="+mn-lt"/>
                <a:cs typeface="Calibri" panose="020F0502020204030204" pitchFamily="34" charset="0"/>
              </a:rPr>
              <a:t>Packaged</a:t>
            </a:r>
            <a:r>
              <a:rPr lang="it-IT" sz="2000">
                <a:latin typeface="+mn-lt"/>
                <a:cs typeface="Calibri" panose="020F0502020204030204" pitchFamily="34" charset="0"/>
              </a:rPr>
              <a:t> </a:t>
            </a:r>
            <a:r>
              <a:rPr lang="it-IT" sz="2000" err="1">
                <a:latin typeface="+mn-lt"/>
                <a:cs typeface="Calibri" panose="020F0502020204030204" pitchFamily="34" charset="0"/>
              </a:rPr>
              <a:t>as</a:t>
            </a:r>
            <a:r>
              <a:rPr lang="it-IT" sz="2000">
                <a:latin typeface="+mn-lt"/>
                <a:cs typeface="Calibri" panose="020F0502020204030204" pitchFamily="34" charset="0"/>
              </a:rPr>
              <a:t> </a:t>
            </a:r>
            <a:r>
              <a:rPr lang="it-IT" sz="2000" err="1">
                <a:latin typeface="+mn-lt"/>
                <a:cs typeface="Calibri" panose="020F0502020204030204" pitchFamily="34" charset="0"/>
              </a:rPr>
              <a:t>medical</a:t>
            </a:r>
            <a:r>
              <a:rPr lang="it-IT" sz="2000">
                <a:latin typeface="+mn-lt"/>
                <a:cs typeface="Calibri" panose="020F0502020204030204" pitchFamily="34" charset="0"/>
              </a:rPr>
              <a:t> devices in </a:t>
            </a:r>
            <a:r>
              <a:rPr lang="it-IT" sz="2000" err="1">
                <a:latin typeface="+mn-lt"/>
                <a:cs typeface="Calibri" panose="020F0502020204030204" pitchFamily="34" charset="0"/>
              </a:rPr>
              <a:t>pre</a:t>
            </a:r>
            <a:r>
              <a:rPr lang="it-IT" sz="2000">
                <a:latin typeface="+mn-lt"/>
                <a:cs typeface="Calibri" panose="020F0502020204030204" pitchFamily="34" charset="0"/>
              </a:rPr>
              <a:t> </a:t>
            </a:r>
            <a:r>
              <a:rPr lang="it-IT" sz="2000" err="1">
                <a:latin typeface="+mn-lt"/>
                <a:cs typeface="Calibri" panose="020F0502020204030204" pitchFamily="34" charset="0"/>
              </a:rPr>
              <a:t>filled</a:t>
            </a:r>
            <a:r>
              <a:rPr lang="it-IT" sz="2000">
                <a:latin typeface="+mn-lt"/>
                <a:cs typeface="Calibri" panose="020F0502020204030204" pitchFamily="34" charset="0"/>
              </a:rPr>
              <a:t> glass </a:t>
            </a:r>
            <a:r>
              <a:rPr lang="it-IT" sz="2000" err="1">
                <a:latin typeface="+mn-lt"/>
                <a:cs typeface="Calibri" panose="020F0502020204030204" pitchFamily="34" charset="0"/>
              </a:rPr>
              <a:t>syringes</a:t>
            </a:r>
            <a:endParaRPr lang="it-IT" sz="2000">
              <a:latin typeface="+mn-lt"/>
              <a:cs typeface="Calibri" panose="020F0502020204030204" pitchFamily="34" charset="0"/>
            </a:endParaRPr>
          </a:p>
          <a:p>
            <a:pPr marL="342900" indent="-342900">
              <a:buFont typeface="Arial" panose="020B0604020202020204" pitchFamily="34" charset="0"/>
              <a:buChar char="•"/>
            </a:pPr>
            <a:r>
              <a:rPr lang="it-IT" sz="2000" err="1">
                <a:latin typeface="+mn-lt"/>
                <a:cs typeface="Calibri" panose="020F0502020204030204" pitchFamily="34" charset="0"/>
              </a:rPr>
              <a:t>Controlled</a:t>
            </a:r>
            <a:r>
              <a:rPr lang="it-IT" sz="2000">
                <a:latin typeface="+mn-lt"/>
                <a:cs typeface="Calibri" panose="020F0502020204030204" pitchFamily="34" charset="0"/>
              </a:rPr>
              <a:t> </a:t>
            </a:r>
            <a:r>
              <a:rPr lang="it-IT" sz="2000" err="1">
                <a:latin typeface="+mn-lt"/>
                <a:cs typeface="Calibri" panose="020F0502020204030204" pitchFamily="34" charset="0"/>
              </a:rPr>
              <a:t>distribution</a:t>
            </a:r>
            <a:r>
              <a:rPr lang="it-IT" sz="2000">
                <a:latin typeface="+mn-lt"/>
                <a:cs typeface="Calibri" panose="020F0502020204030204" pitchFamily="34" charset="0"/>
              </a:rPr>
              <a:t> (GDP)</a:t>
            </a:r>
          </a:p>
          <a:p>
            <a:pPr marL="342900" indent="-342900">
              <a:buFont typeface="Arial" panose="020B0604020202020204" pitchFamily="34" charset="0"/>
              <a:buChar char="•"/>
            </a:pPr>
            <a:r>
              <a:rPr lang="it-IT" sz="2000">
                <a:latin typeface="+mn-lt"/>
                <a:cs typeface="Calibri" panose="020F0502020204030204" pitchFamily="34" charset="0"/>
              </a:rPr>
              <a:t>GMP, ISO </a:t>
            </a:r>
            <a:r>
              <a:rPr lang="it-IT" sz="2000" err="1">
                <a:latin typeface="+mn-lt"/>
                <a:cs typeface="Calibri" panose="020F0502020204030204" pitchFamily="34" charset="0"/>
              </a:rPr>
              <a:t>certifications</a:t>
            </a:r>
            <a:endParaRPr lang="it-IT" sz="2000">
              <a:latin typeface="+mn-lt"/>
              <a:cs typeface="Calibri" panose="020F0502020204030204" pitchFamily="34" charset="0"/>
            </a:endParaRPr>
          </a:p>
          <a:p>
            <a:pPr marL="342900" indent="-342900">
              <a:buFont typeface="Arial" panose="020B0604020202020204" pitchFamily="34" charset="0"/>
              <a:buChar char="•"/>
            </a:pPr>
            <a:r>
              <a:rPr lang="it-IT" sz="2000" err="1">
                <a:latin typeface="+mn-lt"/>
                <a:cs typeface="Calibri" panose="020F0502020204030204" pitchFamily="34" charset="0"/>
              </a:rPr>
              <a:t>Polynucleodite</a:t>
            </a:r>
            <a:r>
              <a:rPr lang="it-IT" sz="2000">
                <a:latin typeface="+mn-lt"/>
                <a:cs typeface="Calibri" panose="020F0502020204030204" pitchFamily="34" charset="0"/>
              </a:rPr>
              <a:t> Highly </a:t>
            </a:r>
            <a:r>
              <a:rPr lang="it-IT" sz="2000" err="1">
                <a:latin typeface="+mn-lt"/>
                <a:cs typeface="Calibri" panose="020F0502020204030204" pitchFamily="34" charset="0"/>
              </a:rPr>
              <a:t>Purified</a:t>
            </a:r>
            <a:r>
              <a:rPr lang="it-IT" sz="2000">
                <a:latin typeface="+mn-lt"/>
                <a:cs typeface="Calibri" panose="020F0502020204030204" pitchFamily="34" charset="0"/>
              </a:rPr>
              <a:t> Technology</a:t>
            </a:r>
          </a:p>
        </p:txBody>
      </p:sp>
      <p:sp>
        <p:nvSpPr>
          <p:cNvPr id="3" name="Textfeld 2">
            <a:extLst>
              <a:ext uri="{FF2B5EF4-FFF2-40B4-BE49-F238E27FC236}">
                <a16:creationId xmlns:a16="http://schemas.microsoft.com/office/drawing/2014/main" id="{285DE409-4A33-5052-50FC-D2F7AD757747}"/>
              </a:ext>
            </a:extLst>
          </p:cNvPr>
          <p:cNvSpPr txBox="1"/>
          <p:nvPr/>
        </p:nvSpPr>
        <p:spPr>
          <a:xfrm>
            <a:off x="838200" y="2642934"/>
            <a:ext cx="6300019" cy="794576"/>
          </a:xfrm>
          <a:prstGeom prst="rect">
            <a:avLst/>
          </a:prstGeom>
          <a:noFill/>
        </p:spPr>
        <p:txBody>
          <a:bodyPr wrap="square">
            <a:spAutoFit/>
          </a:bodyPr>
          <a:lstStyle/>
          <a:p>
            <a:pPr>
              <a:lnSpc>
                <a:spcPct val="120000"/>
              </a:lnSpc>
            </a:pPr>
            <a:r>
              <a:rPr lang="de-DE" sz="2000" b="1" err="1"/>
              <a:t>Full</a:t>
            </a:r>
            <a:r>
              <a:rPr lang="de-DE" sz="2000" b="1"/>
              <a:t> </a:t>
            </a:r>
            <a:r>
              <a:rPr lang="de-DE" sz="2000" b="1" err="1"/>
              <a:t>control</a:t>
            </a:r>
            <a:r>
              <a:rPr lang="de-DE" sz="2000" b="1"/>
              <a:t> </a:t>
            </a:r>
            <a:r>
              <a:rPr lang="de-DE" sz="2000" b="1" err="1"/>
              <a:t>of</a:t>
            </a:r>
            <a:r>
              <a:rPr lang="de-DE" sz="2000" b="1"/>
              <a:t> </a:t>
            </a:r>
            <a:r>
              <a:rPr lang="de-DE" sz="2000" b="1" err="1"/>
              <a:t>the</a:t>
            </a:r>
            <a:r>
              <a:rPr lang="de-DE" sz="2000" b="1"/>
              <a:t> </a:t>
            </a:r>
            <a:r>
              <a:rPr lang="de-DE" sz="2000" b="1" err="1"/>
              <a:t>production</a:t>
            </a:r>
            <a:r>
              <a:rPr lang="de-DE" sz="2000" b="1"/>
              <a:t> </a:t>
            </a:r>
            <a:r>
              <a:rPr lang="de-DE" sz="2000" b="1" err="1"/>
              <a:t>chain</a:t>
            </a:r>
            <a:r>
              <a:rPr lang="de-DE" sz="2000" b="1"/>
              <a:t> and </a:t>
            </a:r>
            <a:r>
              <a:rPr lang="de-DE" sz="2000" b="1" err="1"/>
              <a:t>commercial</a:t>
            </a:r>
            <a:r>
              <a:rPr lang="de-DE" sz="2000" b="1"/>
              <a:t> network:</a:t>
            </a:r>
          </a:p>
        </p:txBody>
      </p:sp>
      <p:sp>
        <p:nvSpPr>
          <p:cNvPr id="2" name="TextBox 1">
            <a:extLst>
              <a:ext uri="{FF2B5EF4-FFF2-40B4-BE49-F238E27FC236}">
                <a16:creationId xmlns:a16="http://schemas.microsoft.com/office/drawing/2014/main" id="{48E3D0FB-0405-980A-B1E0-13121C68E847}"/>
              </a:ext>
            </a:extLst>
          </p:cNvPr>
          <p:cNvSpPr txBox="1"/>
          <p:nvPr/>
        </p:nvSpPr>
        <p:spPr>
          <a:xfrm>
            <a:off x="10677144" y="6504274"/>
            <a:ext cx="3502152" cy="259238"/>
          </a:xfrm>
          <a:prstGeom prst="rect">
            <a:avLst/>
          </a:prstGeom>
          <a:noFill/>
        </p:spPr>
        <p:txBody>
          <a:bodyPr wrap="square" rtlCol="0">
            <a:spAutoFit/>
          </a:bodyPr>
          <a:lstStyle/>
          <a:p>
            <a:pPr algn="l">
              <a:lnSpc>
                <a:spcPct val="120000"/>
              </a:lnSpc>
            </a:pPr>
            <a:r>
              <a:rPr lang="de-AT" sz="1000" err="1">
                <a:latin typeface="Century Gothic" panose="020B0502020202020204" pitchFamily="34" charset="0"/>
              </a:rPr>
              <a:t>Stricly</a:t>
            </a:r>
            <a:r>
              <a:rPr lang="de-AT" sz="1000">
                <a:latin typeface="Century Gothic" panose="020B0502020202020204" pitchFamily="34" charset="0"/>
              </a:rPr>
              <a:t> </a:t>
            </a:r>
            <a:r>
              <a:rPr lang="de-AT" sz="1000" err="1">
                <a:latin typeface="Century Gothic" panose="020B0502020202020204" pitchFamily="34" charset="0"/>
              </a:rPr>
              <a:t>for</a:t>
            </a:r>
            <a:r>
              <a:rPr lang="de-AT" sz="1000">
                <a:latin typeface="Century Gothic" panose="020B0502020202020204" pitchFamily="34" charset="0"/>
              </a:rPr>
              <a:t> internal </a:t>
            </a:r>
            <a:r>
              <a:rPr lang="de-AT" sz="1000" err="1">
                <a:latin typeface="Century Gothic" panose="020B0502020202020204" pitchFamily="34" charset="0"/>
              </a:rPr>
              <a:t>use</a:t>
            </a:r>
            <a:r>
              <a:rPr lang="de-AT" sz="1000">
                <a:latin typeface="Century Gothic" panose="020B0502020202020204" pitchFamily="34" charset="0"/>
              </a:rPr>
              <a:t>. </a:t>
            </a:r>
            <a:endParaRPr lang="en-GB" sz="1000">
              <a:latin typeface="Century Gothic" panose="020B0502020202020204" pitchFamily="34" charset="0"/>
            </a:endParaRPr>
          </a:p>
        </p:txBody>
      </p:sp>
    </p:spTree>
    <p:extLst>
      <p:ext uri="{BB962C8B-B14F-4D97-AF65-F5344CB8AC3E}">
        <p14:creationId xmlns:p14="http://schemas.microsoft.com/office/powerpoint/2010/main" val="33600583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D8F6757A-94B3-E590-0BB7-6958FE08EEAC}"/>
              </a:ext>
            </a:extLst>
          </p:cNvPr>
          <p:cNvSpPr>
            <a:spLocks noGrp="1"/>
          </p:cNvSpPr>
          <p:nvPr>
            <p:ph type="body" sz="quarter" idx="10"/>
          </p:nvPr>
        </p:nvSpPr>
        <p:spPr>
          <a:xfrm>
            <a:off x="7882890" y="2047106"/>
            <a:ext cx="3662639" cy="2763788"/>
          </a:xfrm>
        </p:spPr>
        <p:txBody>
          <a:bodyPr vert="horz" lIns="91440" tIns="45720" rIns="91440" bIns="45720" rtlCol="0" anchor="t">
            <a:normAutofit/>
          </a:bodyPr>
          <a:lstStyle/>
          <a:p>
            <a:r>
              <a:rPr lang="de-DE">
                <a:latin typeface="Century Gothic"/>
              </a:rPr>
              <a:t>PN-HPT</a:t>
            </a:r>
            <a:r>
              <a:rPr lang="de-DE" baseline="30000">
                <a:latin typeface="Century Gothic"/>
              </a:rPr>
              <a:t>®</a:t>
            </a:r>
          </a:p>
          <a:p>
            <a:r>
              <a:rPr lang="en-US" sz="4000" b="1">
                <a:latin typeface="+mn-lt"/>
                <a:cs typeface="Futura Book"/>
              </a:rPr>
              <a:t>H</a:t>
            </a:r>
            <a:r>
              <a:rPr lang="en-US" sz="4000">
                <a:latin typeface="+mn-lt"/>
                <a:cs typeface="Futura Book"/>
              </a:rPr>
              <a:t>igh</a:t>
            </a:r>
            <a:r>
              <a:rPr lang="en-US" sz="4000" b="1">
                <a:latin typeface="+mn-lt"/>
                <a:cs typeface="Futura Book"/>
              </a:rPr>
              <a:t> P</a:t>
            </a:r>
            <a:r>
              <a:rPr lang="en-US" sz="4000">
                <a:latin typeface="+mn-lt"/>
                <a:cs typeface="Futura Book"/>
              </a:rPr>
              <a:t>urification </a:t>
            </a:r>
            <a:r>
              <a:rPr lang="en-US" sz="4000" b="1">
                <a:latin typeface="+mn-lt"/>
                <a:cs typeface="Futura Book"/>
              </a:rPr>
              <a:t>T</a:t>
            </a:r>
            <a:r>
              <a:rPr lang="en-US" sz="4000">
                <a:latin typeface="+mn-lt"/>
                <a:cs typeface="Futura Book"/>
              </a:rPr>
              <a:t>echnology</a:t>
            </a:r>
            <a:endParaRPr lang="it-IT" sz="4000">
              <a:latin typeface="+mn-lt"/>
            </a:endParaRPr>
          </a:p>
          <a:p>
            <a:endParaRPr lang="de-DE" baseline="30000">
              <a:latin typeface="Century Gothic"/>
            </a:endParaRPr>
          </a:p>
        </p:txBody>
      </p:sp>
      <p:sp>
        <p:nvSpPr>
          <p:cNvPr id="5" name="Textplatzhalter 2">
            <a:extLst>
              <a:ext uri="{FF2B5EF4-FFF2-40B4-BE49-F238E27FC236}">
                <a16:creationId xmlns:a16="http://schemas.microsoft.com/office/drawing/2014/main" id="{CB6201D9-E772-BAF7-81BB-60902B4F5DC2}"/>
              </a:ext>
            </a:extLst>
          </p:cNvPr>
          <p:cNvSpPr txBox="1">
            <a:spLocks/>
          </p:cNvSpPr>
          <p:nvPr/>
        </p:nvSpPr>
        <p:spPr>
          <a:xfrm>
            <a:off x="646471" y="1443579"/>
            <a:ext cx="5965344" cy="437532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40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20000"/>
              </a:lnSpc>
              <a:buFont typeface="Arial" panose="020B0604020202020204" pitchFamily="34" charset="0"/>
              <a:buChar char="•"/>
            </a:pPr>
            <a:r>
              <a:rPr lang="en-GB" sz="1800" b="1" dirty="0">
                <a:latin typeface="+mn-lt"/>
                <a:cs typeface="Calibri"/>
              </a:rPr>
              <a:t>Original extraction technology</a:t>
            </a:r>
            <a:r>
              <a:rPr lang="en-GB" sz="1800" dirty="0">
                <a:latin typeface="+mn-lt"/>
                <a:cs typeface="Calibri"/>
              </a:rPr>
              <a:t> from raw material</a:t>
            </a:r>
          </a:p>
          <a:p>
            <a:pPr marL="342900" indent="-342900">
              <a:lnSpc>
                <a:spcPct val="120000"/>
              </a:lnSpc>
              <a:buFont typeface="Arial" panose="020B0604020202020204" pitchFamily="34" charset="0"/>
              <a:buChar char="•"/>
            </a:pPr>
            <a:r>
              <a:rPr lang="en-GB" sz="1800" dirty="0">
                <a:latin typeface="+mn-lt"/>
                <a:cs typeface="Calibri"/>
              </a:rPr>
              <a:t>High level of </a:t>
            </a:r>
            <a:r>
              <a:rPr lang="en-GB" sz="1800" b="1" dirty="0">
                <a:latin typeface="+mn-lt"/>
                <a:cs typeface="Calibri"/>
              </a:rPr>
              <a:t>purification</a:t>
            </a:r>
          </a:p>
          <a:p>
            <a:pPr marL="342900" indent="-342900">
              <a:lnSpc>
                <a:spcPct val="120000"/>
              </a:lnSpc>
              <a:buFont typeface="Arial" panose="020B0604020202020204" pitchFamily="34" charset="0"/>
              <a:buChar char="•"/>
            </a:pPr>
            <a:r>
              <a:rPr lang="en-GB" sz="1800" b="1" dirty="0">
                <a:latin typeface="+mn-lt"/>
                <a:cs typeface="Calibri"/>
              </a:rPr>
              <a:t>Safety</a:t>
            </a:r>
            <a:r>
              <a:rPr lang="en-GB" sz="1800" dirty="0">
                <a:latin typeface="+mn-lt"/>
                <a:cs typeface="Calibri"/>
              </a:rPr>
              <a:t> of use</a:t>
            </a:r>
          </a:p>
          <a:p>
            <a:pPr marL="342900" indent="-342900">
              <a:lnSpc>
                <a:spcPct val="120000"/>
              </a:lnSpc>
              <a:buFont typeface="Arial" panose="020B0604020202020204" pitchFamily="34" charset="0"/>
              <a:buChar char="•"/>
            </a:pPr>
            <a:r>
              <a:rPr lang="en-GB" sz="1800" b="1" dirty="0">
                <a:latin typeface="+mn-lt"/>
                <a:cs typeface="Calibri"/>
              </a:rPr>
              <a:t>Based on 70 years </a:t>
            </a:r>
            <a:r>
              <a:rPr lang="en-GB" sz="1800" dirty="0">
                <a:latin typeface="+mn-lt"/>
                <a:cs typeface="Calibri"/>
              </a:rPr>
              <a:t>of </a:t>
            </a:r>
            <a:r>
              <a:rPr lang="en-GB" sz="1800" b="1" dirty="0">
                <a:latin typeface="+mn-lt"/>
                <a:cs typeface="Calibri"/>
              </a:rPr>
              <a:t>research</a:t>
            </a:r>
          </a:p>
          <a:p>
            <a:pPr marL="342900" indent="-342900">
              <a:lnSpc>
                <a:spcPct val="120000"/>
              </a:lnSpc>
              <a:buFont typeface="Arial" panose="020B0604020202020204" pitchFamily="34" charset="0"/>
              <a:buChar char="•"/>
            </a:pPr>
            <a:r>
              <a:rPr lang="en-GB" sz="1800" b="1" dirty="0">
                <a:latin typeface="+mn-lt"/>
                <a:cs typeface="Calibri"/>
              </a:rPr>
              <a:t>Over 100 </a:t>
            </a:r>
            <a:r>
              <a:rPr lang="en-GB" sz="1800" dirty="0">
                <a:latin typeface="+mn-lt"/>
                <a:cs typeface="Calibri"/>
              </a:rPr>
              <a:t>published </a:t>
            </a:r>
            <a:r>
              <a:rPr lang="en-GB" sz="1800" b="1" dirty="0">
                <a:latin typeface="+mn-lt"/>
                <a:cs typeface="Calibri"/>
              </a:rPr>
              <a:t>studies- </a:t>
            </a:r>
            <a:r>
              <a:rPr lang="en-GB" sz="1800" dirty="0">
                <a:latin typeface="+mn-lt"/>
                <a:cs typeface="Calibri"/>
              </a:rPr>
              <a:t>presentations in national and international congresses and medical conferences </a:t>
            </a:r>
            <a:endParaRPr lang="en-GB" sz="1800" dirty="0">
              <a:latin typeface="+mn-lt"/>
              <a:cs typeface="Calibri" panose="020F0502020204030204" pitchFamily="34" charset="0"/>
            </a:endParaRPr>
          </a:p>
          <a:p>
            <a:pPr marL="342900" indent="-342900">
              <a:lnSpc>
                <a:spcPct val="120000"/>
              </a:lnSpc>
              <a:buFont typeface="Arial" panose="020B0604020202020204" pitchFamily="34" charset="0"/>
              <a:buChar char="•"/>
            </a:pPr>
            <a:r>
              <a:rPr lang="en-GB" sz="1800" b="1" dirty="0">
                <a:latin typeface="+mn-lt"/>
                <a:cs typeface="Calibri"/>
              </a:rPr>
              <a:t>Total control </a:t>
            </a:r>
            <a:r>
              <a:rPr lang="en-GB" sz="1800" dirty="0">
                <a:latin typeface="+mn-lt"/>
                <a:cs typeface="Calibri"/>
              </a:rPr>
              <a:t>of the entire </a:t>
            </a:r>
            <a:r>
              <a:rPr lang="en-GB" sz="1800" b="1" dirty="0">
                <a:latin typeface="+mn-lt"/>
                <a:cs typeface="Calibri"/>
              </a:rPr>
              <a:t>production chain</a:t>
            </a:r>
          </a:p>
          <a:p>
            <a:pPr marL="342900" indent="-342900">
              <a:lnSpc>
                <a:spcPct val="120000"/>
              </a:lnSpc>
              <a:buFont typeface="Arial" panose="020B0604020202020204" pitchFamily="34" charset="0"/>
              <a:buChar char="•"/>
            </a:pPr>
            <a:r>
              <a:rPr lang="en-GB" sz="1800" b="1" dirty="0">
                <a:latin typeface="+mn-lt"/>
                <a:cs typeface="Calibri"/>
              </a:rPr>
              <a:t>100% manufactured in the European Union</a:t>
            </a:r>
            <a:endParaRPr lang="en-GB" sz="1800" b="1" dirty="0">
              <a:latin typeface="+mn-lt"/>
              <a:cs typeface="Calibri" panose="020F0502020204030204" pitchFamily="34" charset="0"/>
            </a:endParaRPr>
          </a:p>
        </p:txBody>
      </p:sp>
      <p:sp>
        <p:nvSpPr>
          <p:cNvPr id="2" name="TextBox 1">
            <a:extLst>
              <a:ext uri="{FF2B5EF4-FFF2-40B4-BE49-F238E27FC236}">
                <a16:creationId xmlns:a16="http://schemas.microsoft.com/office/drawing/2014/main" id="{FC600EEE-4BFA-CB56-B52E-77622F1ECDC1}"/>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1744414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EF098E-55E4-0B2B-E6EF-0A81290FEA76}"/>
              </a:ext>
            </a:extLst>
          </p:cNvPr>
          <p:cNvSpPr>
            <a:spLocks noGrp="1"/>
          </p:cNvSpPr>
          <p:nvPr>
            <p:ph type="title"/>
          </p:nvPr>
        </p:nvSpPr>
        <p:spPr/>
        <p:txBody>
          <a:bodyPr/>
          <a:lstStyle/>
          <a:p>
            <a:r>
              <a:rPr lang="de-DE" sz="3700" dirty="0">
                <a:latin typeface="Century Gothic"/>
              </a:rPr>
              <a:t>PN-HPT</a:t>
            </a:r>
            <a:r>
              <a:rPr lang="de-DE" sz="4000" baseline="30000" dirty="0"/>
              <a:t>®</a:t>
            </a:r>
            <a:endParaRPr lang="de-DE" dirty="0"/>
          </a:p>
        </p:txBody>
      </p:sp>
      <p:sp>
        <p:nvSpPr>
          <p:cNvPr id="3" name="Textplatzhalter 2">
            <a:extLst>
              <a:ext uri="{FF2B5EF4-FFF2-40B4-BE49-F238E27FC236}">
                <a16:creationId xmlns:a16="http://schemas.microsoft.com/office/drawing/2014/main" id="{28A77886-1EC9-51B3-204A-C7E9A1451C9D}"/>
              </a:ext>
            </a:extLst>
          </p:cNvPr>
          <p:cNvSpPr>
            <a:spLocks noGrp="1"/>
          </p:cNvSpPr>
          <p:nvPr>
            <p:ph type="body" sz="quarter" idx="10"/>
          </p:nvPr>
        </p:nvSpPr>
        <p:spPr>
          <a:xfrm>
            <a:off x="838200" y="2642594"/>
            <a:ext cx="8924778" cy="3129900"/>
          </a:xfrm>
        </p:spPr>
        <p:txBody>
          <a:bodyPr vert="horz" lIns="91440" tIns="45720" rIns="91440" bIns="45720" rtlCol="0" anchor="t">
            <a:noAutofit/>
          </a:bodyPr>
          <a:lstStyle/>
          <a:p>
            <a:pPr marL="0" indent="0">
              <a:buNone/>
            </a:pPr>
            <a:endParaRPr lang="en-GB" sz="2000" dirty="0"/>
          </a:p>
          <a:p>
            <a:pPr marL="0" indent="0">
              <a:buNone/>
            </a:pPr>
            <a:endParaRPr lang="en-GB" sz="2000" dirty="0"/>
          </a:p>
          <a:p>
            <a:r>
              <a:rPr lang="en-GB" sz="2000" dirty="0"/>
              <a:t>Covered by industrial secrecy</a:t>
            </a:r>
          </a:p>
          <a:p>
            <a:r>
              <a:rPr lang="en-GB" sz="2000" dirty="0">
                <a:latin typeface="Century Gothic"/>
              </a:rPr>
              <a:t>PN-HPT</a:t>
            </a:r>
            <a:r>
              <a:rPr lang="en-GB" sz="2000" baseline="30000" dirty="0">
                <a:latin typeface="Century Gothic"/>
              </a:rPr>
              <a:t>® </a:t>
            </a:r>
            <a:r>
              <a:rPr lang="en-GB" sz="2000" b="1" dirty="0">
                <a:latin typeface="Century Gothic"/>
              </a:rPr>
              <a:t>High Purification Technology results in safe products.</a:t>
            </a:r>
          </a:p>
          <a:p>
            <a:endParaRPr lang="de-DE" sz="2000" dirty="0"/>
          </a:p>
        </p:txBody>
      </p:sp>
      <p:sp>
        <p:nvSpPr>
          <p:cNvPr id="5" name="Textfeld 4">
            <a:extLst>
              <a:ext uri="{FF2B5EF4-FFF2-40B4-BE49-F238E27FC236}">
                <a16:creationId xmlns:a16="http://schemas.microsoft.com/office/drawing/2014/main" id="{8926B103-E812-F4B2-901B-B45CCDAEC4D5}"/>
              </a:ext>
            </a:extLst>
          </p:cNvPr>
          <p:cNvSpPr txBox="1"/>
          <p:nvPr/>
        </p:nvSpPr>
        <p:spPr>
          <a:xfrm>
            <a:off x="838200" y="1702593"/>
            <a:ext cx="6098458" cy="369332"/>
          </a:xfrm>
          <a:prstGeom prst="rect">
            <a:avLst/>
          </a:prstGeom>
          <a:noFill/>
        </p:spPr>
        <p:txBody>
          <a:bodyPr wrap="square">
            <a:spAutoFit/>
          </a:bodyPr>
          <a:lstStyle/>
          <a:p>
            <a:r>
              <a:rPr lang="en-GB" sz="1800">
                <a:cs typeface="Calibri" panose="020F0502020204030204" pitchFamily="34" charset="0"/>
              </a:rPr>
              <a:t>Unique and Exclusive Technology</a:t>
            </a:r>
            <a:endParaRPr lang="en-GB" sz="1800"/>
          </a:p>
        </p:txBody>
      </p:sp>
      <p:pic>
        <p:nvPicPr>
          <p:cNvPr id="7" name="Immagine 25">
            <a:extLst>
              <a:ext uri="{FF2B5EF4-FFF2-40B4-BE49-F238E27FC236}">
                <a16:creationId xmlns:a16="http://schemas.microsoft.com/office/drawing/2014/main" id="{7F8FA517-181C-7673-1652-335BC738A95D}"/>
              </a:ext>
            </a:extLst>
          </p:cNvPr>
          <p:cNvPicPr>
            <a:picLocks noChangeAspect="1"/>
          </p:cNvPicPr>
          <p:nvPr/>
        </p:nvPicPr>
        <p:blipFill>
          <a:blip r:embed="rId2" cstate="email">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8265305" y="2228523"/>
            <a:ext cx="3088495" cy="1608592"/>
          </a:xfrm>
          <a:prstGeom prst="rect">
            <a:avLst/>
          </a:prstGeom>
          <a:ln>
            <a:noFill/>
          </a:ln>
          <a:effectLst/>
        </p:spPr>
      </p:pic>
      <p:sp>
        <p:nvSpPr>
          <p:cNvPr id="6" name="Textplatzhalter 2">
            <a:extLst>
              <a:ext uri="{FF2B5EF4-FFF2-40B4-BE49-F238E27FC236}">
                <a16:creationId xmlns:a16="http://schemas.microsoft.com/office/drawing/2014/main" id="{EBF8BF74-6414-D566-F676-BF96816E4679}"/>
              </a:ext>
            </a:extLst>
          </p:cNvPr>
          <p:cNvSpPr txBox="1">
            <a:spLocks/>
          </p:cNvSpPr>
          <p:nvPr/>
        </p:nvSpPr>
        <p:spPr>
          <a:xfrm>
            <a:off x="838200" y="2210113"/>
            <a:ext cx="6927166" cy="312990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800"/>
              </a:spcBef>
              <a:buClr>
                <a:schemeClr val="tx1"/>
              </a:buClr>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t>Developed by the manufacturer's R&amp;D department with the support of expert consultants working in the most prestigious Italian universities</a:t>
            </a:r>
          </a:p>
          <a:p>
            <a:pPr marL="0" indent="0">
              <a:buFont typeface="Arial" panose="020B0604020202020204" pitchFamily="34" charset="0"/>
              <a:buNone/>
            </a:pPr>
            <a:endParaRPr lang="en-GB" sz="2000" dirty="0"/>
          </a:p>
          <a:p>
            <a:endParaRPr lang="de-DE" sz="2000" dirty="0"/>
          </a:p>
        </p:txBody>
      </p:sp>
      <p:sp>
        <p:nvSpPr>
          <p:cNvPr id="8" name="TextBox 7">
            <a:extLst>
              <a:ext uri="{FF2B5EF4-FFF2-40B4-BE49-F238E27FC236}">
                <a16:creationId xmlns:a16="http://schemas.microsoft.com/office/drawing/2014/main" id="{DE922C4D-7752-C95B-404B-CECB094D0725}"/>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389403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216CFF2-CDFC-C80F-7F39-38320AD2875D}"/>
              </a:ext>
            </a:extLst>
          </p:cNvPr>
          <p:cNvSpPr txBox="1"/>
          <p:nvPr/>
        </p:nvSpPr>
        <p:spPr>
          <a:xfrm>
            <a:off x="339173" y="696682"/>
            <a:ext cx="7945634" cy="1877437"/>
          </a:xfrm>
          <a:prstGeom prst="rect">
            <a:avLst/>
          </a:prstGeom>
          <a:noFill/>
        </p:spPr>
        <p:txBody>
          <a:bodyPr wrap="square" lIns="91440" tIns="45720" rIns="91440" bIns="45720" anchor="t">
            <a:spAutoFit/>
          </a:bodyPr>
          <a:lstStyle/>
          <a:p>
            <a:pPr marR="0" lvl="0">
              <a:spcBef>
                <a:spcPts val="0"/>
              </a:spcBef>
              <a:spcAft>
                <a:spcPts val="1200"/>
              </a:spcAft>
            </a:pPr>
            <a:r>
              <a:rPr lang="en-GB" sz="3200" b="1" dirty="0">
                <a:latin typeface="Century Gothic" panose="020B0502020202020204" pitchFamily="34" charset="0"/>
              </a:rPr>
              <a:t>KOL / Trainer </a:t>
            </a:r>
          </a:p>
          <a:p>
            <a:pPr marR="0" lvl="0">
              <a:spcBef>
                <a:spcPts val="0"/>
              </a:spcBef>
              <a:spcAft>
                <a:spcPts val="1200"/>
              </a:spcAft>
            </a:pPr>
            <a:r>
              <a:rPr lang="en-GB" sz="3200" b="1" dirty="0">
                <a:latin typeface="Century Gothic" panose="020B0502020202020204" pitchFamily="34" charset="0"/>
              </a:rPr>
              <a:t>Bio &amp; Disclaimer</a:t>
            </a:r>
          </a:p>
          <a:p>
            <a:pPr algn="ctr"/>
            <a:endParaRPr lang="en-GB" sz="3200" dirty="0">
              <a:latin typeface="Century Gothic" panose="020B0502020202020204" pitchFamily="34" charset="0"/>
            </a:endParaRPr>
          </a:p>
        </p:txBody>
      </p:sp>
      <p:sp>
        <p:nvSpPr>
          <p:cNvPr id="2" name="TextBox 1">
            <a:extLst>
              <a:ext uri="{FF2B5EF4-FFF2-40B4-BE49-F238E27FC236}">
                <a16:creationId xmlns:a16="http://schemas.microsoft.com/office/drawing/2014/main" id="{27DC0409-C549-9269-2DA7-982D0A46E788}"/>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16113797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DB5312-6781-70EB-FD5C-2893D7112649}"/>
              </a:ext>
            </a:extLst>
          </p:cNvPr>
          <p:cNvSpPr>
            <a:spLocks noGrp="1"/>
          </p:cNvSpPr>
          <p:nvPr>
            <p:ph type="title"/>
          </p:nvPr>
        </p:nvSpPr>
        <p:spPr>
          <a:xfrm>
            <a:off x="838200" y="1571708"/>
            <a:ext cx="10515600" cy="750435"/>
          </a:xfrm>
        </p:spPr>
        <p:txBody>
          <a:bodyPr/>
          <a:lstStyle/>
          <a:p>
            <a:r>
              <a:rPr lang="de-DE" sz="2800" dirty="0" err="1"/>
              <a:t>PhilArt</a:t>
            </a:r>
            <a:r>
              <a:rPr lang="de-DE" sz="2800" dirty="0"/>
              <a:t> PN-HPT</a:t>
            </a:r>
            <a:r>
              <a:rPr lang="de-DE" sz="2800" baseline="30000" dirty="0"/>
              <a:t>®</a:t>
            </a:r>
            <a:r>
              <a:rPr lang="de-DE" sz="2800" dirty="0"/>
              <a:t> </a:t>
            </a:r>
            <a:r>
              <a:rPr lang="de-DE" sz="2800" dirty="0" err="1"/>
              <a:t>for</a:t>
            </a:r>
            <a:r>
              <a:rPr lang="de-DE" sz="2800" dirty="0"/>
              <a:t> </a:t>
            </a:r>
            <a:r>
              <a:rPr lang="de-DE" sz="2800" dirty="0" err="1"/>
              <a:t>skin</a:t>
            </a:r>
            <a:r>
              <a:rPr lang="de-DE" sz="2800" dirty="0"/>
              <a:t> </a:t>
            </a:r>
            <a:r>
              <a:rPr lang="de-DE" sz="2800" dirty="0" err="1"/>
              <a:t>regeneration</a:t>
            </a:r>
            <a:r>
              <a:rPr lang="de-DE" sz="2800" dirty="0"/>
              <a:t>, </a:t>
            </a:r>
            <a:r>
              <a:rPr lang="de-DE" sz="2800" dirty="0" err="1"/>
              <a:t>skin</a:t>
            </a:r>
            <a:r>
              <a:rPr lang="de-DE" sz="2800" dirty="0"/>
              <a:t> </a:t>
            </a:r>
            <a:r>
              <a:rPr lang="de-DE" sz="2800" dirty="0" err="1"/>
              <a:t>quality</a:t>
            </a:r>
            <a:r>
              <a:rPr lang="de-DE" sz="2800" dirty="0"/>
              <a:t> and </a:t>
            </a:r>
            <a:r>
              <a:rPr lang="de-DE" sz="2800" dirty="0" err="1"/>
              <a:t>skin</a:t>
            </a:r>
            <a:r>
              <a:rPr lang="de-DE" sz="2800" dirty="0"/>
              <a:t> </a:t>
            </a:r>
            <a:r>
              <a:rPr lang="de-DE" sz="2800" dirty="0" err="1"/>
              <a:t>health</a:t>
            </a:r>
            <a:endParaRPr lang="de-DE" sz="2800" dirty="0"/>
          </a:p>
        </p:txBody>
      </p:sp>
      <p:sp>
        <p:nvSpPr>
          <p:cNvPr id="3" name="Textplatzhalter 2">
            <a:extLst>
              <a:ext uri="{FF2B5EF4-FFF2-40B4-BE49-F238E27FC236}">
                <a16:creationId xmlns:a16="http://schemas.microsoft.com/office/drawing/2014/main" id="{4FE05830-ACE4-2E04-FD5B-15BD6976FEEE}"/>
              </a:ext>
            </a:extLst>
          </p:cNvPr>
          <p:cNvSpPr>
            <a:spLocks noGrp="1"/>
          </p:cNvSpPr>
          <p:nvPr>
            <p:ph type="body" sz="quarter" idx="10"/>
          </p:nvPr>
        </p:nvSpPr>
        <p:spPr>
          <a:xfrm>
            <a:off x="838199" y="2555619"/>
            <a:ext cx="9503521" cy="3547533"/>
          </a:xfrm>
        </p:spPr>
        <p:txBody>
          <a:bodyPr vert="horz" lIns="91440" tIns="45720" rIns="91440" bIns="45720" rtlCol="0" anchor="t">
            <a:noAutofit/>
          </a:bodyPr>
          <a:lstStyle/>
          <a:p>
            <a:pPr>
              <a:lnSpc>
                <a:spcPct val="120000"/>
              </a:lnSpc>
            </a:pPr>
            <a:r>
              <a:rPr lang="en-GB" sz="1900">
                <a:latin typeface="Century Gothic"/>
              </a:rPr>
              <a:t>PN-HPT</a:t>
            </a:r>
            <a:r>
              <a:rPr lang="de-DE" sz="2000" baseline="30000">
                <a:latin typeface="Century Gothic"/>
              </a:rPr>
              <a:t>®</a:t>
            </a:r>
            <a:r>
              <a:rPr lang="en-GB" sz="1900">
                <a:latin typeface="Century Gothic"/>
              </a:rPr>
              <a:t> have both tissue </a:t>
            </a:r>
            <a:r>
              <a:rPr lang="en-GB" sz="1900" b="1">
                <a:latin typeface="Century Gothic"/>
              </a:rPr>
              <a:t>hydrating</a:t>
            </a:r>
            <a:r>
              <a:rPr lang="en-GB" sz="1900">
                <a:latin typeface="Century Gothic"/>
              </a:rPr>
              <a:t> and </a:t>
            </a:r>
            <a:r>
              <a:rPr lang="en-GB" sz="1900" b="1">
                <a:latin typeface="Century Gothic"/>
              </a:rPr>
              <a:t>viscoelastic</a:t>
            </a:r>
            <a:r>
              <a:rPr lang="en-GB" sz="1900">
                <a:latin typeface="Century Gothic"/>
              </a:rPr>
              <a:t> properties that are similar to those of hyaluronic acid</a:t>
            </a:r>
          </a:p>
          <a:p>
            <a:pPr>
              <a:lnSpc>
                <a:spcPct val="120000"/>
              </a:lnSpc>
            </a:pPr>
            <a:r>
              <a:rPr lang="en-GB" sz="1900">
                <a:latin typeface="Century Gothic"/>
              </a:rPr>
              <a:t>Long-term PN-HPT</a:t>
            </a:r>
            <a:r>
              <a:rPr lang="de-DE" sz="1900" baseline="30000"/>
              <a:t>®</a:t>
            </a:r>
            <a:r>
              <a:rPr lang="en-GB" sz="1900">
                <a:latin typeface="Century Gothic"/>
              </a:rPr>
              <a:t> prime wounded, atrophic or wrinkled tissues to </a:t>
            </a:r>
            <a:r>
              <a:rPr lang="en-GB" sz="1900" b="1">
                <a:latin typeface="Century Gothic"/>
              </a:rPr>
              <a:t>improve the production of new collagen and elastin fibres</a:t>
            </a:r>
            <a:r>
              <a:rPr lang="en-GB" sz="1900">
                <a:latin typeface="Century Gothic"/>
              </a:rPr>
              <a:t> and generate new dermal matrix glycosaminoglycans</a:t>
            </a:r>
          </a:p>
          <a:p>
            <a:pPr>
              <a:lnSpc>
                <a:spcPct val="120000"/>
              </a:lnSpc>
            </a:pPr>
            <a:r>
              <a:rPr lang="en-GB" sz="1900">
                <a:latin typeface="Century Gothic"/>
              </a:rPr>
              <a:t>Overall PN-HPT</a:t>
            </a:r>
            <a:r>
              <a:rPr lang="de-DE" sz="2000" baseline="30000">
                <a:latin typeface="Century Gothic"/>
              </a:rPr>
              <a:t>®</a:t>
            </a:r>
            <a:r>
              <a:rPr lang="en-GB" sz="1900">
                <a:latin typeface="Century Gothic"/>
              </a:rPr>
              <a:t> promote fibroblast viability and increase collagen production</a:t>
            </a:r>
            <a:endParaRPr lang="de-DE" sz="1900">
              <a:latin typeface="Century Gothic"/>
            </a:endParaRPr>
          </a:p>
        </p:txBody>
      </p:sp>
      <p:sp>
        <p:nvSpPr>
          <p:cNvPr id="5" name="TextBox 6">
            <a:extLst>
              <a:ext uri="{FF2B5EF4-FFF2-40B4-BE49-F238E27FC236}">
                <a16:creationId xmlns:a16="http://schemas.microsoft.com/office/drawing/2014/main" id="{69407054-44C3-1DF0-5E3D-DB82F53030CE}"/>
              </a:ext>
            </a:extLst>
          </p:cNvPr>
          <p:cNvSpPr txBox="1"/>
          <p:nvPr/>
        </p:nvSpPr>
        <p:spPr>
          <a:xfrm>
            <a:off x="1093675" y="5923372"/>
            <a:ext cx="9248045" cy="215444"/>
          </a:xfrm>
          <a:prstGeom prst="rect">
            <a:avLst/>
          </a:prstGeom>
          <a:noFill/>
        </p:spPr>
        <p:txBody>
          <a:bodyPr wrap="none" rtlCol="0">
            <a:spAutoFit/>
          </a:bodyPr>
          <a:lstStyle/>
          <a:p>
            <a:r>
              <a:rPr lang="en-GB" sz="800" dirty="0" err="1"/>
              <a:t>Bartoletti</a:t>
            </a:r>
            <a:r>
              <a:rPr lang="en-GB" sz="800" dirty="0"/>
              <a:t> E, </a:t>
            </a:r>
            <a:r>
              <a:rPr lang="en-GB" sz="800" dirty="0" err="1"/>
              <a:t>Cavallini</a:t>
            </a:r>
            <a:r>
              <a:rPr lang="en-GB" sz="800" dirty="0"/>
              <a:t> M, </a:t>
            </a:r>
            <a:r>
              <a:rPr lang="en-GB" sz="800" dirty="0" err="1"/>
              <a:t>Maioli</a:t>
            </a:r>
            <a:r>
              <a:rPr lang="en-GB" sz="800" dirty="0"/>
              <a:t> L, </a:t>
            </a:r>
            <a:r>
              <a:rPr lang="en-GB" sz="800" dirty="0" err="1"/>
              <a:t>Massirone</a:t>
            </a:r>
            <a:r>
              <a:rPr lang="en-GB" sz="800" dirty="0"/>
              <a:t> A, Palmieri IP, </a:t>
            </a:r>
            <a:r>
              <a:rPr lang="en-GB" sz="800" dirty="0" err="1"/>
              <a:t>Papagni</a:t>
            </a:r>
            <a:r>
              <a:rPr lang="en-GB" sz="800" dirty="0"/>
              <a:t> M et al.  Introduction to Polynucleotides Highly Purified Technology. Aesthetic Medicine.2020 Oct-Dec;Vol.7(1):43-47.</a:t>
            </a:r>
          </a:p>
        </p:txBody>
      </p:sp>
      <p:sp>
        <p:nvSpPr>
          <p:cNvPr id="4" name="TextBox 3">
            <a:extLst>
              <a:ext uri="{FF2B5EF4-FFF2-40B4-BE49-F238E27FC236}">
                <a16:creationId xmlns:a16="http://schemas.microsoft.com/office/drawing/2014/main" id="{AA39959B-EE00-5B0E-55E7-2B57DA9BC4FF}"/>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27955053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magine 2">
            <a:extLst>
              <a:ext uri="{FF2B5EF4-FFF2-40B4-BE49-F238E27FC236}">
                <a16:creationId xmlns:a16="http://schemas.microsoft.com/office/drawing/2014/main" id="{533D7AFD-56AD-5945-7384-739A9E559ED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899165" y="870155"/>
            <a:ext cx="3555173" cy="4639071"/>
          </a:xfrm>
          <a:prstGeom prst="rect">
            <a:avLst/>
          </a:prstGeom>
        </p:spPr>
      </p:pic>
      <p:pic>
        <p:nvPicPr>
          <p:cNvPr id="5" name="Picture 11">
            <a:extLst>
              <a:ext uri="{FF2B5EF4-FFF2-40B4-BE49-F238E27FC236}">
                <a16:creationId xmlns:a16="http://schemas.microsoft.com/office/drawing/2014/main" id="{C4D64FD3-A35B-4E66-91E6-09C2A28243F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52846" y="2331208"/>
            <a:ext cx="2859237" cy="3773824"/>
          </a:xfrm>
          <a:prstGeom prst="rect">
            <a:avLst/>
          </a:prstGeom>
        </p:spPr>
      </p:pic>
      <p:sp>
        <p:nvSpPr>
          <p:cNvPr id="6" name="Titel 1">
            <a:extLst>
              <a:ext uri="{FF2B5EF4-FFF2-40B4-BE49-F238E27FC236}">
                <a16:creationId xmlns:a16="http://schemas.microsoft.com/office/drawing/2014/main" id="{C484B8BC-8007-678D-526A-F8652EB4602A}"/>
              </a:ext>
            </a:extLst>
          </p:cNvPr>
          <p:cNvSpPr txBox="1">
            <a:spLocks/>
          </p:cNvSpPr>
          <p:nvPr/>
        </p:nvSpPr>
        <p:spPr>
          <a:xfrm>
            <a:off x="838200" y="1023858"/>
            <a:ext cx="5975555" cy="1307350"/>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Century Gothic" panose="020B0502020202020204" pitchFamily="34" charset="0"/>
                <a:ea typeface="+mj-ea"/>
                <a:cs typeface="+mj-cs"/>
              </a:defRPr>
            </a:lvl1pPr>
          </a:lstStyle>
          <a:p>
            <a:r>
              <a:rPr lang="de-DE" err="1"/>
              <a:t>Evidence-based</a:t>
            </a:r>
            <a:r>
              <a:rPr lang="de-DE"/>
              <a:t> </a:t>
            </a:r>
            <a:r>
              <a:rPr lang="de-DE" err="1"/>
              <a:t>literature</a:t>
            </a:r>
            <a:endParaRPr lang="de-DE"/>
          </a:p>
        </p:txBody>
      </p:sp>
      <p:sp>
        <p:nvSpPr>
          <p:cNvPr id="7" name="Title 1">
            <a:extLst>
              <a:ext uri="{FF2B5EF4-FFF2-40B4-BE49-F238E27FC236}">
                <a16:creationId xmlns:a16="http://schemas.microsoft.com/office/drawing/2014/main" id="{4095D623-ACCD-5F4E-BCBE-20117AA1703D}"/>
              </a:ext>
            </a:extLst>
          </p:cNvPr>
          <p:cNvSpPr txBox="1">
            <a:spLocks/>
          </p:cNvSpPr>
          <p:nvPr/>
        </p:nvSpPr>
        <p:spPr>
          <a:xfrm>
            <a:off x="838200" y="3889544"/>
            <a:ext cx="4327809" cy="717648"/>
          </a:xfrm>
          <a:prstGeom prst="rect">
            <a:avLst/>
          </a:prstGeom>
        </p:spPr>
        <p:txBody>
          <a:bodyPr anchor="b">
            <a:normAutofit/>
          </a:bodyPr>
          <a:lstStyle>
            <a:lvl1pPr algn="l" defTabSz="914400" rtl="0" eaLnBrk="1" latinLnBrk="0" hangingPunct="1">
              <a:lnSpc>
                <a:spcPct val="90000"/>
              </a:lnSpc>
              <a:spcBef>
                <a:spcPct val="0"/>
              </a:spcBef>
              <a:buNone/>
              <a:defRPr sz="4000" kern="1200">
                <a:solidFill>
                  <a:schemeClr val="tx1"/>
                </a:solidFill>
                <a:latin typeface="Century Gothic" panose="020B0502020202020204" pitchFamily="34" charset="0"/>
                <a:ea typeface="+mj-ea"/>
                <a:cs typeface="+mj-cs"/>
              </a:defRPr>
            </a:lvl1pPr>
          </a:lstStyle>
          <a:p>
            <a:r>
              <a:rPr lang="en-GB" sz="2000" b="1" dirty="0">
                <a:latin typeface="+mn-lt"/>
              </a:rPr>
              <a:t>81 papers </a:t>
            </a:r>
            <a:r>
              <a:rPr lang="en-GB" sz="2000" dirty="0">
                <a:latin typeface="+mn-lt"/>
              </a:rPr>
              <a:t>published in scientific journals (from 2006 to 2021)</a:t>
            </a:r>
          </a:p>
        </p:txBody>
      </p:sp>
      <p:sp>
        <p:nvSpPr>
          <p:cNvPr id="8" name="Content Placeholder 2">
            <a:extLst>
              <a:ext uri="{FF2B5EF4-FFF2-40B4-BE49-F238E27FC236}">
                <a16:creationId xmlns:a16="http://schemas.microsoft.com/office/drawing/2014/main" id="{A4A33C7B-E580-D9BE-677D-FAA88F3D0851}"/>
              </a:ext>
            </a:extLst>
          </p:cNvPr>
          <p:cNvSpPr txBox="1">
            <a:spLocks/>
          </p:cNvSpPr>
          <p:nvPr/>
        </p:nvSpPr>
        <p:spPr>
          <a:xfrm>
            <a:off x="838200" y="2400564"/>
            <a:ext cx="4154474" cy="130735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latin typeface="+mn-lt"/>
              </a:rPr>
              <a:t>The manufacturer has a wide number of published studies supporting the efficacy and safety of its products</a:t>
            </a:r>
          </a:p>
        </p:txBody>
      </p:sp>
      <p:sp>
        <p:nvSpPr>
          <p:cNvPr id="9" name="Title 1">
            <a:extLst>
              <a:ext uri="{FF2B5EF4-FFF2-40B4-BE49-F238E27FC236}">
                <a16:creationId xmlns:a16="http://schemas.microsoft.com/office/drawing/2014/main" id="{C590705D-F9E6-4B82-4E8B-E8C72CE6CCD6}"/>
              </a:ext>
            </a:extLst>
          </p:cNvPr>
          <p:cNvSpPr txBox="1">
            <a:spLocks/>
          </p:cNvSpPr>
          <p:nvPr/>
        </p:nvSpPr>
        <p:spPr>
          <a:xfrm>
            <a:off x="838200" y="4744953"/>
            <a:ext cx="4014019" cy="14305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a:latin typeface="+mn-lt"/>
              </a:rPr>
              <a:t>101 abstracts </a:t>
            </a:r>
            <a:r>
              <a:rPr lang="en-GB" sz="2000">
                <a:latin typeface="+mn-lt"/>
              </a:rPr>
              <a:t>(mainly presented at Aesthetic Medicine Congresses from 2006 to 2021)</a:t>
            </a:r>
            <a:endParaRPr lang="en-GB" sz="2000" b="1">
              <a:latin typeface="+mn-lt"/>
            </a:endParaRPr>
          </a:p>
        </p:txBody>
      </p:sp>
      <p:sp>
        <p:nvSpPr>
          <p:cNvPr id="3" name="TextBox 2">
            <a:extLst>
              <a:ext uri="{FF2B5EF4-FFF2-40B4-BE49-F238E27FC236}">
                <a16:creationId xmlns:a16="http://schemas.microsoft.com/office/drawing/2014/main" id="{C76C99CB-1807-3D30-4AF3-32CC9D1F537C}"/>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16147965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E4A3BF74-A44F-2712-62F0-07FA2261A31D}"/>
              </a:ext>
            </a:extLst>
          </p:cNvPr>
          <p:cNvSpPr/>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pic>
        <p:nvPicPr>
          <p:cNvPr id="8" name="Grafik 7">
            <a:extLst>
              <a:ext uri="{FF2B5EF4-FFF2-40B4-BE49-F238E27FC236}">
                <a16:creationId xmlns:a16="http://schemas.microsoft.com/office/drawing/2014/main" id="{3195D74F-CD61-7560-B10D-F93DAE6CD3E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69289"/>
          </a:xfrm>
          <a:prstGeom prst="rect">
            <a:avLst/>
          </a:prstGeom>
        </p:spPr>
      </p:pic>
      <p:sp>
        <p:nvSpPr>
          <p:cNvPr id="9" name="Titel 4">
            <a:extLst>
              <a:ext uri="{FF2B5EF4-FFF2-40B4-BE49-F238E27FC236}">
                <a16:creationId xmlns:a16="http://schemas.microsoft.com/office/drawing/2014/main" id="{A4C9FCA9-BB48-B729-FCFC-17C5217E7563}"/>
              </a:ext>
            </a:extLst>
          </p:cNvPr>
          <p:cNvSpPr txBox="1">
            <a:spLocks/>
          </p:cNvSpPr>
          <p:nvPr/>
        </p:nvSpPr>
        <p:spPr>
          <a:xfrm>
            <a:off x="1337401" y="1700630"/>
            <a:ext cx="8316265" cy="1870874"/>
          </a:xfrm>
          <a:prstGeom prst="rect">
            <a:avLst/>
          </a:prstGeom>
        </p:spPr>
        <p:txBody>
          <a:bodyPr vert="horz" lIns="91440" tIns="45720" rIns="91440" bIns="45720" rtlCol="0" anchor="t">
            <a:noAutofit/>
          </a:bodyPr>
          <a:lstStyle>
            <a:lvl1pPr algn="l" defTabSz="914377"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lang="en-GB" sz="4800">
                <a:solidFill>
                  <a:schemeClr val="bg1"/>
                </a:solidFill>
                <a:latin typeface="+mn-lt"/>
              </a:rPr>
              <a:t>Polynucleotides in your aesthetic practice</a:t>
            </a:r>
          </a:p>
        </p:txBody>
      </p:sp>
      <p:grpSp>
        <p:nvGrpSpPr>
          <p:cNvPr id="10" name="Gruppieren 9">
            <a:extLst>
              <a:ext uri="{FF2B5EF4-FFF2-40B4-BE49-F238E27FC236}">
                <a16:creationId xmlns:a16="http://schemas.microsoft.com/office/drawing/2014/main" id="{AB43C732-B80B-15C1-F6E6-E42F4C681668}"/>
              </a:ext>
            </a:extLst>
          </p:cNvPr>
          <p:cNvGrpSpPr/>
          <p:nvPr/>
        </p:nvGrpSpPr>
        <p:grpSpPr>
          <a:xfrm>
            <a:off x="1337401" y="4730059"/>
            <a:ext cx="4491825" cy="2213264"/>
            <a:chOff x="1204576" y="0"/>
            <a:chExt cx="4491825" cy="2213264"/>
          </a:xfrm>
        </p:grpSpPr>
        <p:sp>
          <p:nvSpPr>
            <p:cNvPr id="11" name="Rechteck 10">
              <a:extLst>
                <a:ext uri="{FF2B5EF4-FFF2-40B4-BE49-F238E27FC236}">
                  <a16:creationId xmlns:a16="http://schemas.microsoft.com/office/drawing/2014/main" id="{D57F3DAC-0229-9595-795D-C4D20D7A8C89}"/>
                </a:ext>
              </a:extLst>
            </p:cNvPr>
            <p:cNvSpPr/>
            <p:nvPr/>
          </p:nvSpPr>
          <p:spPr>
            <a:xfrm>
              <a:off x="1204576" y="0"/>
              <a:ext cx="4491825" cy="2213264"/>
            </a:xfrm>
            <a:prstGeom prst="rect">
              <a:avLst/>
            </a:prstGeom>
            <a:solidFill>
              <a:srgbClr val="000000">
                <a:lumMod val="85000"/>
                <a:lumOff val="1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Calibri"/>
                <a:ea typeface="+mn-ea"/>
                <a:cs typeface="+mn-cs"/>
              </a:endParaRPr>
            </a:p>
          </p:txBody>
        </p:sp>
        <p:pic>
          <p:nvPicPr>
            <p:cNvPr id="12" name="Grafik 11" descr="Ein Bild, das Text enthält.&#10;&#10;Automatisch generierte Beschreibung">
              <a:extLst>
                <a:ext uri="{FF2B5EF4-FFF2-40B4-BE49-F238E27FC236}">
                  <a16:creationId xmlns:a16="http://schemas.microsoft.com/office/drawing/2014/main" id="{9C8B22BB-9888-2FEC-B250-8218759D514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22888" y="991543"/>
              <a:ext cx="3296256" cy="812432"/>
            </a:xfrm>
            <a:prstGeom prst="rect">
              <a:avLst/>
            </a:prstGeom>
          </p:spPr>
        </p:pic>
        <p:pic>
          <p:nvPicPr>
            <p:cNvPr id="13" name="Grafik 12" descr="Ein Bild, das Text, ClipArt enthält.&#10;&#10;Automatisch generierte Beschreibung">
              <a:extLst>
                <a:ext uri="{FF2B5EF4-FFF2-40B4-BE49-F238E27FC236}">
                  <a16:creationId xmlns:a16="http://schemas.microsoft.com/office/drawing/2014/main" id="{22DC84FE-DDB5-6CEA-38B5-E531D5FD1EA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22888" y="446237"/>
              <a:ext cx="1331642" cy="258425"/>
            </a:xfrm>
            <a:prstGeom prst="rect">
              <a:avLst/>
            </a:prstGeom>
          </p:spPr>
        </p:pic>
      </p:grpSp>
    </p:spTree>
    <p:extLst>
      <p:ext uri="{BB962C8B-B14F-4D97-AF65-F5344CB8AC3E}">
        <p14:creationId xmlns:p14="http://schemas.microsoft.com/office/powerpoint/2010/main" val="33580880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28263D-8D47-FC50-40E2-C8956D895BD0}"/>
              </a:ext>
            </a:extLst>
          </p:cNvPr>
          <p:cNvSpPr>
            <a:spLocks noGrp="1"/>
          </p:cNvSpPr>
          <p:nvPr>
            <p:ph type="ctrTitle"/>
          </p:nvPr>
        </p:nvSpPr>
        <p:spPr>
          <a:xfrm>
            <a:off x="836427" y="3566646"/>
            <a:ext cx="8325502" cy="2099048"/>
          </a:xfrm>
        </p:spPr>
        <p:txBody>
          <a:bodyPr>
            <a:noAutofit/>
          </a:bodyPr>
          <a:lstStyle/>
          <a:p>
            <a:r>
              <a:rPr lang="en-GB" sz="3600"/>
              <a:t>Facial assessment on how to achieve the most desired results</a:t>
            </a:r>
            <a:endParaRPr lang="de-DE" sz="1200"/>
          </a:p>
        </p:txBody>
      </p:sp>
    </p:spTree>
    <p:extLst>
      <p:ext uri="{BB962C8B-B14F-4D97-AF65-F5344CB8AC3E}">
        <p14:creationId xmlns:p14="http://schemas.microsoft.com/office/powerpoint/2010/main" val="9597521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A2D61F-DE20-3FD5-F267-77789B6D9487}"/>
              </a:ext>
            </a:extLst>
          </p:cNvPr>
          <p:cNvSpPr txBox="1">
            <a:spLocks/>
          </p:cNvSpPr>
          <p:nvPr/>
        </p:nvSpPr>
        <p:spPr>
          <a:xfrm>
            <a:off x="838200" y="822221"/>
            <a:ext cx="10515600" cy="750435"/>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Century Gothic" panose="020B0502020202020204" pitchFamily="34" charset="0"/>
                <a:ea typeface="+mj-ea"/>
                <a:cs typeface="+mj-cs"/>
              </a:defRPr>
            </a:lvl1pPr>
          </a:lstStyle>
          <a:p>
            <a:r>
              <a:rPr lang="de-DE" sz="2800" err="1"/>
              <a:t>Facial</a:t>
            </a:r>
            <a:r>
              <a:rPr lang="de-DE" sz="2800"/>
              <a:t> </a:t>
            </a:r>
            <a:r>
              <a:rPr lang="de-DE" sz="2800" err="1"/>
              <a:t>assesment</a:t>
            </a:r>
            <a:r>
              <a:rPr lang="de-DE" sz="2800"/>
              <a:t> </a:t>
            </a:r>
            <a:r>
              <a:rPr lang="de-DE" sz="2800" err="1"/>
              <a:t>for</a:t>
            </a:r>
            <a:r>
              <a:rPr lang="de-DE" sz="2800"/>
              <a:t> </a:t>
            </a:r>
            <a:r>
              <a:rPr lang="de-DE" sz="2800" err="1"/>
              <a:t>the</a:t>
            </a:r>
            <a:r>
              <a:rPr lang="de-DE" sz="2800"/>
              <a:t> </a:t>
            </a:r>
            <a:r>
              <a:rPr lang="de-DE" sz="2800" err="1"/>
              <a:t>most</a:t>
            </a:r>
            <a:r>
              <a:rPr lang="de-DE" sz="2800"/>
              <a:t> </a:t>
            </a:r>
            <a:r>
              <a:rPr lang="de-DE" sz="2800" err="1"/>
              <a:t>desired</a:t>
            </a:r>
            <a:r>
              <a:rPr lang="de-DE" sz="2800"/>
              <a:t> </a:t>
            </a:r>
            <a:r>
              <a:rPr lang="de-DE" sz="2800" err="1"/>
              <a:t>result</a:t>
            </a:r>
            <a:endParaRPr lang="de-DE" sz="2800"/>
          </a:p>
        </p:txBody>
      </p:sp>
      <p:sp>
        <p:nvSpPr>
          <p:cNvPr id="8" name="TextBox 9">
            <a:extLst>
              <a:ext uri="{FF2B5EF4-FFF2-40B4-BE49-F238E27FC236}">
                <a16:creationId xmlns:a16="http://schemas.microsoft.com/office/drawing/2014/main" id="{18F76B09-7DAF-BAA3-2C84-9129AC7D7DF0}"/>
              </a:ext>
            </a:extLst>
          </p:cNvPr>
          <p:cNvSpPr txBox="1"/>
          <p:nvPr/>
        </p:nvSpPr>
        <p:spPr>
          <a:xfrm>
            <a:off x="704309" y="6614796"/>
            <a:ext cx="11487691" cy="215444"/>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30000" noProof="0">
                <a:ln>
                  <a:noFill/>
                </a:ln>
                <a:solidFill>
                  <a:schemeClr val="bg1"/>
                </a:solidFill>
                <a:effectLst/>
                <a:uLnTx/>
                <a:uFillTx/>
                <a:latin typeface="Century Gothic" panose="020B0502020202020204" pitchFamily="34" charset="0"/>
                <a:ea typeface="+mn-ea"/>
                <a:cs typeface="+mn-cs"/>
              </a:rPr>
              <a:t>1</a:t>
            </a:r>
            <a:r>
              <a:rPr kumimoji="0" lang="en-GB" sz="800" b="0" i="0" u="none" strike="noStrike" kern="1200" cap="none" spc="0" normalizeH="0" baseline="0" noProof="0">
                <a:ln>
                  <a:noFill/>
                </a:ln>
                <a:solidFill>
                  <a:schemeClr val="bg1"/>
                </a:solidFill>
                <a:effectLst/>
                <a:uLnTx/>
                <a:uFillTx/>
                <a:latin typeface="Century Gothic" panose="020B0502020202020204" pitchFamily="34" charset="0"/>
                <a:ea typeface="+mn-ea"/>
                <a:cs typeface="+mn-cs"/>
              </a:rPr>
              <a:t> Cavallini M, </a:t>
            </a:r>
            <a:r>
              <a:rPr kumimoji="0" lang="en-GB" sz="800" b="0" i="0" u="none" strike="noStrike" kern="1200" cap="none" spc="0" normalizeH="0" baseline="0" noProof="0" err="1">
                <a:ln>
                  <a:noFill/>
                </a:ln>
                <a:solidFill>
                  <a:schemeClr val="bg1"/>
                </a:solidFill>
                <a:effectLst/>
                <a:uLnTx/>
                <a:uFillTx/>
                <a:latin typeface="Century Gothic" panose="020B0502020202020204" pitchFamily="34" charset="0"/>
                <a:ea typeface="+mn-ea"/>
                <a:cs typeface="+mn-cs"/>
              </a:rPr>
              <a:t>Papagni</a:t>
            </a:r>
            <a:r>
              <a:rPr kumimoji="0" lang="en-GB" sz="800" b="0" i="0" u="none" strike="noStrike" kern="1200" cap="none" spc="0" normalizeH="0" baseline="0" noProof="0">
                <a:ln>
                  <a:noFill/>
                </a:ln>
                <a:solidFill>
                  <a:schemeClr val="bg1"/>
                </a:solidFill>
                <a:effectLst/>
                <a:uLnTx/>
                <a:uFillTx/>
                <a:latin typeface="Century Gothic" panose="020B0502020202020204" pitchFamily="34" charset="0"/>
                <a:ea typeface="+mn-ea"/>
                <a:cs typeface="+mn-cs"/>
              </a:rPr>
              <a:t> M. Long Chain Polynucleotides Gel and Skin </a:t>
            </a:r>
            <a:r>
              <a:rPr kumimoji="0" lang="en-GB" sz="800" b="0" i="0" u="none" strike="noStrike" kern="1200" cap="none" spc="0" normalizeH="0" baseline="0" noProof="0" err="1">
                <a:ln>
                  <a:noFill/>
                </a:ln>
                <a:solidFill>
                  <a:schemeClr val="bg1"/>
                </a:solidFill>
                <a:effectLst/>
                <a:uLnTx/>
                <a:uFillTx/>
                <a:latin typeface="Century Gothic" panose="020B0502020202020204" pitchFamily="34" charset="0"/>
                <a:ea typeface="+mn-ea"/>
                <a:cs typeface="+mn-cs"/>
              </a:rPr>
              <a:t>Biorevitalization</a:t>
            </a:r>
            <a:r>
              <a:rPr kumimoji="0" lang="en-GB" sz="800" b="0" i="0" u="none" strike="noStrike" kern="1200" cap="none" spc="0" normalizeH="0" baseline="0" noProof="0">
                <a:ln>
                  <a:noFill/>
                </a:ln>
                <a:solidFill>
                  <a:schemeClr val="bg1"/>
                </a:solidFill>
                <a:effectLst/>
                <a:uLnTx/>
                <a:uFillTx/>
                <a:latin typeface="Century Gothic" panose="020B0502020202020204" pitchFamily="34" charset="0"/>
                <a:ea typeface="+mn-ea"/>
                <a:cs typeface="+mn-cs"/>
              </a:rPr>
              <a:t>.  International Journal of Plastic Dermatology-ISPLAD. 2007; 3(3): 27-32</a:t>
            </a:r>
            <a:endParaRPr lang="en-GB" sz="800" baseline="30000">
              <a:solidFill>
                <a:schemeClr val="bg1"/>
              </a:solidFill>
              <a:latin typeface="Century Gothic" panose="020B0502020202020204" pitchFamily="34" charset="0"/>
            </a:endParaRPr>
          </a:p>
        </p:txBody>
      </p:sp>
      <p:pic>
        <p:nvPicPr>
          <p:cNvPr id="4" name="Picture 3" descr="A person with a flower in the hair&#10;&#10;Description automatically generated with medium confidence">
            <a:extLst>
              <a:ext uri="{FF2B5EF4-FFF2-40B4-BE49-F238E27FC236}">
                <a16:creationId xmlns:a16="http://schemas.microsoft.com/office/drawing/2014/main" id="{1FF4993A-8555-1B54-F838-3C5CF7E32F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63340" y="1401919"/>
            <a:ext cx="2426970" cy="3640455"/>
          </a:xfrm>
          <a:prstGeom prst="rect">
            <a:avLst/>
          </a:prstGeom>
        </p:spPr>
      </p:pic>
      <p:pic>
        <p:nvPicPr>
          <p:cNvPr id="7" name="Picture 6" descr="A person posing for a picture&#10;&#10;Description automatically generated with medium confidence">
            <a:extLst>
              <a:ext uri="{FF2B5EF4-FFF2-40B4-BE49-F238E27FC236}">
                <a16:creationId xmlns:a16="http://schemas.microsoft.com/office/drawing/2014/main" id="{90F08FA9-AE03-04E1-198B-53967015DBB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46520" y="1406046"/>
            <a:ext cx="2426970" cy="3640455"/>
          </a:xfrm>
          <a:prstGeom prst="rect">
            <a:avLst/>
          </a:prstGeom>
        </p:spPr>
      </p:pic>
      <p:pic>
        <p:nvPicPr>
          <p:cNvPr id="10" name="Picture 9" descr="A person with blonde hair&#10;&#10;Description automatically generated with low confidence">
            <a:extLst>
              <a:ext uri="{FF2B5EF4-FFF2-40B4-BE49-F238E27FC236}">
                <a16:creationId xmlns:a16="http://schemas.microsoft.com/office/drawing/2014/main" id="{F15D84AA-BBD7-117F-C680-69A18728812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80160" y="1426450"/>
            <a:ext cx="2426970" cy="3650163"/>
          </a:xfrm>
          <a:prstGeom prst="rect">
            <a:avLst/>
          </a:prstGeom>
        </p:spPr>
      </p:pic>
      <p:pic>
        <p:nvPicPr>
          <p:cNvPr id="12" name="Picture 11" descr="A picture containing person, hair, close&#10;&#10;Description automatically generated">
            <a:extLst>
              <a:ext uri="{FF2B5EF4-FFF2-40B4-BE49-F238E27FC236}">
                <a16:creationId xmlns:a16="http://schemas.microsoft.com/office/drawing/2014/main" id="{4557658A-4CE6-4EC7-8678-FA405645E85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029700" y="1406047"/>
            <a:ext cx="2724150" cy="3632200"/>
          </a:xfrm>
          <a:prstGeom prst="rect">
            <a:avLst/>
          </a:prstGeom>
        </p:spPr>
      </p:pic>
      <p:sp>
        <p:nvSpPr>
          <p:cNvPr id="3" name="TextBox 2">
            <a:extLst>
              <a:ext uri="{FF2B5EF4-FFF2-40B4-BE49-F238E27FC236}">
                <a16:creationId xmlns:a16="http://schemas.microsoft.com/office/drawing/2014/main" id="{FE219DD5-F713-56A0-E41A-129233B16940}"/>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28141014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28263D-8D47-FC50-40E2-C8956D895BD0}"/>
              </a:ext>
            </a:extLst>
          </p:cNvPr>
          <p:cNvSpPr>
            <a:spLocks noGrp="1"/>
          </p:cNvSpPr>
          <p:nvPr>
            <p:ph type="ctrTitle"/>
          </p:nvPr>
        </p:nvSpPr>
        <p:spPr>
          <a:xfrm>
            <a:off x="835433" y="3173693"/>
            <a:ext cx="8515922" cy="1373654"/>
          </a:xfrm>
        </p:spPr>
        <p:txBody>
          <a:bodyPr>
            <a:noAutofit/>
          </a:bodyPr>
          <a:lstStyle/>
          <a:p>
            <a:r>
              <a:rPr lang="en-GB" sz="3600" dirty="0">
                <a:solidFill>
                  <a:schemeClr val="bg1"/>
                </a:solidFill>
                <a:latin typeface="Century Gothic"/>
              </a:rPr>
              <a:t>How to navigate the </a:t>
            </a:r>
            <a:r>
              <a:rPr lang="en-GB" sz="3600" dirty="0" err="1">
                <a:solidFill>
                  <a:schemeClr val="bg1"/>
                </a:solidFill>
                <a:latin typeface="Century Gothic"/>
              </a:rPr>
              <a:t>PhilArt</a:t>
            </a:r>
            <a:r>
              <a:rPr lang="en-GB" sz="3600" dirty="0">
                <a:solidFill>
                  <a:schemeClr val="bg1"/>
                </a:solidFill>
                <a:latin typeface="Century Gothic"/>
              </a:rPr>
              <a:t> portfolio?</a:t>
            </a:r>
            <a:endParaRPr lang="de-DE" sz="1200" dirty="0">
              <a:solidFill>
                <a:schemeClr val="bg1"/>
              </a:solidFill>
              <a:latin typeface="Century Gothic"/>
            </a:endParaRPr>
          </a:p>
        </p:txBody>
      </p:sp>
      <p:sp>
        <p:nvSpPr>
          <p:cNvPr id="5" name="TextBox 2">
            <a:extLst>
              <a:ext uri="{FF2B5EF4-FFF2-40B4-BE49-F238E27FC236}">
                <a16:creationId xmlns:a16="http://schemas.microsoft.com/office/drawing/2014/main" id="{67E853D8-15A7-4A35-251F-E77A6A976B68}"/>
              </a:ext>
            </a:extLst>
          </p:cNvPr>
          <p:cNvSpPr txBox="1"/>
          <p:nvPr/>
        </p:nvSpPr>
        <p:spPr>
          <a:xfrm>
            <a:off x="11832327" y="6599096"/>
            <a:ext cx="516145" cy="225896"/>
          </a:xfrm>
          <a:prstGeom prst="rect">
            <a:avLst/>
          </a:prstGeom>
          <a:noFill/>
        </p:spPr>
        <p:txBody>
          <a:bodyPr wrap="square" rtlCol="0">
            <a:spAutoFit/>
          </a:bodyPr>
          <a:lstStyle/>
          <a:p>
            <a:pPr algn="l">
              <a:lnSpc>
                <a:spcPct val="120000"/>
              </a:lnSpc>
            </a:pPr>
            <a:r>
              <a:rPr lang="en-GB" sz="800">
                <a:solidFill>
                  <a:schemeClr val="bg1"/>
                </a:solidFill>
                <a:latin typeface="Century Gothic" panose="020B0502020202020204" pitchFamily="34" charset="0"/>
              </a:rPr>
              <a:t>O/F</a:t>
            </a:r>
            <a:endParaRPr lang="de-DE" sz="800">
              <a:solidFill>
                <a:schemeClr val="bg1"/>
              </a:solidFill>
              <a:latin typeface="Century Gothic" panose="020B0502020202020204" pitchFamily="34" charset="0"/>
            </a:endParaRPr>
          </a:p>
        </p:txBody>
      </p:sp>
      <p:pic>
        <p:nvPicPr>
          <p:cNvPr id="7" name="Grafik 6" descr="Ein Bild, das Text, Visitenkarte, Vektorgrafiken enthält.&#10;&#10;Automatisch generierte Beschreibung">
            <a:extLst>
              <a:ext uri="{FF2B5EF4-FFF2-40B4-BE49-F238E27FC236}">
                <a16:creationId xmlns:a16="http://schemas.microsoft.com/office/drawing/2014/main" id="{8A1175DA-489C-4051-6A97-4791BB27B06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455857" y="4547347"/>
            <a:ext cx="3088467" cy="2099048"/>
          </a:xfrm>
          <a:prstGeom prst="rect">
            <a:avLst/>
          </a:prstGeom>
        </p:spPr>
      </p:pic>
      <p:pic>
        <p:nvPicPr>
          <p:cNvPr id="9" name="Grafik 8" descr="Ein Bild, das Text, Visitenkarte enthält.&#10;&#10;Automatisch generierte Beschreibung">
            <a:extLst>
              <a:ext uri="{FF2B5EF4-FFF2-40B4-BE49-F238E27FC236}">
                <a16:creationId xmlns:a16="http://schemas.microsoft.com/office/drawing/2014/main" id="{8FD597B3-988C-8FC8-E755-F9F5C100DE7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907383" y="4547347"/>
            <a:ext cx="3088467" cy="2099048"/>
          </a:xfrm>
          <a:prstGeom prst="rect">
            <a:avLst/>
          </a:prstGeom>
        </p:spPr>
      </p:pic>
      <p:pic>
        <p:nvPicPr>
          <p:cNvPr id="11" name="Grafik 10" descr="Ein Bild, das Logo enthält.&#10;&#10;Automatisch generierte Beschreibung">
            <a:extLst>
              <a:ext uri="{FF2B5EF4-FFF2-40B4-BE49-F238E27FC236}">
                <a16:creationId xmlns:a16="http://schemas.microsoft.com/office/drawing/2014/main" id="{7AEE555E-865E-B502-051A-6FBCAC2CC92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07689" y="4547347"/>
            <a:ext cx="3088467" cy="2099048"/>
          </a:xfrm>
          <a:prstGeom prst="rect">
            <a:avLst/>
          </a:prstGeom>
        </p:spPr>
      </p:pic>
      <p:pic>
        <p:nvPicPr>
          <p:cNvPr id="13" name="Grafik 12" descr="Ein Bild, das Logo enthält.&#10;&#10;Automatisch generierte Beschreibung">
            <a:extLst>
              <a:ext uri="{FF2B5EF4-FFF2-40B4-BE49-F238E27FC236}">
                <a16:creationId xmlns:a16="http://schemas.microsoft.com/office/drawing/2014/main" id="{EDA0D58B-038D-BCB8-4E09-4B4B1C706F3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010318" y="4547347"/>
            <a:ext cx="3088467" cy="2099048"/>
          </a:xfrm>
          <a:prstGeom prst="rect">
            <a:avLst/>
          </a:prstGeom>
        </p:spPr>
      </p:pic>
    </p:spTree>
    <p:extLst>
      <p:ext uri="{BB962C8B-B14F-4D97-AF65-F5344CB8AC3E}">
        <p14:creationId xmlns:p14="http://schemas.microsoft.com/office/powerpoint/2010/main" val="4063132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2" name="bg object 19">
            <a:extLst>
              <a:ext uri="{FF2B5EF4-FFF2-40B4-BE49-F238E27FC236}">
                <a16:creationId xmlns:a16="http://schemas.microsoft.com/office/drawing/2014/main" id="{B346102C-E162-9D1E-30EB-CCC4E466B888}"/>
              </a:ext>
            </a:extLst>
          </p:cNvPr>
          <p:cNvSpPr/>
          <p:nvPr/>
        </p:nvSpPr>
        <p:spPr>
          <a:xfrm>
            <a:off x="6460818" y="4514433"/>
            <a:ext cx="3760142" cy="1817141"/>
          </a:xfrm>
          <a:custGeom>
            <a:avLst/>
            <a:gdLst/>
            <a:ahLst/>
            <a:cxnLst/>
            <a:rect l="l" t="t" r="r" b="b"/>
            <a:pathLst>
              <a:path w="4831715" h="1930400">
                <a:moveTo>
                  <a:pt x="4831194" y="0"/>
                </a:moveTo>
                <a:lnTo>
                  <a:pt x="0" y="0"/>
                </a:lnTo>
                <a:lnTo>
                  <a:pt x="0" y="1930400"/>
                </a:lnTo>
                <a:lnTo>
                  <a:pt x="4831194" y="1930400"/>
                </a:lnTo>
                <a:lnTo>
                  <a:pt x="4831194" y="0"/>
                </a:lnTo>
                <a:close/>
              </a:path>
            </a:pathLst>
          </a:custGeom>
          <a:solidFill>
            <a:srgbClr val="FEF8EF"/>
          </a:solidFill>
        </p:spPr>
        <p:txBody>
          <a:bodyPr wrap="square" lIns="0" tIns="0" rIns="0" bIns="0" rtlCol="0"/>
          <a:lstStyle/>
          <a:p>
            <a:endParaRPr sz="2400"/>
          </a:p>
        </p:txBody>
      </p:sp>
      <p:sp>
        <p:nvSpPr>
          <p:cNvPr id="1283" name="object 6">
            <a:extLst>
              <a:ext uri="{FF2B5EF4-FFF2-40B4-BE49-F238E27FC236}">
                <a16:creationId xmlns:a16="http://schemas.microsoft.com/office/drawing/2014/main" id="{AEFB5C41-C1A9-332C-8D2A-A349E2CEA236}"/>
              </a:ext>
            </a:extLst>
          </p:cNvPr>
          <p:cNvSpPr txBox="1"/>
          <p:nvPr/>
        </p:nvSpPr>
        <p:spPr>
          <a:xfrm>
            <a:off x="6533866" y="4538758"/>
            <a:ext cx="3599055" cy="1709593"/>
          </a:xfrm>
          <a:prstGeom prst="rect">
            <a:avLst/>
          </a:prstGeom>
        </p:spPr>
        <p:txBody>
          <a:bodyPr vert="horz" wrap="square" lIns="0" tIns="92287" rIns="0" bIns="0" rtlCol="0">
            <a:spAutoFit/>
          </a:bodyPr>
          <a:lstStyle/>
          <a:p>
            <a:pPr marL="58419">
              <a:spcBef>
                <a:spcPts val="373"/>
              </a:spcBef>
            </a:pPr>
            <a:r>
              <a:rPr sz="1400" b="1" dirty="0">
                <a:solidFill>
                  <a:srgbClr val="231F20"/>
                </a:solidFill>
                <a:latin typeface="Century Gothic" panose="020B0502020202020204" pitchFamily="34" charset="0"/>
                <a:cs typeface="Hermes Bold"/>
              </a:rPr>
              <a:t>Composition:</a:t>
            </a:r>
            <a:endParaRPr sz="1400" dirty="0">
              <a:latin typeface="Century Gothic" panose="020B0502020202020204" pitchFamily="34" charset="0"/>
              <a:cs typeface="Hermes Regular"/>
            </a:endParaRPr>
          </a:p>
          <a:p>
            <a:pPr marL="63498" marR="227748" indent="-2540">
              <a:lnSpc>
                <a:spcPct val="133300"/>
              </a:lnSpc>
            </a:pPr>
            <a:r>
              <a:rPr sz="1400" dirty="0">
                <a:solidFill>
                  <a:srgbClr val="231F20"/>
                </a:solidFill>
                <a:latin typeface="Century Gothic" panose="020B0502020202020204" pitchFamily="34" charset="0"/>
                <a:cs typeface="Hermes-Light"/>
              </a:rPr>
              <a:t>PN-HPT</a:t>
            </a:r>
            <a:r>
              <a:rPr sz="1400" baseline="35353" dirty="0">
                <a:solidFill>
                  <a:srgbClr val="231F20"/>
                </a:solidFill>
                <a:latin typeface="Century Gothic" panose="020B0502020202020204" pitchFamily="34" charset="0"/>
                <a:cs typeface="Hermes-Light"/>
              </a:rPr>
              <a:t>® </a:t>
            </a:r>
            <a:r>
              <a:rPr sz="1400" dirty="0">
                <a:solidFill>
                  <a:srgbClr val="231F20"/>
                </a:solidFill>
                <a:latin typeface="Century Gothic" panose="020B0502020202020204" pitchFamily="34" charset="0"/>
                <a:cs typeface="Hermes-Light"/>
              </a:rPr>
              <a:t>20 mg/2 ml; </a:t>
            </a:r>
            <a:br>
              <a:rPr lang="de-AT" sz="1400" dirty="0">
                <a:solidFill>
                  <a:srgbClr val="231F20"/>
                </a:solidFill>
                <a:latin typeface="Century Gothic" panose="020B0502020202020204" pitchFamily="34" charset="0"/>
                <a:cs typeface="Hermes-Light"/>
              </a:rPr>
            </a:br>
            <a:r>
              <a:rPr sz="1400" dirty="0">
                <a:solidFill>
                  <a:srgbClr val="231F20"/>
                </a:solidFill>
                <a:latin typeface="Century Gothic" panose="020B0502020202020204" pitchFamily="34" charset="0"/>
                <a:cs typeface="Hermes-Light"/>
              </a:rPr>
              <a:t>hyaluronic acid 20 mg/2 ml </a:t>
            </a:r>
            <a:endParaRPr lang="de-AT" sz="1400" dirty="0">
              <a:solidFill>
                <a:srgbClr val="231F20"/>
              </a:solidFill>
              <a:latin typeface="Century Gothic" panose="020B0502020202020204" pitchFamily="34" charset="0"/>
              <a:cs typeface="Hermes-Light"/>
            </a:endParaRPr>
          </a:p>
          <a:p>
            <a:pPr marL="60112" marR="40639" indent="2540">
              <a:lnSpc>
                <a:spcPct val="133300"/>
              </a:lnSpc>
            </a:pPr>
            <a:endParaRPr lang="de-AT" sz="1400" b="1" dirty="0">
              <a:solidFill>
                <a:srgbClr val="231F20"/>
              </a:solidFill>
              <a:latin typeface="Century Gothic" panose="020B0502020202020204" pitchFamily="34" charset="0"/>
              <a:cs typeface="Hermes Bold"/>
            </a:endParaRPr>
          </a:p>
          <a:p>
            <a:pPr marL="60112" marR="40639" indent="2540">
              <a:lnSpc>
                <a:spcPct val="133300"/>
              </a:lnSpc>
            </a:pPr>
            <a:r>
              <a:rPr sz="1400" b="1" dirty="0">
                <a:solidFill>
                  <a:srgbClr val="231F20"/>
                </a:solidFill>
                <a:latin typeface="Century Gothic" panose="020B0502020202020204" pitchFamily="34" charset="0"/>
                <a:cs typeface="Hermes Bold"/>
              </a:rPr>
              <a:t>Suggested applications: </a:t>
            </a:r>
            <a:endParaRPr lang="de-AT" sz="1400" b="1" dirty="0">
              <a:solidFill>
                <a:srgbClr val="231F20"/>
              </a:solidFill>
              <a:latin typeface="Century Gothic" panose="020B0502020202020204" pitchFamily="34" charset="0"/>
              <a:cs typeface="Hermes Bold"/>
            </a:endParaRPr>
          </a:p>
          <a:p>
            <a:pPr marL="60112" marR="40639" indent="2540">
              <a:lnSpc>
                <a:spcPct val="133300"/>
              </a:lnSpc>
            </a:pPr>
            <a:r>
              <a:rPr sz="1400" dirty="0">
                <a:solidFill>
                  <a:srgbClr val="231F20"/>
                </a:solidFill>
                <a:latin typeface="Century Gothic" panose="020B0502020202020204" pitchFamily="34" charset="0"/>
                <a:cs typeface="Hermes-Light"/>
              </a:rPr>
              <a:t>Mature and dehydrated skin</a:t>
            </a:r>
            <a:endParaRPr sz="1400" dirty="0">
              <a:latin typeface="Century Gothic" panose="020B0502020202020204" pitchFamily="34" charset="0"/>
              <a:cs typeface="Hermes-Light"/>
            </a:endParaRPr>
          </a:p>
        </p:txBody>
      </p:sp>
      <p:sp>
        <p:nvSpPr>
          <p:cNvPr id="1308" name="bg object 18">
            <a:extLst>
              <a:ext uri="{FF2B5EF4-FFF2-40B4-BE49-F238E27FC236}">
                <a16:creationId xmlns:a16="http://schemas.microsoft.com/office/drawing/2014/main" id="{AE7CA0A4-4A67-442F-DC1B-2F282ABACD66}"/>
              </a:ext>
            </a:extLst>
          </p:cNvPr>
          <p:cNvSpPr/>
          <p:nvPr/>
        </p:nvSpPr>
        <p:spPr>
          <a:xfrm>
            <a:off x="6460818" y="2130933"/>
            <a:ext cx="3672103" cy="1706633"/>
          </a:xfrm>
          <a:custGeom>
            <a:avLst/>
            <a:gdLst/>
            <a:ahLst/>
            <a:cxnLst/>
            <a:rect l="l" t="t" r="r" b="b"/>
            <a:pathLst>
              <a:path w="4831715" h="1727200">
                <a:moveTo>
                  <a:pt x="4831194" y="0"/>
                </a:moveTo>
                <a:lnTo>
                  <a:pt x="0" y="0"/>
                </a:lnTo>
                <a:lnTo>
                  <a:pt x="0" y="1727200"/>
                </a:lnTo>
                <a:lnTo>
                  <a:pt x="4831194" y="1727200"/>
                </a:lnTo>
                <a:lnTo>
                  <a:pt x="4831194" y="0"/>
                </a:lnTo>
                <a:close/>
              </a:path>
            </a:pathLst>
          </a:custGeom>
          <a:solidFill>
            <a:srgbClr val="F3F2F9"/>
          </a:solidFill>
        </p:spPr>
        <p:txBody>
          <a:bodyPr wrap="square" lIns="0" tIns="0" rIns="0" bIns="0" rtlCol="0"/>
          <a:lstStyle/>
          <a:p>
            <a:endParaRPr sz="2400"/>
          </a:p>
        </p:txBody>
      </p:sp>
      <p:sp>
        <p:nvSpPr>
          <p:cNvPr id="1309" name="object 4">
            <a:extLst>
              <a:ext uri="{FF2B5EF4-FFF2-40B4-BE49-F238E27FC236}">
                <a16:creationId xmlns:a16="http://schemas.microsoft.com/office/drawing/2014/main" id="{625CCF00-4365-59CF-56E0-FB7D5D03A474}"/>
              </a:ext>
            </a:extLst>
          </p:cNvPr>
          <p:cNvSpPr txBox="1"/>
          <p:nvPr/>
        </p:nvSpPr>
        <p:spPr>
          <a:xfrm>
            <a:off x="6533866" y="2155259"/>
            <a:ext cx="2857590" cy="1416051"/>
          </a:xfrm>
          <a:prstGeom prst="rect">
            <a:avLst/>
          </a:prstGeom>
        </p:spPr>
        <p:txBody>
          <a:bodyPr vert="horz" wrap="square" lIns="0" tIns="92287" rIns="0" bIns="0" rtlCol="0">
            <a:spAutoFit/>
          </a:bodyPr>
          <a:lstStyle/>
          <a:p>
            <a:pPr marL="58419">
              <a:spcBef>
                <a:spcPts val="373"/>
              </a:spcBef>
            </a:pPr>
            <a:r>
              <a:rPr sz="1400" b="1" dirty="0">
                <a:solidFill>
                  <a:srgbClr val="231F20"/>
                </a:solidFill>
                <a:latin typeface="Century Gothic" panose="020B0502020202020204" pitchFamily="34" charset="0"/>
                <a:cs typeface="Hermes Bold"/>
              </a:rPr>
              <a:t>Composition:</a:t>
            </a:r>
            <a:endParaRPr sz="1400" dirty="0">
              <a:latin typeface="Century Gothic" panose="020B0502020202020204" pitchFamily="34" charset="0"/>
              <a:cs typeface="Hermes Regular"/>
            </a:endParaRPr>
          </a:p>
          <a:p>
            <a:pPr marL="60958">
              <a:spcBef>
                <a:spcPts val="533"/>
              </a:spcBef>
            </a:pPr>
            <a:r>
              <a:rPr sz="1400" dirty="0">
                <a:solidFill>
                  <a:srgbClr val="231F20"/>
                </a:solidFill>
                <a:latin typeface="Century Gothic" panose="020B0502020202020204" pitchFamily="34" charset="0"/>
                <a:cs typeface="Hermes-Light"/>
              </a:rPr>
              <a:t>PN-HPT</a:t>
            </a:r>
            <a:r>
              <a:rPr sz="1400" baseline="35353" dirty="0">
                <a:solidFill>
                  <a:srgbClr val="231F20"/>
                </a:solidFill>
                <a:latin typeface="Century Gothic" panose="020B0502020202020204" pitchFamily="34" charset="0"/>
                <a:cs typeface="Hermes-Light"/>
              </a:rPr>
              <a:t>® </a:t>
            </a:r>
            <a:r>
              <a:rPr sz="1400" dirty="0">
                <a:solidFill>
                  <a:srgbClr val="231F20"/>
                </a:solidFill>
                <a:latin typeface="Century Gothic" panose="020B0502020202020204" pitchFamily="34" charset="0"/>
                <a:cs typeface="Hermes-Light"/>
              </a:rPr>
              <a:t>15 mg/2 ml</a:t>
            </a:r>
            <a:endParaRPr sz="1400" dirty="0">
              <a:latin typeface="Century Gothic" panose="020B0502020202020204" pitchFamily="34" charset="0"/>
              <a:cs typeface="Hermes-Light"/>
            </a:endParaRPr>
          </a:p>
          <a:p>
            <a:pPr marL="62652" marR="40639">
              <a:lnSpc>
                <a:spcPct val="133300"/>
              </a:lnSpc>
            </a:pPr>
            <a:endParaRPr lang="de-AT" sz="1400" b="1" dirty="0">
              <a:solidFill>
                <a:srgbClr val="231F20"/>
              </a:solidFill>
              <a:latin typeface="Century Gothic" panose="020B0502020202020204" pitchFamily="34" charset="0"/>
              <a:cs typeface="Hermes Bold"/>
            </a:endParaRPr>
          </a:p>
          <a:p>
            <a:pPr marL="62652" marR="40639">
              <a:lnSpc>
                <a:spcPct val="133300"/>
              </a:lnSpc>
            </a:pPr>
            <a:r>
              <a:rPr sz="1400" b="1" dirty="0">
                <a:solidFill>
                  <a:srgbClr val="231F20"/>
                </a:solidFill>
                <a:latin typeface="Century Gothic" panose="020B0502020202020204" pitchFamily="34" charset="0"/>
                <a:cs typeface="Hermes Bold"/>
              </a:rPr>
              <a:t>Suggested applications:</a:t>
            </a:r>
            <a:endParaRPr lang="de-AT" sz="1400" b="1" dirty="0">
              <a:solidFill>
                <a:srgbClr val="231F20"/>
              </a:solidFill>
              <a:latin typeface="Century Gothic" panose="020B0502020202020204" pitchFamily="34" charset="0"/>
              <a:cs typeface="Hermes Bold"/>
            </a:endParaRPr>
          </a:p>
          <a:p>
            <a:pPr marL="62652" marR="40639">
              <a:lnSpc>
                <a:spcPct val="133300"/>
              </a:lnSpc>
            </a:pPr>
            <a:r>
              <a:rPr lang="de-AT" sz="1400" dirty="0">
                <a:latin typeface="Century Gothic" panose="020B0502020202020204" pitchFamily="34" charset="0"/>
                <a:cs typeface="Hermes Regular"/>
              </a:rPr>
              <a:t>Hair, </a:t>
            </a:r>
            <a:r>
              <a:rPr lang="de-AT" sz="1400" dirty="0" err="1">
                <a:latin typeface="Century Gothic" panose="020B0502020202020204" pitchFamily="34" charset="0"/>
                <a:cs typeface="Hermes Regular"/>
              </a:rPr>
              <a:t>scalp</a:t>
            </a:r>
            <a:r>
              <a:rPr lang="de-AT" sz="1400" dirty="0">
                <a:latin typeface="Century Gothic" panose="020B0502020202020204" pitchFamily="34" charset="0"/>
                <a:cs typeface="Hermes Regular"/>
              </a:rPr>
              <a:t>, </a:t>
            </a:r>
            <a:r>
              <a:rPr lang="de-AT" sz="1400" dirty="0" err="1">
                <a:latin typeface="Century Gothic" panose="020B0502020202020204" pitchFamily="34" charset="0"/>
                <a:cs typeface="Hermes Regular"/>
              </a:rPr>
              <a:t>eyebrows</a:t>
            </a:r>
            <a:endParaRPr lang="de-AT" sz="1400" dirty="0">
              <a:latin typeface="Century Gothic" panose="020B0502020202020204" pitchFamily="34" charset="0"/>
              <a:cs typeface="Hermes Regular"/>
            </a:endParaRPr>
          </a:p>
        </p:txBody>
      </p:sp>
      <p:sp>
        <p:nvSpPr>
          <p:cNvPr id="1317" name="bg object 16">
            <a:extLst>
              <a:ext uri="{FF2B5EF4-FFF2-40B4-BE49-F238E27FC236}">
                <a16:creationId xmlns:a16="http://schemas.microsoft.com/office/drawing/2014/main" id="{0CAB7C74-D65B-9D72-E57E-42E7E8EE511C}"/>
              </a:ext>
            </a:extLst>
          </p:cNvPr>
          <p:cNvSpPr/>
          <p:nvPr/>
        </p:nvSpPr>
        <p:spPr>
          <a:xfrm>
            <a:off x="929218" y="2130938"/>
            <a:ext cx="3782777" cy="1706627"/>
          </a:xfrm>
          <a:custGeom>
            <a:avLst/>
            <a:gdLst/>
            <a:ahLst/>
            <a:cxnLst/>
            <a:rect l="l" t="t" r="r" b="b"/>
            <a:pathLst>
              <a:path w="4831715" h="1930400">
                <a:moveTo>
                  <a:pt x="4831194" y="0"/>
                </a:moveTo>
                <a:lnTo>
                  <a:pt x="0" y="0"/>
                </a:lnTo>
                <a:lnTo>
                  <a:pt x="0" y="1930400"/>
                </a:lnTo>
                <a:lnTo>
                  <a:pt x="4831194" y="1930400"/>
                </a:lnTo>
                <a:lnTo>
                  <a:pt x="4831194" y="0"/>
                </a:lnTo>
                <a:close/>
              </a:path>
            </a:pathLst>
          </a:custGeom>
          <a:solidFill>
            <a:srgbClr val="FCF1EC"/>
          </a:solidFill>
        </p:spPr>
        <p:txBody>
          <a:bodyPr wrap="square" lIns="0" tIns="0" rIns="0" bIns="0" rtlCol="0"/>
          <a:lstStyle/>
          <a:p>
            <a:endParaRPr sz="2400"/>
          </a:p>
        </p:txBody>
      </p:sp>
      <p:sp>
        <p:nvSpPr>
          <p:cNvPr id="1318" name="object 2">
            <a:extLst>
              <a:ext uri="{FF2B5EF4-FFF2-40B4-BE49-F238E27FC236}">
                <a16:creationId xmlns:a16="http://schemas.microsoft.com/office/drawing/2014/main" id="{4D0DE670-43DB-F893-8DA8-7DB3A5B25753}"/>
              </a:ext>
            </a:extLst>
          </p:cNvPr>
          <p:cNvSpPr txBox="1"/>
          <p:nvPr/>
        </p:nvSpPr>
        <p:spPr>
          <a:xfrm>
            <a:off x="1001220" y="2155255"/>
            <a:ext cx="3710775" cy="1695615"/>
          </a:xfrm>
          <a:prstGeom prst="rect">
            <a:avLst/>
          </a:prstGeom>
        </p:spPr>
        <p:txBody>
          <a:bodyPr vert="horz" wrap="square" lIns="0" tIns="92287" rIns="0" bIns="0" rtlCol="0">
            <a:spAutoFit/>
          </a:bodyPr>
          <a:lstStyle/>
          <a:p>
            <a:pPr marL="52492">
              <a:spcBef>
                <a:spcPts val="727"/>
              </a:spcBef>
            </a:pPr>
            <a:r>
              <a:rPr lang="de-AT" sz="1400" b="1" dirty="0" err="1">
                <a:solidFill>
                  <a:srgbClr val="231F20"/>
                </a:solidFill>
                <a:latin typeface="Century Gothic" panose="020B0502020202020204" pitchFamily="34" charset="0"/>
                <a:cs typeface="Hermes Bold"/>
              </a:rPr>
              <a:t>Composition</a:t>
            </a:r>
            <a:r>
              <a:rPr lang="de-AT" sz="1400" b="1" dirty="0">
                <a:solidFill>
                  <a:srgbClr val="231F20"/>
                </a:solidFill>
                <a:latin typeface="Century Gothic" panose="020B0502020202020204" pitchFamily="34" charset="0"/>
                <a:cs typeface="Hermes Bold"/>
              </a:rPr>
              <a:t>:</a:t>
            </a:r>
            <a:endParaRPr lang="de-AT" sz="1400" dirty="0">
              <a:latin typeface="Century Gothic" panose="020B0502020202020204" pitchFamily="34" charset="0"/>
              <a:cs typeface="Hermes Regular"/>
            </a:endParaRPr>
          </a:p>
          <a:p>
            <a:pPr marL="62652">
              <a:spcBef>
                <a:spcPts val="533"/>
              </a:spcBef>
            </a:pPr>
            <a:r>
              <a:rPr lang="de-AT" sz="1400" dirty="0">
                <a:solidFill>
                  <a:srgbClr val="231F20"/>
                </a:solidFill>
                <a:latin typeface="Century Gothic" panose="020B0502020202020204" pitchFamily="34" charset="0"/>
                <a:cs typeface="Hermes-Light"/>
              </a:rPr>
              <a:t>PN-HPT</a:t>
            </a:r>
            <a:r>
              <a:rPr lang="de-AT" sz="1400" baseline="35353" dirty="0">
                <a:solidFill>
                  <a:srgbClr val="231F20"/>
                </a:solidFill>
                <a:latin typeface="Century Gothic" panose="020B0502020202020204" pitchFamily="34" charset="0"/>
                <a:cs typeface="Hermes-Light"/>
              </a:rPr>
              <a:t>® </a:t>
            </a:r>
            <a:r>
              <a:rPr lang="de-AT" sz="1400" dirty="0">
                <a:solidFill>
                  <a:srgbClr val="231F20"/>
                </a:solidFill>
                <a:latin typeface="Century Gothic" panose="020B0502020202020204" pitchFamily="34" charset="0"/>
                <a:cs typeface="Hermes-Light"/>
              </a:rPr>
              <a:t>40 mg/2 ml</a:t>
            </a:r>
          </a:p>
          <a:p>
            <a:pPr marL="62652">
              <a:spcBef>
                <a:spcPts val="533"/>
              </a:spcBef>
            </a:pPr>
            <a:endParaRPr lang="de-AT" sz="1400" b="1" dirty="0">
              <a:solidFill>
                <a:srgbClr val="231F20"/>
              </a:solidFill>
              <a:latin typeface="Century Gothic" panose="020B0502020202020204" pitchFamily="34" charset="0"/>
              <a:cs typeface="Hermes Bold"/>
            </a:endParaRPr>
          </a:p>
          <a:p>
            <a:pPr marL="50799" marR="40639" indent="14393">
              <a:lnSpc>
                <a:spcPct val="133300"/>
              </a:lnSpc>
            </a:pPr>
            <a:r>
              <a:rPr sz="1400" b="1" dirty="0">
                <a:solidFill>
                  <a:srgbClr val="231F20"/>
                </a:solidFill>
                <a:latin typeface="Century Gothic" panose="020B0502020202020204" pitchFamily="34" charset="0"/>
                <a:cs typeface="Hermes Bold"/>
              </a:rPr>
              <a:t>Suggested applications: </a:t>
            </a:r>
            <a:endParaRPr lang="de-AT" sz="1400" b="1" dirty="0">
              <a:solidFill>
                <a:srgbClr val="231F20"/>
              </a:solidFill>
              <a:latin typeface="Century Gothic" panose="020B0502020202020204" pitchFamily="34" charset="0"/>
              <a:cs typeface="Hermes Bold"/>
            </a:endParaRPr>
          </a:p>
          <a:p>
            <a:pPr marL="50799" marR="40639" indent="14393">
              <a:lnSpc>
                <a:spcPct val="133300"/>
              </a:lnSpc>
            </a:pPr>
            <a:r>
              <a:rPr sz="1400" dirty="0">
                <a:solidFill>
                  <a:srgbClr val="231F20"/>
                </a:solidFill>
                <a:latin typeface="Century Gothic" panose="020B0502020202020204" pitchFamily="34" charset="0"/>
                <a:cs typeface="Hermes-Light"/>
              </a:rPr>
              <a:t>Young skin – neck, forehead, hands, scars, acne scarring</a:t>
            </a:r>
            <a:endParaRPr sz="1400" dirty="0">
              <a:latin typeface="Century Gothic" panose="020B0502020202020204" pitchFamily="34" charset="0"/>
              <a:cs typeface="Hermes-Light"/>
            </a:endParaRPr>
          </a:p>
        </p:txBody>
      </p:sp>
      <p:sp>
        <p:nvSpPr>
          <p:cNvPr id="1326" name="bg object 17">
            <a:extLst>
              <a:ext uri="{FF2B5EF4-FFF2-40B4-BE49-F238E27FC236}">
                <a16:creationId xmlns:a16="http://schemas.microsoft.com/office/drawing/2014/main" id="{A2710BF4-0577-FCCA-E82F-2C395565D0D9}"/>
              </a:ext>
            </a:extLst>
          </p:cNvPr>
          <p:cNvSpPr/>
          <p:nvPr/>
        </p:nvSpPr>
        <p:spPr>
          <a:xfrm>
            <a:off x="923820" y="4492350"/>
            <a:ext cx="3782777" cy="1728717"/>
          </a:xfrm>
          <a:custGeom>
            <a:avLst/>
            <a:gdLst/>
            <a:ahLst/>
            <a:cxnLst/>
            <a:rect l="l" t="t" r="r" b="b"/>
            <a:pathLst>
              <a:path w="4831715" h="1930400">
                <a:moveTo>
                  <a:pt x="4831194" y="0"/>
                </a:moveTo>
                <a:lnTo>
                  <a:pt x="0" y="0"/>
                </a:lnTo>
                <a:lnTo>
                  <a:pt x="0" y="1930400"/>
                </a:lnTo>
                <a:lnTo>
                  <a:pt x="4831194" y="1930400"/>
                </a:lnTo>
                <a:lnTo>
                  <a:pt x="4831194" y="0"/>
                </a:lnTo>
                <a:close/>
              </a:path>
            </a:pathLst>
          </a:custGeom>
          <a:solidFill>
            <a:srgbClr val="F4F9F2"/>
          </a:solidFill>
        </p:spPr>
        <p:txBody>
          <a:bodyPr wrap="square" lIns="0" tIns="0" rIns="0" bIns="0" rtlCol="0"/>
          <a:lstStyle/>
          <a:p>
            <a:endParaRPr sz="2400"/>
          </a:p>
        </p:txBody>
      </p:sp>
      <p:sp>
        <p:nvSpPr>
          <p:cNvPr id="1327" name="object 8">
            <a:extLst>
              <a:ext uri="{FF2B5EF4-FFF2-40B4-BE49-F238E27FC236}">
                <a16:creationId xmlns:a16="http://schemas.microsoft.com/office/drawing/2014/main" id="{041565F8-BAA6-19C7-C39D-9756251D05E7}"/>
              </a:ext>
            </a:extLst>
          </p:cNvPr>
          <p:cNvSpPr txBox="1"/>
          <p:nvPr/>
        </p:nvSpPr>
        <p:spPr>
          <a:xfrm>
            <a:off x="996953" y="4516703"/>
            <a:ext cx="3599249" cy="1695615"/>
          </a:xfrm>
          <a:prstGeom prst="rect">
            <a:avLst/>
          </a:prstGeom>
        </p:spPr>
        <p:txBody>
          <a:bodyPr vert="horz" wrap="square" lIns="0" tIns="92287" rIns="0" bIns="0" rtlCol="0">
            <a:spAutoFit/>
          </a:bodyPr>
          <a:lstStyle/>
          <a:p>
            <a:pPr marL="50799">
              <a:spcBef>
                <a:spcPts val="727"/>
              </a:spcBef>
            </a:pPr>
            <a:r>
              <a:rPr sz="1400" b="1">
                <a:solidFill>
                  <a:srgbClr val="231F20"/>
                </a:solidFill>
                <a:latin typeface="Century Gothic" panose="020B0502020202020204" pitchFamily="34" charset="0"/>
                <a:cs typeface="Hermes Bold"/>
              </a:rPr>
              <a:t>Composition:</a:t>
            </a:r>
            <a:endParaRPr sz="1400">
              <a:latin typeface="Century Gothic" panose="020B0502020202020204" pitchFamily="34" charset="0"/>
              <a:cs typeface="Hermes Regular"/>
            </a:endParaRPr>
          </a:p>
          <a:p>
            <a:pPr marL="60958">
              <a:spcBef>
                <a:spcPts val="533"/>
              </a:spcBef>
            </a:pPr>
            <a:r>
              <a:rPr sz="1400">
                <a:solidFill>
                  <a:srgbClr val="231F20"/>
                </a:solidFill>
                <a:latin typeface="Century Gothic" panose="020B0502020202020204" pitchFamily="34" charset="0"/>
                <a:cs typeface="Hermes-Light"/>
              </a:rPr>
              <a:t>PN-HPT</a:t>
            </a:r>
            <a:r>
              <a:rPr sz="1400" baseline="35353">
                <a:solidFill>
                  <a:srgbClr val="231F20"/>
                </a:solidFill>
                <a:latin typeface="Century Gothic" panose="020B0502020202020204" pitchFamily="34" charset="0"/>
                <a:cs typeface="Hermes-Light"/>
              </a:rPr>
              <a:t>® </a:t>
            </a:r>
            <a:r>
              <a:rPr sz="1400">
                <a:solidFill>
                  <a:srgbClr val="231F20"/>
                </a:solidFill>
                <a:latin typeface="Century Gothic" panose="020B0502020202020204" pitchFamily="34" charset="0"/>
                <a:cs typeface="Hermes-Light"/>
              </a:rPr>
              <a:t>15 mg/2 ml</a:t>
            </a:r>
            <a:endParaRPr lang="de-AT" sz="1400">
              <a:solidFill>
                <a:srgbClr val="231F20"/>
              </a:solidFill>
              <a:latin typeface="Century Gothic" panose="020B0502020202020204" pitchFamily="34" charset="0"/>
              <a:cs typeface="Hermes-Light"/>
            </a:endParaRPr>
          </a:p>
          <a:p>
            <a:pPr marL="60958">
              <a:spcBef>
                <a:spcPts val="533"/>
              </a:spcBef>
            </a:pPr>
            <a:endParaRPr lang="de-AT" sz="1400" b="1">
              <a:solidFill>
                <a:srgbClr val="231F20"/>
              </a:solidFill>
              <a:latin typeface="Century Gothic" panose="020B0502020202020204" pitchFamily="34" charset="0"/>
              <a:cs typeface="Hermes Bold"/>
            </a:endParaRPr>
          </a:p>
          <a:p>
            <a:pPr marL="62652" marR="40639">
              <a:lnSpc>
                <a:spcPct val="133300"/>
              </a:lnSpc>
            </a:pPr>
            <a:r>
              <a:rPr sz="1400" b="1">
                <a:solidFill>
                  <a:srgbClr val="231F20"/>
                </a:solidFill>
                <a:latin typeface="Century Gothic" panose="020B0502020202020204" pitchFamily="34" charset="0"/>
                <a:cs typeface="Hermes Bold"/>
              </a:rPr>
              <a:t>Suggested applications:</a:t>
            </a:r>
            <a:endParaRPr sz="1400">
              <a:latin typeface="Century Gothic" panose="020B0502020202020204" pitchFamily="34" charset="0"/>
              <a:cs typeface="Hermes Regular"/>
            </a:endParaRPr>
          </a:p>
          <a:p>
            <a:pPr marL="64345" marR="1030368" indent="-3387">
              <a:lnSpc>
                <a:spcPct val="133300"/>
              </a:lnSpc>
            </a:pPr>
            <a:r>
              <a:rPr sz="1400">
                <a:solidFill>
                  <a:srgbClr val="231F20"/>
                </a:solidFill>
                <a:latin typeface="Century Gothic" panose="020B0502020202020204" pitchFamily="34" charset="0"/>
                <a:cs typeface="Hermes-Light"/>
              </a:rPr>
              <a:t>Eye contour,</a:t>
            </a:r>
            <a:r>
              <a:rPr lang="de-AT" sz="1400">
                <a:solidFill>
                  <a:srgbClr val="231F20"/>
                </a:solidFill>
                <a:latin typeface="Century Gothic" panose="020B0502020202020204" pitchFamily="34" charset="0"/>
                <a:cs typeface="Hermes-Light"/>
              </a:rPr>
              <a:t> </a:t>
            </a:r>
            <a:r>
              <a:rPr sz="1400">
                <a:solidFill>
                  <a:srgbClr val="231F20"/>
                </a:solidFill>
                <a:latin typeface="Century Gothic" panose="020B0502020202020204" pitchFamily="34" charset="0"/>
                <a:cs typeface="Hermes-Light"/>
              </a:rPr>
              <a:t>eyelids, superficial</a:t>
            </a:r>
            <a:r>
              <a:rPr lang="de-AT" sz="1400">
                <a:solidFill>
                  <a:srgbClr val="231F20"/>
                </a:solidFill>
                <a:latin typeface="Century Gothic" panose="020B0502020202020204" pitchFamily="34" charset="0"/>
                <a:cs typeface="Hermes-Light"/>
              </a:rPr>
              <a:t> </a:t>
            </a:r>
            <a:r>
              <a:rPr sz="1400">
                <a:solidFill>
                  <a:srgbClr val="231F20"/>
                </a:solidFill>
                <a:latin typeface="Century Gothic" panose="020B0502020202020204" pitchFamily="34" charset="0"/>
                <a:cs typeface="Hermes-Light"/>
              </a:rPr>
              <a:t>wrinkles</a:t>
            </a:r>
            <a:endParaRPr sz="1400">
              <a:latin typeface="Century Gothic" panose="020B0502020202020204" pitchFamily="34" charset="0"/>
              <a:cs typeface="Hermes-Light"/>
            </a:endParaRPr>
          </a:p>
        </p:txBody>
      </p:sp>
      <p:sp>
        <p:nvSpPr>
          <p:cNvPr id="1286" name="Title 1"/>
          <p:cNvSpPr txBox="1">
            <a:spLocks noGrp="1"/>
          </p:cNvSpPr>
          <p:nvPr>
            <p:ph type="title" idx="4294967295"/>
          </p:nvPr>
        </p:nvSpPr>
        <p:spPr>
          <a:xfrm>
            <a:off x="838200" y="929278"/>
            <a:ext cx="10515600" cy="1044575"/>
          </a:xfrm>
          <a:prstGeom prst="rect">
            <a:avLst/>
          </a:prstGeom>
        </p:spPr>
        <p:txBody>
          <a:bodyPr vert="horz" lIns="60959" tIns="60960" rIns="60959" bIns="60960" rtlCol="0" anchor="t">
            <a:normAutofit/>
          </a:bodyPr>
          <a:lstStyle>
            <a:lvl1pPr defTabSz="493776">
              <a:defRPr sz="2016"/>
            </a:lvl1pPr>
          </a:lstStyle>
          <a:p>
            <a:r>
              <a:rPr lang="de-DE" sz="3200" dirty="0" err="1">
                <a:latin typeface="Century Gothic"/>
                <a:sym typeface="Calibri"/>
              </a:rPr>
              <a:t>PhilArt</a:t>
            </a:r>
            <a:r>
              <a:rPr lang="de-DE" sz="3200" dirty="0">
                <a:latin typeface="Century Gothic"/>
                <a:sym typeface="Calibri"/>
              </a:rPr>
              <a:t>: a </a:t>
            </a:r>
            <a:r>
              <a:rPr lang="de-DE" sz="3200" dirty="0" err="1">
                <a:latin typeface="Century Gothic"/>
                <a:sym typeface="Calibri"/>
              </a:rPr>
              <a:t>comprehensive</a:t>
            </a:r>
            <a:r>
              <a:rPr lang="de-DE" sz="3200" dirty="0">
                <a:latin typeface="Century Gothic"/>
              </a:rPr>
              <a:t> </a:t>
            </a:r>
            <a:r>
              <a:rPr lang="de-DE" sz="3200" dirty="0" err="1">
                <a:latin typeface="Century Gothic"/>
              </a:rPr>
              <a:t>portfolio</a:t>
            </a:r>
            <a:endParaRPr lang="de-DE" sz="3200" dirty="0">
              <a:latin typeface="Century Gothic"/>
            </a:endParaRPr>
          </a:p>
        </p:txBody>
      </p:sp>
      <p:pic>
        <p:nvPicPr>
          <p:cNvPr id="4" name="Grafik 3" descr="Ein Bild, das Logo enthält.&#10;&#10;Automatisch generierte Beschreibung">
            <a:extLst>
              <a:ext uri="{FF2B5EF4-FFF2-40B4-BE49-F238E27FC236}">
                <a16:creationId xmlns:a16="http://schemas.microsoft.com/office/drawing/2014/main" id="{2B48C20E-B9F3-74C2-1510-18FD8331D46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800544" y="1773467"/>
            <a:ext cx="3599249" cy="2446196"/>
          </a:xfrm>
          <a:prstGeom prst="rect">
            <a:avLst/>
          </a:prstGeom>
        </p:spPr>
      </p:pic>
      <p:pic>
        <p:nvPicPr>
          <p:cNvPr id="5" name="Grafik 4" descr="Ein Bild, das Text, Visitenkarte, Vektorgrafiken enthält.&#10;&#10;Automatisch generierte Beschreibung">
            <a:extLst>
              <a:ext uri="{FF2B5EF4-FFF2-40B4-BE49-F238E27FC236}">
                <a16:creationId xmlns:a16="http://schemas.microsoft.com/office/drawing/2014/main" id="{6AEE8434-77BC-2A2F-029D-E06732C07DD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745582" y="4194880"/>
            <a:ext cx="3599249" cy="2446196"/>
          </a:xfrm>
          <a:prstGeom prst="rect">
            <a:avLst/>
          </a:prstGeom>
        </p:spPr>
      </p:pic>
      <p:pic>
        <p:nvPicPr>
          <p:cNvPr id="6" name="Grafik 5" descr="Ein Bild, das Text, Visitenkarte enthält.&#10;&#10;Automatisch generierte Beschreibung">
            <a:extLst>
              <a:ext uri="{FF2B5EF4-FFF2-40B4-BE49-F238E27FC236}">
                <a16:creationId xmlns:a16="http://schemas.microsoft.com/office/drawing/2014/main" id="{4A6DEC0C-2227-D106-2A80-ED3AA2EFA51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282495" y="1773467"/>
            <a:ext cx="3599249" cy="2446196"/>
          </a:xfrm>
          <a:prstGeom prst="rect">
            <a:avLst/>
          </a:prstGeom>
        </p:spPr>
      </p:pic>
      <p:pic>
        <p:nvPicPr>
          <p:cNvPr id="7" name="Grafik 6" descr="Ein Bild, das Logo enthält.&#10;&#10;Automatisch generierte Beschreibung">
            <a:extLst>
              <a:ext uri="{FF2B5EF4-FFF2-40B4-BE49-F238E27FC236}">
                <a16:creationId xmlns:a16="http://schemas.microsoft.com/office/drawing/2014/main" id="{08661103-34A3-E713-8A0C-072DED5BEDE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395737" y="4194880"/>
            <a:ext cx="3599249" cy="24461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Menselijk gezicht, persoon, lippenstift, nek&#10;&#10;Automatisch gegenereerde beschrijving">
            <a:extLst>
              <a:ext uri="{FF2B5EF4-FFF2-40B4-BE49-F238E27FC236}">
                <a16:creationId xmlns:a16="http://schemas.microsoft.com/office/drawing/2014/main" id="{F1769DEF-E3D8-2562-7B6C-6C0CE4A13A9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186801" y="-203200"/>
            <a:ext cx="9359353" cy="7027334"/>
          </a:xfrm>
          <a:prstGeom prst="rect">
            <a:avLst/>
          </a:prstGeom>
        </p:spPr>
      </p:pic>
      <p:sp>
        <p:nvSpPr>
          <p:cNvPr id="2" name="Rechteck 2">
            <a:extLst>
              <a:ext uri="{FF2B5EF4-FFF2-40B4-BE49-F238E27FC236}">
                <a16:creationId xmlns:a16="http://schemas.microsoft.com/office/drawing/2014/main" id="{3BE07693-20D2-9FE5-1D75-ACCE20EDC59C}"/>
              </a:ext>
            </a:extLst>
          </p:cNvPr>
          <p:cNvSpPr/>
          <p:nvPr/>
        </p:nvSpPr>
        <p:spPr>
          <a:xfrm>
            <a:off x="-1" y="-14748"/>
            <a:ext cx="5902561" cy="6902246"/>
          </a:xfrm>
          <a:custGeom>
            <a:avLst/>
            <a:gdLst>
              <a:gd name="connsiteX0" fmla="*/ 0 w 6241774"/>
              <a:gd name="connsiteY0" fmla="*/ 0 h 6858000"/>
              <a:gd name="connsiteX1" fmla="*/ 6241774 w 6241774"/>
              <a:gd name="connsiteY1" fmla="*/ 0 h 6858000"/>
              <a:gd name="connsiteX2" fmla="*/ 6241774 w 6241774"/>
              <a:gd name="connsiteY2" fmla="*/ 6858000 h 6858000"/>
              <a:gd name="connsiteX3" fmla="*/ 0 w 6241774"/>
              <a:gd name="connsiteY3" fmla="*/ 6858000 h 6858000"/>
              <a:gd name="connsiteX4" fmla="*/ 0 w 6241774"/>
              <a:gd name="connsiteY4" fmla="*/ 0 h 6858000"/>
              <a:gd name="connsiteX0" fmla="*/ 0 w 6241774"/>
              <a:gd name="connsiteY0" fmla="*/ 14749 h 6872749"/>
              <a:gd name="connsiteX1" fmla="*/ 5032406 w 6241774"/>
              <a:gd name="connsiteY1" fmla="*/ 0 h 6872749"/>
              <a:gd name="connsiteX2" fmla="*/ 6241774 w 6241774"/>
              <a:gd name="connsiteY2" fmla="*/ 6872749 h 6872749"/>
              <a:gd name="connsiteX3" fmla="*/ 0 w 6241774"/>
              <a:gd name="connsiteY3" fmla="*/ 6872749 h 6872749"/>
              <a:gd name="connsiteX4" fmla="*/ 0 w 6241774"/>
              <a:gd name="connsiteY4" fmla="*/ 14749 h 6872749"/>
              <a:gd name="connsiteX0" fmla="*/ 0 w 6241774"/>
              <a:gd name="connsiteY0" fmla="*/ 29497 h 6887497"/>
              <a:gd name="connsiteX1" fmla="*/ 5445360 w 6241774"/>
              <a:gd name="connsiteY1" fmla="*/ 0 h 6887497"/>
              <a:gd name="connsiteX2" fmla="*/ 6241774 w 6241774"/>
              <a:gd name="connsiteY2" fmla="*/ 6887497 h 6887497"/>
              <a:gd name="connsiteX3" fmla="*/ 0 w 6241774"/>
              <a:gd name="connsiteY3" fmla="*/ 6887497 h 6887497"/>
              <a:gd name="connsiteX4" fmla="*/ 0 w 6241774"/>
              <a:gd name="connsiteY4" fmla="*/ 29497 h 6887497"/>
              <a:gd name="connsiteX0" fmla="*/ 0 w 6241774"/>
              <a:gd name="connsiteY0" fmla="*/ 14749 h 6872749"/>
              <a:gd name="connsiteX1" fmla="*/ 5209386 w 6241774"/>
              <a:gd name="connsiteY1" fmla="*/ 0 h 6872749"/>
              <a:gd name="connsiteX2" fmla="*/ 6241774 w 6241774"/>
              <a:gd name="connsiteY2" fmla="*/ 6872749 h 6872749"/>
              <a:gd name="connsiteX3" fmla="*/ 0 w 6241774"/>
              <a:gd name="connsiteY3" fmla="*/ 6872749 h 6872749"/>
              <a:gd name="connsiteX4" fmla="*/ 0 w 6241774"/>
              <a:gd name="connsiteY4" fmla="*/ 14749 h 6872749"/>
              <a:gd name="connsiteX0" fmla="*/ 0 w 5902561"/>
              <a:gd name="connsiteY0" fmla="*/ 14749 h 6902246"/>
              <a:gd name="connsiteX1" fmla="*/ 5209386 w 5902561"/>
              <a:gd name="connsiteY1" fmla="*/ 0 h 6902246"/>
              <a:gd name="connsiteX2" fmla="*/ 5902561 w 5902561"/>
              <a:gd name="connsiteY2" fmla="*/ 6902246 h 6902246"/>
              <a:gd name="connsiteX3" fmla="*/ 0 w 5902561"/>
              <a:gd name="connsiteY3" fmla="*/ 6872749 h 6902246"/>
              <a:gd name="connsiteX4" fmla="*/ 0 w 5902561"/>
              <a:gd name="connsiteY4" fmla="*/ 14749 h 690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561" h="6902246">
                <a:moveTo>
                  <a:pt x="0" y="14749"/>
                </a:moveTo>
                <a:lnTo>
                  <a:pt x="5209386" y="0"/>
                </a:lnTo>
                <a:lnTo>
                  <a:pt x="5902561" y="6902246"/>
                </a:lnTo>
                <a:lnTo>
                  <a:pt x="0" y="6872749"/>
                </a:lnTo>
                <a:lnTo>
                  <a:pt x="0" y="14749"/>
                </a:lnTo>
                <a:close/>
              </a:path>
            </a:pathLst>
          </a:custGeom>
          <a:gradFill>
            <a:gsLst>
              <a:gs pos="0">
                <a:srgbClr val="C62534"/>
              </a:gs>
              <a:gs pos="100000">
                <a:srgbClr val="E8C03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Box 2">
            <a:extLst>
              <a:ext uri="{FF2B5EF4-FFF2-40B4-BE49-F238E27FC236}">
                <a16:creationId xmlns:a16="http://schemas.microsoft.com/office/drawing/2014/main" id="{D7C2C6AC-E0D3-9D4D-3A63-D112FD9AB4FA}"/>
              </a:ext>
            </a:extLst>
          </p:cNvPr>
          <p:cNvSpPr txBox="1"/>
          <p:nvPr/>
        </p:nvSpPr>
        <p:spPr>
          <a:xfrm>
            <a:off x="11933927" y="6599096"/>
            <a:ext cx="516145" cy="225896"/>
          </a:xfrm>
          <a:prstGeom prst="rect">
            <a:avLst/>
          </a:prstGeom>
          <a:noFill/>
        </p:spPr>
        <p:txBody>
          <a:bodyPr wrap="square" rtlCol="0">
            <a:spAutoFit/>
          </a:bodyPr>
          <a:lstStyle/>
          <a:p>
            <a:pPr algn="l">
              <a:lnSpc>
                <a:spcPct val="120000"/>
              </a:lnSpc>
            </a:pPr>
            <a:r>
              <a:rPr lang="en-GB" sz="800">
                <a:solidFill>
                  <a:schemeClr val="bg1"/>
                </a:solidFill>
                <a:latin typeface="Century Gothic" panose="020B0502020202020204" pitchFamily="34" charset="0"/>
              </a:rPr>
              <a:t>F</a:t>
            </a:r>
            <a:endParaRPr lang="de-DE" sz="800">
              <a:solidFill>
                <a:schemeClr val="bg1"/>
              </a:solidFill>
              <a:latin typeface="Century Gothic" panose="020B0502020202020204" pitchFamily="34" charset="0"/>
            </a:endParaRPr>
          </a:p>
        </p:txBody>
      </p:sp>
      <p:pic>
        <p:nvPicPr>
          <p:cNvPr id="6" name="Picture 5">
            <a:extLst>
              <a:ext uri="{FF2B5EF4-FFF2-40B4-BE49-F238E27FC236}">
                <a16:creationId xmlns:a16="http://schemas.microsoft.com/office/drawing/2014/main" id="{F5140177-2740-0439-04C0-072B389840C4}"/>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321443" y="409304"/>
            <a:ext cx="897600" cy="174191"/>
          </a:xfrm>
          <a:prstGeom prst="rect">
            <a:avLst/>
          </a:prstGeom>
        </p:spPr>
      </p:pic>
      <p:pic>
        <p:nvPicPr>
          <p:cNvPr id="7" name="Grafik 14">
            <a:extLst>
              <a:ext uri="{FF2B5EF4-FFF2-40B4-BE49-F238E27FC236}">
                <a16:creationId xmlns:a16="http://schemas.microsoft.com/office/drawing/2014/main" id="{9FABB19B-1EB2-AA3A-49EE-88875B7386A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3350" y="1382716"/>
            <a:ext cx="3296256" cy="812432"/>
          </a:xfrm>
          <a:prstGeom prst="rect">
            <a:avLst/>
          </a:prstGeom>
        </p:spPr>
      </p:pic>
      <p:pic>
        <p:nvPicPr>
          <p:cNvPr id="8" name="Grafik 6">
            <a:extLst>
              <a:ext uri="{FF2B5EF4-FFF2-40B4-BE49-F238E27FC236}">
                <a16:creationId xmlns:a16="http://schemas.microsoft.com/office/drawing/2014/main" id="{F9B4E050-9A2D-FEE2-453D-BDB762ECA7F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53309" y="3018684"/>
            <a:ext cx="3998905" cy="2478660"/>
          </a:xfrm>
          <a:prstGeom prst="rect">
            <a:avLst/>
          </a:prstGeom>
        </p:spPr>
      </p:pic>
    </p:spTree>
    <p:extLst>
      <p:ext uri="{BB962C8B-B14F-4D97-AF65-F5344CB8AC3E}">
        <p14:creationId xmlns:p14="http://schemas.microsoft.com/office/powerpoint/2010/main" val="948702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26EB72A1-CE3C-CFEB-6BA2-48D67E7F7913}"/>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lumMod val="75000"/>
                  <a:lumOff val="25000"/>
                </a:schemeClr>
              </a:solidFill>
            </a:endParaRPr>
          </a:p>
        </p:txBody>
      </p:sp>
      <p:sp>
        <p:nvSpPr>
          <p:cNvPr id="8" name="Parallelogramm 4">
            <a:extLst>
              <a:ext uri="{FF2B5EF4-FFF2-40B4-BE49-F238E27FC236}">
                <a16:creationId xmlns:a16="http://schemas.microsoft.com/office/drawing/2014/main" id="{C8687091-6B4C-69B1-9E04-C8173C8756E2}"/>
              </a:ext>
            </a:extLst>
          </p:cNvPr>
          <p:cNvSpPr/>
          <p:nvPr/>
        </p:nvSpPr>
        <p:spPr>
          <a:xfrm>
            <a:off x="-428893" y="0"/>
            <a:ext cx="6140815" cy="6885105"/>
          </a:xfrm>
          <a:custGeom>
            <a:avLst/>
            <a:gdLst>
              <a:gd name="connsiteX0" fmla="*/ 0 w 7840566"/>
              <a:gd name="connsiteY0" fmla="*/ 6858000 h 6858000"/>
              <a:gd name="connsiteX1" fmla="*/ 1714500 w 7840566"/>
              <a:gd name="connsiteY1" fmla="*/ 0 h 6858000"/>
              <a:gd name="connsiteX2" fmla="*/ 7840566 w 7840566"/>
              <a:gd name="connsiteY2" fmla="*/ 0 h 6858000"/>
              <a:gd name="connsiteX3" fmla="*/ 6126066 w 7840566"/>
              <a:gd name="connsiteY3" fmla="*/ 6858000 h 6858000"/>
              <a:gd name="connsiteX4" fmla="*/ 0 w 7840566"/>
              <a:gd name="connsiteY4" fmla="*/ 6858000 h 6858000"/>
              <a:gd name="connsiteX0" fmla="*/ 0 w 6345399"/>
              <a:gd name="connsiteY0" fmla="*/ 6858000 h 6858000"/>
              <a:gd name="connsiteX1" fmla="*/ 1714500 w 6345399"/>
              <a:gd name="connsiteY1" fmla="*/ 0 h 6858000"/>
              <a:gd name="connsiteX2" fmla="*/ 6345399 w 6345399"/>
              <a:gd name="connsiteY2" fmla="*/ 24713 h 6858000"/>
              <a:gd name="connsiteX3" fmla="*/ 6126066 w 6345399"/>
              <a:gd name="connsiteY3" fmla="*/ 6858000 h 6858000"/>
              <a:gd name="connsiteX4" fmla="*/ 0 w 6345399"/>
              <a:gd name="connsiteY4" fmla="*/ 6858000 h 6858000"/>
              <a:gd name="connsiteX0" fmla="*/ 0 w 6126066"/>
              <a:gd name="connsiteY0" fmla="*/ 6858000 h 6858000"/>
              <a:gd name="connsiteX1" fmla="*/ 1714500 w 6126066"/>
              <a:gd name="connsiteY1" fmla="*/ 0 h 6858000"/>
              <a:gd name="connsiteX2" fmla="*/ 6122978 w 6126066"/>
              <a:gd name="connsiteY2" fmla="*/ 37070 h 6858000"/>
              <a:gd name="connsiteX3" fmla="*/ 6126066 w 6126066"/>
              <a:gd name="connsiteY3" fmla="*/ 6858000 h 6858000"/>
              <a:gd name="connsiteX4" fmla="*/ 0 w 6126066"/>
              <a:gd name="connsiteY4" fmla="*/ 6858000 h 6858000"/>
              <a:gd name="connsiteX0" fmla="*/ 0 w 6135401"/>
              <a:gd name="connsiteY0" fmla="*/ 6870357 h 6870357"/>
              <a:gd name="connsiteX1" fmla="*/ 1714500 w 6135401"/>
              <a:gd name="connsiteY1" fmla="*/ 12357 h 6870357"/>
              <a:gd name="connsiteX2" fmla="*/ 6135335 w 6135401"/>
              <a:gd name="connsiteY2" fmla="*/ 0 h 6870357"/>
              <a:gd name="connsiteX3" fmla="*/ 6126066 w 6135401"/>
              <a:gd name="connsiteY3" fmla="*/ 6870357 h 6870357"/>
              <a:gd name="connsiteX4" fmla="*/ 0 w 6135401"/>
              <a:gd name="connsiteY4" fmla="*/ 6870357 h 6870357"/>
              <a:gd name="connsiteX0" fmla="*/ 0 w 4542575"/>
              <a:gd name="connsiteY0" fmla="*/ 6870357 h 6870357"/>
              <a:gd name="connsiteX1" fmla="*/ 121674 w 4542575"/>
              <a:gd name="connsiteY1" fmla="*/ 12357 h 6870357"/>
              <a:gd name="connsiteX2" fmla="*/ 4542509 w 4542575"/>
              <a:gd name="connsiteY2" fmla="*/ 0 h 6870357"/>
              <a:gd name="connsiteX3" fmla="*/ 4533240 w 4542575"/>
              <a:gd name="connsiteY3" fmla="*/ 6870357 h 6870357"/>
              <a:gd name="connsiteX4" fmla="*/ 0 w 4542575"/>
              <a:gd name="connsiteY4" fmla="*/ 6870357 h 6870357"/>
              <a:gd name="connsiteX0" fmla="*/ 0 w 6067073"/>
              <a:gd name="connsiteY0" fmla="*/ 6870357 h 6914602"/>
              <a:gd name="connsiteX1" fmla="*/ 121674 w 6067073"/>
              <a:gd name="connsiteY1" fmla="*/ 12357 h 6914602"/>
              <a:gd name="connsiteX2" fmla="*/ 4542509 w 6067073"/>
              <a:gd name="connsiteY2" fmla="*/ 0 h 6914602"/>
              <a:gd name="connsiteX3" fmla="*/ 6067073 w 6067073"/>
              <a:gd name="connsiteY3" fmla="*/ 6914602 h 6914602"/>
              <a:gd name="connsiteX4" fmla="*/ 0 w 6067073"/>
              <a:gd name="connsiteY4" fmla="*/ 6870357 h 6914602"/>
              <a:gd name="connsiteX0" fmla="*/ 0 w 6067073"/>
              <a:gd name="connsiteY0" fmla="*/ 6870357 h 6914602"/>
              <a:gd name="connsiteX1" fmla="*/ 121674 w 6067073"/>
              <a:gd name="connsiteY1" fmla="*/ 12357 h 6914602"/>
              <a:gd name="connsiteX2" fmla="*/ 4542509 w 6067073"/>
              <a:gd name="connsiteY2" fmla="*/ 0 h 6914602"/>
              <a:gd name="connsiteX3" fmla="*/ 6067073 w 6067073"/>
              <a:gd name="connsiteY3" fmla="*/ 6914602 h 6914602"/>
              <a:gd name="connsiteX4" fmla="*/ 0 w 6067073"/>
              <a:gd name="connsiteY4" fmla="*/ 6870357 h 6914602"/>
              <a:gd name="connsiteX0" fmla="*/ 0 w 6067073"/>
              <a:gd name="connsiteY0" fmla="*/ 6870357 h 6914602"/>
              <a:gd name="connsiteX1" fmla="*/ 121674 w 6067073"/>
              <a:gd name="connsiteY1" fmla="*/ 12357 h 6914602"/>
              <a:gd name="connsiteX2" fmla="*/ 4542509 w 6067073"/>
              <a:gd name="connsiteY2" fmla="*/ 0 h 6914602"/>
              <a:gd name="connsiteX3" fmla="*/ 6067073 w 6067073"/>
              <a:gd name="connsiteY3" fmla="*/ 6914602 h 6914602"/>
              <a:gd name="connsiteX4" fmla="*/ 0 w 6067073"/>
              <a:gd name="connsiteY4" fmla="*/ 6870357 h 6914602"/>
              <a:gd name="connsiteX0" fmla="*/ 0 w 6140815"/>
              <a:gd name="connsiteY0" fmla="*/ 6870357 h 6885105"/>
              <a:gd name="connsiteX1" fmla="*/ 121674 w 6140815"/>
              <a:gd name="connsiteY1" fmla="*/ 12357 h 6885105"/>
              <a:gd name="connsiteX2" fmla="*/ 4542509 w 6140815"/>
              <a:gd name="connsiteY2" fmla="*/ 0 h 6885105"/>
              <a:gd name="connsiteX3" fmla="*/ 6140815 w 6140815"/>
              <a:gd name="connsiteY3" fmla="*/ 6885105 h 6885105"/>
              <a:gd name="connsiteX4" fmla="*/ 0 w 6140815"/>
              <a:gd name="connsiteY4" fmla="*/ 6870357 h 6885105"/>
              <a:gd name="connsiteX0" fmla="*/ 0 w 6140815"/>
              <a:gd name="connsiteY0" fmla="*/ 6870357 h 6885105"/>
              <a:gd name="connsiteX1" fmla="*/ 121674 w 6140815"/>
              <a:gd name="connsiteY1" fmla="*/ 12357 h 6885105"/>
              <a:gd name="connsiteX2" fmla="*/ 4542509 w 6140815"/>
              <a:gd name="connsiteY2" fmla="*/ 0 h 6885105"/>
              <a:gd name="connsiteX3" fmla="*/ 6140815 w 6140815"/>
              <a:gd name="connsiteY3" fmla="*/ 6885105 h 6885105"/>
              <a:gd name="connsiteX4" fmla="*/ 0 w 6140815"/>
              <a:gd name="connsiteY4" fmla="*/ 6870357 h 6885105"/>
              <a:gd name="connsiteX0" fmla="*/ 0 w 6140815"/>
              <a:gd name="connsiteY0" fmla="*/ 6870357 h 6885105"/>
              <a:gd name="connsiteX1" fmla="*/ 121674 w 6140815"/>
              <a:gd name="connsiteY1" fmla="*/ 12357 h 6885105"/>
              <a:gd name="connsiteX2" fmla="*/ 4542509 w 6140815"/>
              <a:gd name="connsiteY2" fmla="*/ 0 h 6885105"/>
              <a:gd name="connsiteX3" fmla="*/ 6140815 w 6140815"/>
              <a:gd name="connsiteY3" fmla="*/ 6885105 h 6885105"/>
              <a:gd name="connsiteX4" fmla="*/ 0 w 6140815"/>
              <a:gd name="connsiteY4" fmla="*/ 6870357 h 6885105"/>
              <a:gd name="connsiteX0" fmla="*/ 0 w 6140815"/>
              <a:gd name="connsiteY0" fmla="*/ 6870357 h 6885105"/>
              <a:gd name="connsiteX1" fmla="*/ 121674 w 6140815"/>
              <a:gd name="connsiteY1" fmla="*/ 12357 h 6885105"/>
              <a:gd name="connsiteX2" fmla="*/ 4542509 w 6140815"/>
              <a:gd name="connsiteY2" fmla="*/ 0 h 6885105"/>
              <a:gd name="connsiteX3" fmla="*/ 6140815 w 6140815"/>
              <a:gd name="connsiteY3" fmla="*/ 6885105 h 6885105"/>
              <a:gd name="connsiteX4" fmla="*/ 0 w 6140815"/>
              <a:gd name="connsiteY4" fmla="*/ 6870357 h 6885105"/>
              <a:gd name="connsiteX0" fmla="*/ 0 w 6140815"/>
              <a:gd name="connsiteY0" fmla="*/ 6870357 h 6885105"/>
              <a:gd name="connsiteX1" fmla="*/ 121674 w 6140815"/>
              <a:gd name="connsiteY1" fmla="*/ 12357 h 6885105"/>
              <a:gd name="connsiteX2" fmla="*/ 4542509 w 6140815"/>
              <a:gd name="connsiteY2" fmla="*/ 0 h 6885105"/>
              <a:gd name="connsiteX3" fmla="*/ 6140815 w 6140815"/>
              <a:gd name="connsiteY3" fmla="*/ 6885105 h 6885105"/>
              <a:gd name="connsiteX4" fmla="*/ 0 w 6140815"/>
              <a:gd name="connsiteY4" fmla="*/ 6870357 h 6885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0815" h="6885105">
                <a:moveTo>
                  <a:pt x="0" y="6870357"/>
                </a:moveTo>
                <a:lnTo>
                  <a:pt x="121674" y="12357"/>
                </a:lnTo>
                <a:lnTo>
                  <a:pt x="4542509" y="0"/>
                </a:lnTo>
                <a:cubicBezTo>
                  <a:pt x="5089229" y="2332637"/>
                  <a:pt x="5623593" y="4670455"/>
                  <a:pt x="6140815" y="6885105"/>
                </a:cubicBezTo>
                <a:lnTo>
                  <a:pt x="0" y="6870357"/>
                </a:lnTo>
                <a:close/>
              </a:path>
            </a:pathLst>
          </a:custGeom>
          <a:gradFill>
            <a:gsLst>
              <a:gs pos="0">
                <a:srgbClr val="C62534"/>
              </a:gs>
              <a:gs pos="99000">
                <a:srgbClr val="E8C033"/>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pic>
        <p:nvPicPr>
          <p:cNvPr id="15" name="Grafik 14">
            <a:extLst>
              <a:ext uri="{FF2B5EF4-FFF2-40B4-BE49-F238E27FC236}">
                <a16:creationId xmlns:a16="http://schemas.microsoft.com/office/drawing/2014/main" id="{D4DB9426-78BB-EDDE-2C7C-9B06AB717B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3310" y="1282470"/>
            <a:ext cx="3296256" cy="812432"/>
          </a:xfrm>
          <a:prstGeom prst="rect">
            <a:avLst/>
          </a:prstGeom>
        </p:spPr>
      </p:pic>
      <p:pic>
        <p:nvPicPr>
          <p:cNvPr id="6" name="Picture 5">
            <a:extLst>
              <a:ext uri="{FF2B5EF4-FFF2-40B4-BE49-F238E27FC236}">
                <a16:creationId xmlns:a16="http://schemas.microsoft.com/office/drawing/2014/main" id="{29402912-8353-98D7-2FC7-E8BDEF032DE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04510" y="318149"/>
            <a:ext cx="897600" cy="174191"/>
          </a:xfrm>
          <a:prstGeom prst="rect">
            <a:avLst/>
          </a:prstGeom>
        </p:spPr>
      </p:pic>
      <p:pic>
        <p:nvPicPr>
          <p:cNvPr id="7" name="Grafik 6">
            <a:extLst>
              <a:ext uri="{FF2B5EF4-FFF2-40B4-BE49-F238E27FC236}">
                <a16:creationId xmlns:a16="http://schemas.microsoft.com/office/drawing/2014/main" id="{5E75CE4D-F877-B66D-3BA0-D617C956E97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3310" y="3069483"/>
            <a:ext cx="3296256" cy="2043134"/>
          </a:xfrm>
          <a:prstGeom prst="rect">
            <a:avLst/>
          </a:prstGeom>
        </p:spPr>
      </p:pic>
      <p:sp>
        <p:nvSpPr>
          <p:cNvPr id="3" name="Textplatzhalter 2">
            <a:extLst>
              <a:ext uri="{FF2B5EF4-FFF2-40B4-BE49-F238E27FC236}">
                <a16:creationId xmlns:a16="http://schemas.microsoft.com/office/drawing/2014/main" id="{071BF483-7AC6-A96C-0B0D-631800612316}"/>
              </a:ext>
            </a:extLst>
          </p:cNvPr>
          <p:cNvSpPr txBox="1">
            <a:spLocks/>
          </p:cNvSpPr>
          <p:nvPr/>
        </p:nvSpPr>
        <p:spPr>
          <a:xfrm>
            <a:off x="5964183" y="2317813"/>
            <a:ext cx="5525278" cy="3546475"/>
          </a:xfrm>
          <a:prstGeom prst="rect">
            <a:avLst/>
          </a:prstGeom>
        </p:spPr>
        <p:txBody>
          <a:bodyPr vert="horz" lIns="121920" tIns="60960" rIns="121920" bIns="6096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a:latin typeface="Century Gothic"/>
                <a:cs typeface="Arial"/>
              </a:rPr>
              <a:t>Highly purified and </a:t>
            </a:r>
            <a:r>
              <a:rPr lang="en-US" err="1">
                <a:latin typeface="Century Gothic"/>
                <a:cs typeface="Arial"/>
              </a:rPr>
              <a:t>reabsorbable</a:t>
            </a:r>
            <a:r>
              <a:rPr lang="en-US">
                <a:latin typeface="Century Gothic"/>
                <a:cs typeface="Arial"/>
              </a:rPr>
              <a:t> polynucleotides (PN-HPT</a:t>
            </a:r>
            <a:r>
              <a:rPr lang="de-DE" sz="2400" baseline="30000"/>
              <a:t>®</a:t>
            </a:r>
            <a:r>
              <a:rPr lang="en-US">
                <a:latin typeface="Century Gothic"/>
                <a:cs typeface="Arial"/>
              </a:rPr>
              <a:t>) </a:t>
            </a:r>
            <a:br>
              <a:rPr lang="en-US">
                <a:latin typeface="Century Gothic"/>
                <a:cs typeface="Arial"/>
              </a:rPr>
            </a:br>
            <a:r>
              <a:rPr lang="en-US">
                <a:latin typeface="Century Gothic"/>
                <a:cs typeface="Arial"/>
              </a:rPr>
              <a:t>20 mg/ml</a:t>
            </a:r>
          </a:p>
          <a:p>
            <a:pPr>
              <a:lnSpc>
                <a:spcPct val="110000"/>
              </a:lnSpc>
            </a:pPr>
            <a:r>
              <a:rPr lang="en-US">
                <a:latin typeface="Century Gothic"/>
                <a:cs typeface="Arial"/>
              </a:rPr>
              <a:t>Available in 2ml  syringe</a:t>
            </a:r>
          </a:p>
          <a:p>
            <a:pPr>
              <a:lnSpc>
                <a:spcPct val="110000"/>
              </a:lnSpc>
            </a:pPr>
            <a:r>
              <a:rPr lang="en-US">
                <a:latin typeface="Century Gothic"/>
                <a:cs typeface="Arial"/>
              </a:rPr>
              <a:t>With two 30G ½ / 13 mm needle </a:t>
            </a:r>
          </a:p>
        </p:txBody>
      </p:sp>
      <p:sp>
        <p:nvSpPr>
          <p:cNvPr id="4" name="Titel 1">
            <a:extLst>
              <a:ext uri="{FF2B5EF4-FFF2-40B4-BE49-F238E27FC236}">
                <a16:creationId xmlns:a16="http://schemas.microsoft.com/office/drawing/2014/main" id="{F9FFCD4A-D646-D477-112E-E25DA2D012E4}"/>
              </a:ext>
            </a:extLst>
          </p:cNvPr>
          <p:cNvSpPr txBox="1">
            <a:spLocks/>
          </p:cNvSpPr>
          <p:nvPr/>
        </p:nvSpPr>
        <p:spPr>
          <a:xfrm>
            <a:off x="5964183" y="993712"/>
            <a:ext cx="5975555" cy="694974"/>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Century Gothic" panose="020B0502020202020204" pitchFamily="34" charset="0"/>
                <a:ea typeface="+mj-ea"/>
                <a:cs typeface="+mj-cs"/>
              </a:defRPr>
            </a:lvl1pPr>
          </a:lstStyle>
          <a:p>
            <a:r>
              <a:rPr lang="de-DE" noProof="1"/>
              <a:t>What is </a:t>
            </a:r>
            <a:r>
              <a:rPr lang="de-DE" noProof="1">
                <a:solidFill>
                  <a:srgbClr val="C00000"/>
                </a:solidFill>
              </a:rPr>
              <a:t>PhilArt</a:t>
            </a:r>
            <a:r>
              <a:rPr lang="de-DE" noProof="1"/>
              <a:t>?</a:t>
            </a:r>
            <a:endParaRPr lang="de-DE"/>
          </a:p>
        </p:txBody>
      </p:sp>
      <p:sp>
        <p:nvSpPr>
          <p:cNvPr id="9" name="TextBox 8">
            <a:extLst>
              <a:ext uri="{FF2B5EF4-FFF2-40B4-BE49-F238E27FC236}">
                <a16:creationId xmlns:a16="http://schemas.microsoft.com/office/drawing/2014/main" id="{FF130DCD-98D4-9E0A-887A-AD69F816479D}"/>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39725497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26EB72A1-CE3C-CFEB-6BA2-48D67E7F7913}"/>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lumMod val="75000"/>
                  <a:lumOff val="25000"/>
                </a:schemeClr>
              </a:solidFill>
            </a:endParaRPr>
          </a:p>
        </p:txBody>
      </p:sp>
      <p:sp>
        <p:nvSpPr>
          <p:cNvPr id="8" name="Parallelogramm 4">
            <a:extLst>
              <a:ext uri="{FF2B5EF4-FFF2-40B4-BE49-F238E27FC236}">
                <a16:creationId xmlns:a16="http://schemas.microsoft.com/office/drawing/2014/main" id="{C8687091-6B4C-69B1-9E04-C8173C8756E2}"/>
              </a:ext>
            </a:extLst>
          </p:cNvPr>
          <p:cNvSpPr/>
          <p:nvPr/>
        </p:nvSpPr>
        <p:spPr>
          <a:xfrm>
            <a:off x="-428893" y="0"/>
            <a:ext cx="6140815" cy="6885105"/>
          </a:xfrm>
          <a:custGeom>
            <a:avLst/>
            <a:gdLst>
              <a:gd name="connsiteX0" fmla="*/ 0 w 7840566"/>
              <a:gd name="connsiteY0" fmla="*/ 6858000 h 6858000"/>
              <a:gd name="connsiteX1" fmla="*/ 1714500 w 7840566"/>
              <a:gd name="connsiteY1" fmla="*/ 0 h 6858000"/>
              <a:gd name="connsiteX2" fmla="*/ 7840566 w 7840566"/>
              <a:gd name="connsiteY2" fmla="*/ 0 h 6858000"/>
              <a:gd name="connsiteX3" fmla="*/ 6126066 w 7840566"/>
              <a:gd name="connsiteY3" fmla="*/ 6858000 h 6858000"/>
              <a:gd name="connsiteX4" fmla="*/ 0 w 7840566"/>
              <a:gd name="connsiteY4" fmla="*/ 6858000 h 6858000"/>
              <a:gd name="connsiteX0" fmla="*/ 0 w 6345399"/>
              <a:gd name="connsiteY0" fmla="*/ 6858000 h 6858000"/>
              <a:gd name="connsiteX1" fmla="*/ 1714500 w 6345399"/>
              <a:gd name="connsiteY1" fmla="*/ 0 h 6858000"/>
              <a:gd name="connsiteX2" fmla="*/ 6345399 w 6345399"/>
              <a:gd name="connsiteY2" fmla="*/ 24713 h 6858000"/>
              <a:gd name="connsiteX3" fmla="*/ 6126066 w 6345399"/>
              <a:gd name="connsiteY3" fmla="*/ 6858000 h 6858000"/>
              <a:gd name="connsiteX4" fmla="*/ 0 w 6345399"/>
              <a:gd name="connsiteY4" fmla="*/ 6858000 h 6858000"/>
              <a:gd name="connsiteX0" fmla="*/ 0 w 6126066"/>
              <a:gd name="connsiteY0" fmla="*/ 6858000 h 6858000"/>
              <a:gd name="connsiteX1" fmla="*/ 1714500 w 6126066"/>
              <a:gd name="connsiteY1" fmla="*/ 0 h 6858000"/>
              <a:gd name="connsiteX2" fmla="*/ 6122978 w 6126066"/>
              <a:gd name="connsiteY2" fmla="*/ 37070 h 6858000"/>
              <a:gd name="connsiteX3" fmla="*/ 6126066 w 6126066"/>
              <a:gd name="connsiteY3" fmla="*/ 6858000 h 6858000"/>
              <a:gd name="connsiteX4" fmla="*/ 0 w 6126066"/>
              <a:gd name="connsiteY4" fmla="*/ 6858000 h 6858000"/>
              <a:gd name="connsiteX0" fmla="*/ 0 w 6135401"/>
              <a:gd name="connsiteY0" fmla="*/ 6870357 h 6870357"/>
              <a:gd name="connsiteX1" fmla="*/ 1714500 w 6135401"/>
              <a:gd name="connsiteY1" fmla="*/ 12357 h 6870357"/>
              <a:gd name="connsiteX2" fmla="*/ 6135335 w 6135401"/>
              <a:gd name="connsiteY2" fmla="*/ 0 h 6870357"/>
              <a:gd name="connsiteX3" fmla="*/ 6126066 w 6135401"/>
              <a:gd name="connsiteY3" fmla="*/ 6870357 h 6870357"/>
              <a:gd name="connsiteX4" fmla="*/ 0 w 6135401"/>
              <a:gd name="connsiteY4" fmla="*/ 6870357 h 6870357"/>
              <a:gd name="connsiteX0" fmla="*/ 0 w 4542575"/>
              <a:gd name="connsiteY0" fmla="*/ 6870357 h 6870357"/>
              <a:gd name="connsiteX1" fmla="*/ 121674 w 4542575"/>
              <a:gd name="connsiteY1" fmla="*/ 12357 h 6870357"/>
              <a:gd name="connsiteX2" fmla="*/ 4542509 w 4542575"/>
              <a:gd name="connsiteY2" fmla="*/ 0 h 6870357"/>
              <a:gd name="connsiteX3" fmla="*/ 4533240 w 4542575"/>
              <a:gd name="connsiteY3" fmla="*/ 6870357 h 6870357"/>
              <a:gd name="connsiteX4" fmla="*/ 0 w 4542575"/>
              <a:gd name="connsiteY4" fmla="*/ 6870357 h 6870357"/>
              <a:gd name="connsiteX0" fmla="*/ 0 w 6067073"/>
              <a:gd name="connsiteY0" fmla="*/ 6870357 h 6914602"/>
              <a:gd name="connsiteX1" fmla="*/ 121674 w 6067073"/>
              <a:gd name="connsiteY1" fmla="*/ 12357 h 6914602"/>
              <a:gd name="connsiteX2" fmla="*/ 4542509 w 6067073"/>
              <a:gd name="connsiteY2" fmla="*/ 0 h 6914602"/>
              <a:gd name="connsiteX3" fmla="*/ 6067073 w 6067073"/>
              <a:gd name="connsiteY3" fmla="*/ 6914602 h 6914602"/>
              <a:gd name="connsiteX4" fmla="*/ 0 w 6067073"/>
              <a:gd name="connsiteY4" fmla="*/ 6870357 h 6914602"/>
              <a:gd name="connsiteX0" fmla="*/ 0 w 6067073"/>
              <a:gd name="connsiteY0" fmla="*/ 6870357 h 6914602"/>
              <a:gd name="connsiteX1" fmla="*/ 121674 w 6067073"/>
              <a:gd name="connsiteY1" fmla="*/ 12357 h 6914602"/>
              <a:gd name="connsiteX2" fmla="*/ 4542509 w 6067073"/>
              <a:gd name="connsiteY2" fmla="*/ 0 h 6914602"/>
              <a:gd name="connsiteX3" fmla="*/ 6067073 w 6067073"/>
              <a:gd name="connsiteY3" fmla="*/ 6914602 h 6914602"/>
              <a:gd name="connsiteX4" fmla="*/ 0 w 6067073"/>
              <a:gd name="connsiteY4" fmla="*/ 6870357 h 6914602"/>
              <a:gd name="connsiteX0" fmla="*/ 0 w 6067073"/>
              <a:gd name="connsiteY0" fmla="*/ 6870357 h 6914602"/>
              <a:gd name="connsiteX1" fmla="*/ 121674 w 6067073"/>
              <a:gd name="connsiteY1" fmla="*/ 12357 h 6914602"/>
              <a:gd name="connsiteX2" fmla="*/ 4542509 w 6067073"/>
              <a:gd name="connsiteY2" fmla="*/ 0 h 6914602"/>
              <a:gd name="connsiteX3" fmla="*/ 6067073 w 6067073"/>
              <a:gd name="connsiteY3" fmla="*/ 6914602 h 6914602"/>
              <a:gd name="connsiteX4" fmla="*/ 0 w 6067073"/>
              <a:gd name="connsiteY4" fmla="*/ 6870357 h 6914602"/>
              <a:gd name="connsiteX0" fmla="*/ 0 w 6140815"/>
              <a:gd name="connsiteY0" fmla="*/ 6870357 h 6885105"/>
              <a:gd name="connsiteX1" fmla="*/ 121674 w 6140815"/>
              <a:gd name="connsiteY1" fmla="*/ 12357 h 6885105"/>
              <a:gd name="connsiteX2" fmla="*/ 4542509 w 6140815"/>
              <a:gd name="connsiteY2" fmla="*/ 0 h 6885105"/>
              <a:gd name="connsiteX3" fmla="*/ 6140815 w 6140815"/>
              <a:gd name="connsiteY3" fmla="*/ 6885105 h 6885105"/>
              <a:gd name="connsiteX4" fmla="*/ 0 w 6140815"/>
              <a:gd name="connsiteY4" fmla="*/ 6870357 h 6885105"/>
              <a:gd name="connsiteX0" fmla="*/ 0 w 6140815"/>
              <a:gd name="connsiteY0" fmla="*/ 6870357 h 6885105"/>
              <a:gd name="connsiteX1" fmla="*/ 121674 w 6140815"/>
              <a:gd name="connsiteY1" fmla="*/ 12357 h 6885105"/>
              <a:gd name="connsiteX2" fmla="*/ 4542509 w 6140815"/>
              <a:gd name="connsiteY2" fmla="*/ 0 h 6885105"/>
              <a:gd name="connsiteX3" fmla="*/ 6140815 w 6140815"/>
              <a:gd name="connsiteY3" fmla="*/ 6885105 h 6885105"/>
              <a:gd name="connsiteX4" fmla="*/ 0 w 6140815"/>
              <a:gd name="connsiteY4" fmla="*/ 6870357 h 6885105"/>
              <a:gd name="connsiteX0" fmla="*/ 0 w 6140815"/>
              <a:gd name="connsiteY0" fmla="*/ 6870357 h 6885105"/>
              <a:gd name="connsiteX1" fmla="*/ 121674 w 6140815"/>
              <a:gd name="connsiteY1" fmla="*/ 12357 h 6885105"/>
              <a:gd name="connsiteX2" fmla="*/ 4542509 w 6140815"/>
              <a:gd name="connsiteY2" fmla="*/ 0 h 6885105"/>
              <a:gd name="connsiteX3" fmla="*/ 6140815 w 6140815"/>
              <a:gd name="connsiteY3" fmla="*/ 6885105 h 6885105"/>
              <a:gd name="connsiteX4" fmla="*/ 0 w 6140815"/>
              <a:gd name="connsiteY4" fmla="*/ 6870357 h 6885105"/>
              <a:gd name="connsiteX0" fmla="*/ 0 w 6140815"/>
              <a:gd name="connsiteY0" fmla="*/ 6870357 h 6885105"/>
              <a:gd name="connsiteX1" fmla="*/ 121674 w 6140815"/>
              <a:gd name="connsiteY1" fmla="*/ 12357 h 6885105"/>
              <a:gd name="connsiteX2" fmla="*/ 4542509 w 6140815"/>
              <a:gd name="connsiteY2" fmla="*/ 0 h 6885105"/>
              <a:gd name="connsiteX3" fmla="*/ 6140815 w 6140815"/>
              <a:gd name="connsiteY3" fmla="*/ 6885105 h 6885105"/>
              <a:gd name="connsiteX4" fmla="*/ 0 w 6140815"/>
              <a:gd name="connsiteY4" fmla="*/ 6870357 h 6885105"/>
              <a:gd name="connsiteX0" fmla="*/ 0 w 6140815"/>
              <a:gd name="connsiteY0" fmla="*/ 6870357 h 6885105"/>
              <a:gd name="connsiteX1" fmla="*/ 121674 w 6140815"/>
              <a:gd name="connsiteY1" fmla="*/ 12357 h 6885105"/>
              <a:gd name="connsiteX2" fmla="*/ 4542509 w 6140815"/>
              <a:gd name="connsiteY2" fmla="*/ 0 h 6885105"/>
              <a:gd name="connsiteX3" fmla="*/ 6140815 w 6140815"/>
              <a:gd name="connsiteY3" fmla="*/ 6885105 h 6885105"/>
              <a:gd name="connsiteX4" fmla="*/ 0 w 6140815"/>
              <a:gd name="connsiteY4" fmla="*/ 6870357 h 6885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0815" h="6885105">
                <a:moveTo>
                  <a:pt x="0" y="6870357"/>
                </a:moveTo>
                <a:lnTo>
                  <a:pt x="121674" y="12357"/>
                </a:lnTo>
                <a:lnTo>
                  <a:pt x="4542509" y="0"/>
                </a:lnTo>
                <a:cubicBezTo>
                  <a:pt x="5089229" y="2332637"/>
                  <a:pt x="5623593" y="4670455"/>
                  <a:pt x="6140815" y="6885105"/>
                </a:cubicBezTo>
                <a:lnTo>
                  <a:pt x="0" y="6870357"/>
                </a:lnTo>
                <a:close/>
              </a:path>
            </a:pathLst>
          </a:custGeom>
          <a:gradFill>
            <a:gsLst>
              <a:gs pos="0">
                <a:srgbClr val="C62534"/>
              </a:gs>
              <a:gs pos="99000">
                <a:srgbClr val="E8C033"/>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pic>
        <p:nvPicPr>
          <p:cNvPr id="15" name="Grafik 14">
            <a:extLst>
              <a:ext uri="{FF2B5EF4-FFF2-40B4-BE49-F238E27FC236}">
                <a16:creationId xmlns:a16="http://schemas.microsoft.com/office/drawing/2014/main" id="{D4DB9426-78BB-EDDE-2C7C-9B06AB717B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3310" y="1282470"/>
            <a:ext cx="3296256" cy="812432"/>
          </a:xfrm>
          <a:prstGeom prst="rect">
            <a:avLst/>
          </a:prstGeom>
        </p:spPr>
      </p:pic>
      <p:pic>
        <p:nvPicPr>
          <p:cNvPr id="6" name="Picture 5">
            <a:extLst>
              <a:ext uri="{FF2B5EF4-FFF2-40B4-BE49-F238E27FC236}">
                <a16:creationId xmlns:a16="http://schemas.microsoft.com/office/drawing/2014/main" id="{29402912-8353-98D7-2FC7-E8BDEF032DE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04510" y="318149"/>
            <a:ext cx="897600" cy="174191"/>
          </a:xfrm>
          <a:prstGeom prst="rect">
            <a:avLst/>
          </a:prstGeom>
        </p:spPr>
      </p:pic>
      <p:pic>
        <p:nvPicPr>
          <p:cNvPr id="7" name="Grafik 6">
            <a:extLst>
              <a:ext uri="{FF2B5EF4-FFF2-40B4-BE49-F238E27FC236}">
                <a16:creationId xmlns:a16="http://schemas.microsoft.com/office/drawing/2014/main" id="{5E75CE4D-F877-B66D-3BA0-D617C956E97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3310" y="3069483"/>
            <a:ext cx="3296256" cy="2043134"/>
          </a:xfrm>
          <a:prstGeom prst="rect">
            <a:avLst/>
          </a:prstGeom>
        </p:spPr>
      </p:pic>
      <p:sp>
        <p:nvSpPr>
          <p:cNvPr id="4" name="Titel 1">
            <a:extLst>
              <a:ext uri="{FF2B5EF4-FFF2-40B4-BE49-F238E27FC236}">
                <a16:creationId xmlns:a16="http://schemas.microsoft.com/office/drawing/2014/main" id="{F9FFCD4A-D646-D477-112E-E25DA2D012E4}"/>
              </a:ext>
            </a:extLst>
          </p:cNvPr>
          <p:cNvSpPr txBox="1">
            <a:spLocks/>
          </p:cNvSpPr>
          <p:nvPr/>
        </p:nvSpPr>
        <p:spPr>
          <a:xfrm>
            <a:off x="5964183" y="699964"/>
            <a:ext cx="5474507" cy="694974"/>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Century Gothic" panose="020B0502020202020204" pitchFamily="34" charset="0"/>
                <a:ea typeface="+mj-ea"/>
                <a:cs typeface="+mj-cs"/>
              </a:defRPr>
            </a:lvl1pPr>
          </a:lstStyle>
          <a:p>
            <a:r>
              <a:rPr lang="de-DE" sz="2800" noProof="1"/>
              <a:t>Where and for what PhilArt can be used? </a:t>
            </a:r>
            <a:endParaRPr lang="de-DE" sz="2800"/>
          </a:p>
        </p:txBody>
      </p:sp>
      <p:sp>
        <p:nvSpPr>
          <p:cNvPr id="5" name="Textplatzhalter 2">
            <a:extLst>
              <a:ext uri="{FF2B5EF4-FFF2-40B4-BE49-F238E27FC236}">
                <a16:creationId xmlns:a16="http://schemas.microsoft.com/office/drawing/2014/main" id="{2E0F5EA0-3F5B-4F25-C499-6D00BBCF9C3A}"/>
              </a:ext>
            </a:extLst>
          </p:cNvPr>
          <p:cNvSpPr txBox="1">
            <a:spLocks/>
          </p:cNvSpPr>
          <p:nvPr/>
        </p:nvSpPr>
        <p:spPr>
          <a:xfrm>
            <a:off x="5979383" y="1858928"/>
            <a:ext cx="5945155" cy="3548062"/>
          </a:xfrm>
          <a:prstGeom prst="rect">
            <a:avLst/>
          </a:prstGeom>
        </p:spPr>
        <p:txBody>
          <a:bodyPr vert="horz" lIns="121920" tIns="60960" rIns="121920" bIns="6096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67" b="1" dirty="0">
                <a:latin typeface="Century Gothic"/>
                <a:cs typeface="Arial"/>
              </a:rPr>
              <a:t>Anatomical areas:</a:t>
            </a:r>
          </a:p>
          <a:p>
            <a:r>
              <a:rPr lang="en-US" sz="1867" dirty="0">
                <a:latin typeface="Century Gothic"/>
                <a:cs typeface="Arial"/>
              </a:rPr>
              <a:t>Face, including forehead, arches of the eyebrow, periorbital, cheekbone area. </a:t>
            </a:r>
          </a:p>
          <a:p>
            <a:r>
              <a:rPr lang="en-US" sz="1867" dirty="0">
                <a:latin typeface="Century Gothic"/>
                <a:cs typeface="Arial"/>
              </a:rPr>
              <a:t>Neck</a:t>
            </a:r>
          </a:p>
          <a:p>
            <a:r>
              <a:rPr lang="en-US" sz="1867" dirty="0">
                <a:latin typeface="Century Gothic"/>
                <a:cs typeface="Arial"/>
              </a:rPr>
              <a:t>Abdomen</a:t>
            </a:r>
          </a:p>
          <a:p>
            <a:r>
              <a:rPr lang="en-US" sz="1867" dirty="0">
                <a:latin typeface="Century Gothic"/>
                <a:cs typeface="Arial"/>
              </a:rPr>
              <a:t>Buttocks</a:t>
            </a:r>
          </a:p>
          <a:p>
            <a:r>
              <a:rPr lang="en-US" sz="1867" dirty="0">
                <a:latin typeface="Century Gothic"/>
                <a:cs typeface="Arial"/>
              </a:rPr>
              <a:t>Thighs, etc.</a:t>
            </a:r>
          </a:p>
          <a:p>
            <a:pPr marL="0" indent="0">
              <a:buFont typeface="Arial" panose="020B0604020202020204" pitchFamily="34" charset="0"/>
              <a:buNone/>
            </a:pPr>
            <a:br>
              <a:rPr lang="en-US" sz="1867" b="1" dirty="0">
                <a:latin typeface="Century Gothic"/>
                <a:cs typeface="Arial"/>
              </a:rPr>
            </a:br>
            <a:r>
              <a:rPr lang="en-US" sz="1867" b="1" dirty="0">
                <a:latin typeface="Century Gothic"/>
                <a:cs typeface="Arial"/>
              </a:rPr>
              <a:t>For:</a:t>
            </a:r>
          </a:p>
          <a:p>
            <a:r>
              <a:rPr lang="en-US" sz="1867" dirty="0">
                <a:latin typeface="Century Gothic"/>
                <a:cs typeface="Arial"/>
              </a:rPr>
              <a:t>Improving the quality of the skin in younger  and more mature patients</a:t>
            </a:r>
          </a:p>
          <a:p>
            <a:r>
              <a:rPr lang="en-US" sz="1867" dirty="0">
                <a:latin typeface="Century Gothic"/>
                <a:cs typeface="Arial"/>
              </a:rPr>
              <a:t>Remodeling the areas with a high fibroses, e.g. striae and scars</a:t>
            </a:r>
          </a:p>
          <a:p>
            <a:endParaRPr lang="en-US" sz="1867" dirty="0">
              <a:latin typeface="Century Gothic"/>
              <a:cs typeface="Arial"/>
            </a:endParaRPr>
          </a:p>
        </p:txBody>
      </p:sp>
      <p:sp>
        <p:nvSpPr>
          <p:cNvPr id="9" name="TextBox 8">
            <a:extLst>
              <a:ext uri="{FF2B5EF4-FFF2-40B4-BE49-F238E27FC236}">
                <a16:creationId xmlns:a16="http://schemas.microsoft.com/office/drawing/2014/main" id="{1A67BF80-A074-63DF-EDFE-317B86E9C3CD}"/>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7060330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82FB1A9-19B7-3218-F104-BF12C041E7E0}"/>
              </a:ext>
            </a:extLst>
          </p:cNvPr>
          <p:cNvSpPr>
            <a:spLocks noGrp="1"/>
          </p:cNvSpPr>
          <p:nvPr>
            <p:ph type="body" sz="quarter" idx="10"/>
          </p:nvPr>
        </p:nvSpPr>
        <p:spPr/>
        <p:txBody>
          <a:bodyPr/>
          <a:lstStyle/>
          <a:p>
            <a:r>
              <a:rPr lang="en-US" dirty="0"/>
              <a:t>Housekeeping </a:t>
            </a:r>
          </a:p>
        </p:txBody>
      </p:sp>
      <p:sp>
        <p:nvSpPr>
          <p:cNvPr id="5" name="TextBox 4">
            <a:extLst>
              <a:ext uri="{FF2B5EF4-FFF2-40B4-BE49-F238E27FC236}">
                <a16:creationId xmlns:a16="http://schemas.microsoft.com/office/drawing/2014/main" id="{90186483-7C03-DFF7-AB4C-D129E91BE501}"/>
              </a:ext>
            </a:extLst>
          </p:cNvPr>
          <p:cNvSpPr txBox="1"/>
          <p:nvPr/>
        </p:nvSpPr>
        <p:spPr>
          <a:xfrm>
            <a:off x="942535" y="5968999"/>
            <a:ext cx="6105378" cy="369332"/>
          </a:xfrm>
          <a:prstGeom prst="rect">
            <a:avLst/>
          </a:prstGeom>
          <a:noFill/>
        </p:spPr>
        <p:txBody>
          <a:bodyPr wrap="square">
            <a:spAutoFit/>
          </a:bodyPr>
          <a:lstStyle/>
          <a:p>
            <a:r>
              <a:rPr lang="en-US" dirty="0"/>
              <a:t>No photography without consent </a:t>
            </a:r>
          </a:p>
        </p:txBody>
      </p:sp>
      <p:sp>
        <p:nvSpPr>
          <p:cNvPr id="11" name="TextBox 10">
            <a:extLst>
              <a:ext uri="{FF2B5EF4-FFF2-40B4-BE49-F238E27FC236}">
                <a16:creationId xmlns:a16="http://schemas.microsoft.com/office/drawing/2014/main" id="{FF249577-435F-B68D-DB56-61026361D8FF}"/>
              </a:ext>
            </a:extLst>
          </p:cNvPr>
          <p:cNvSpPr txBox="1"/>
          <p:nvPr/>
        </p:nvSpPr>
        <p:spPr>
          <a:xfrm>
            <a:off x="942535" y="2891501"/>
            <a:ext cx="5655213" cy="1722395"/>
          </a:xfrm>
          <a:prstGeom prst="rect">
            <a:avLst/>
          </a:prstGeom>
          <a:noFill/>
        </p:spPr>
        <p:txBody>
          <a:bodyPr wrap="square" rtlCol="0">
            <a:spAutoFit/>
          </a:bodyPr>
          <a:lstStyle/>
          <a:p>
            <a:pPr marL="285750" indent="-285750" algn="l">
              <a:lnSpc>
                <a:spcPct val="120000"/>
              </a:lnSpc>
              <a:buFont typeface="Arial" panose="020B0604020202020204" pitchFamily="34" charset="0"/>
              <a:buChar char="•"/>
            </a:pPr>
            <a:r>
              <a:rPr lang="en-US" dirty="0">
                <a:latin typeface="Century Gothic" panose="020B0502020202020204" pitchFamily="34" charset="0"/>
              </a:rPr>
              <a:t>Fire Exit</a:t>
            </a:r>
          </a:p>
          <a:p>
            <a:pPr marL="285750" indent="-285750" algn="l">
              <a:lnSpc>
                <a:spcPct val="120000"/>
              </a:lnSpc>
              <a:buFont typeface="Arial" panose="020B0604020202020204" pitchFamily="34" charset="0"/>
              <a:buChar char="•"/>
            </a:pPr>
            <a:endParaRPr lang="en-US" dirty="0">
              <a:latin typeface="Century Gothic" panose="020B0502020202020204" pitchFamily="34" charset="0"/>
            </a:endParaRPr>
          </a:p>
          <a:p>
            <a:pPr marL="285750" indent="-285750" algn="l">
              <a:lnSpc>
                <a:spcPct val="120000"/>
              </a:lnSpc>
              <a:buFont typeface="Arial" panose="020B0604020202020204" pitchFamily="34" charset="0"/>
              <a:buChar char="•"/>
            </a:pPr>
            <a:r>
              <a:rPr lang="en-US" dirty="0">
                <a:latin typeface="Century Gothic" panose="020B0502020202020204" pitchFamily="34" charset="0"/>
              </a:rPr>
              <a:t>Bathroom</a:t>
            </a:r>
          </a:p>
          <a:p>
            <a:pPr algn="l">
              <a:lnSpc>
                <a:spcPct val="120000"/>
              </a:lnSpc>
            </a:pPr>
            <a:endParaRPr lang="en-US" dirty="0">
              <a:latin typeface="Century Gothic" panose="020B0502020202020204" pitchFamily="34" charset="0"/>
            </a:endParaRPr>
          </a:p>
          <a:p>
            <a:pPr algn="l">
              <a:lnSpc>
                <a:spcPct val="120000"/>
              </a:lnSpc>
            </a:pPr>
            <a:endParaRPr lang="en-US" dirty="0">
              <a:latin typeface="Century Gothic" panose="020B0502020202020204" pitchFamily="34" charset="0"/>
            </a:endParaRPr>
          </a:p>
        </p:txBody>
      </p:sp>
    </p:spTree>
    <p:extLst>
      <p:ext uri="{BB962C8B-B14F-4D97-AF65-F5344CB8AC3E}">
        <p14:creationId xmlns:p14="http://schemas.microsoft.com/office/powerpoint/2010/main" val="3968653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A2D61F-DE20-3FD5-F267-77789B6D9487}"/>
              </a:ext>
            </a:extLst>
          </p:cNvPr>
          <p:cNvSpPr txBox="1">
            <a:spLocks/>
          </p:cNvSpPr>
          <p:nvPr/>
        </p:nvSpPr>
        <p:spPr>
          <a:xfrm>
            <a:off x="838200" y="822221"/>
            <a:ext cx="10515600" cy="750435"/>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Century Gothic" panose="020B0502020202020204" pitchFamily="34" charset="0"/>
                <a:ea typeface="+mj-ea"/>
                <a:cs typeface="+mj-cs"/>
              </a:defRPr>
            </a:lvl1pPr>
          </a:lstStyle>
          <a:p>
            <a:r>
              <a:rPr lang="de-DE" sz="2800" err="1">
                <a:solidFill>
                  <a:srgbClr val="C00000"/>
                </a:solidFill>
              </a:rPr>
              <a:t>PhilArt</a:t>
            </a:r>
            <a:r>
              <a:rPr lang="de-DE" sz="2800"/>
              <a:t>: Long </a:t>
            </a:r>
            <a:r>
              <a:rPr lang="de-DE" sz="2800" err="1"/>
              <a:t>chain</a:t>
            </a:r>
            <a:r>
              <a:rPr lang="de-DE" sz="2800"/>
              <a:t> </a:t>
            </a:r>
            <a:r>
              <a:rPr lang="de-DE" sz="2800" err="1"/>
              <a:t>polynucleotides</a:t>
            </a:r>
            <a:r>
              <a:rPr lang="de-DE" sz="2800"/>
              <a:t> gel and </a:t>
            </a:r>
            <a:r>
              <a:rPr lang="de-DE" sz="2800" err="1"/>
              <a:t>skin</a:t>
            </a:r>
            <a:r>
              <a:rPr lang="de-DE" sz="2800"/>
              <a:t> </a:t>
            </a:r>
            <a:r>
              <a:rPr lang="de-DE" sz="2800" err="1"/>
              <a:t>biorevitalization</a:t>
            </a:r>
            <a:r>
              <a:rPr lang="de-DE" sz="2800"/>
              <a:t> – Clinical </a:t>
            </a:r>
            <a:r>
              <a:rPr lang="de-DE" sz="2800" err="1"/>
              <a:t>study</a:t>
            </a:r>
            <a:r>
              <a:rPr lang="de-DE" sz="2800"/>
              <a:t> </a:t>
            </a:r>
            <a:r>
              <a:rPr lang="de-DE" sz="2800" err="1"/>
              <a:t>set</a:t>
            </a:r>
            <a:r>
              <a:rPr lang="de-DE" sz="2800"/>
              <a:t> </a:t>
            </a:r>
            <a:r>
              <a:rPr lang="de-DE" sz="2800" err="1"/>
              <a:t>up</a:t>
            </a:r>
            <a:r>
              <a:rPr lang="de-DE" sz="2800"/>
              <a:t> </a:t>
            </a:r>
          </a:p>
        </p:txBody>
      </p:sp>
      <p:sp>
        <p:nvSpPr>
          <p:cNvPr id="5" name="Text Placeholder 2">
            <a:extLst>
              <a:ext uri="{FF2B5EF4-FFF2-40B4-BE49-F238E27FC236}">
                <a16:creationId xmlns:a16="http://schemas.microsoft.com/office/drawing/2014/main" id="{A339CF90-DEC3-A203-3374-8DF32D696886}"/>
              </a:ext>
            </a:extLst>
          </p:cNvPr>
          <p:cNvSpPr txBox="1">
            <a:spLocks/>
          </p:cNvSpPr>
          <p:nvPr/>
        </p:nvSpPr>
        <p:spPr>
          <a:xfrm>
            <a:off x="838200" y="2032526"/>
            <a:ext cx="6459245" cy="42502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t>Clinical experience on skin </a:t>
            </a:r>
            <a:r>
              <a:rPr lang="en-GB" sz="2000" dirty="0" err="1"/>
              <a:t>biorevitalization</a:t>
            </a:r>
            <a:r>
              <a:rPr lang="en-GB" sz="2000" dirty="0"/>
              <a:t> with long chain polynucleotide gel has been evaluated  in </a:t>
            </a:r>
            <a:r>
              <a:rPr lang="en-GB" sz="2000" b="1" dirty="0"/>
              <a:t>143 patients</a:t>
            </a:r>
            <a:r>
              <a:rPr lang="en-GB" sz="2000" dirty="0"/>
              <a:t> between 32 and 75 years of age of both sexes before and 30 days after the last treatment using 2 protocols for face, neck decolletage and back of the hands</a:t>
            </a:r>
            <a:r>
              <a:rPr lang="en-GB" sz="2000" baseline="30000" dirty="0"/>
              <a:t>1</a:t>
            </a:r>
            <a:r>
              <a:rPr lang="en-GB" sz="2000" dirty="0"/>
              <a:t>:</a:t>
            </a:r>
          </a:p>
          <a:p>
            <a:r>
              <a:rPr lang="en-GB" sz="2000" b="1" dirty="0"/>
              <a:t>prevention treatment</a:t>
            </a:r>
            <a:r>
              <a:rPr lang="en-GB" sz="2000" dirty="0"/>
              <a:t>, for younger skin, consisting of a </a:t>
            </a:r>
            <a:r>
              <a:rPr lang="en-GB" sz="2000" i="1" dirty="0"/>
              <a:t>3 intradermal infiltrations </a:t>
            </a:r>
            <a:r>
              <a:rPr lang="en-GB" sz="2000" dirty="0"/>
              <a:t>treatment - one every 3 weeks - followed by a maintenance treatment every 2-3 months</a:t>
            </a:r>
            <a:r>
              <a:rPr lang="en-GB" sz="2000" baseline="30000" dirty="0"/>
              <a:t>1</a:t>
            </a:r>
            <a:endParaRPr lang="en-GB" sz="2000" dirty="0"/>
          </a:p>
          <a:p>
            <a:r>
              <a:rPr lang="en-GB" sz="2000" b="1" dirty="0"/>
              <a:t>recovery treatment</a:t>
            </a:r>
            <a:r>
              <a:rPr lang="en-GB" sz="2000" dirty="0"/>
              <a:t>, a stronger treatment for aging skin, consisting of </a:t>
            </a:r>
            <a:r>
              <a:rPr lang="en-GB" sz="2000" i="1" dirty="0"/>
              <a:t>4 infiltrations </a:t>
            </a:r>
            <a:r>
              <a:rPr lang="en-GB" sz="2000" dirty="0"/>
              <a:t>treatment, one every 1-2 weeks, followed by maintenance sessions every 1-3 months</a:t>
            </a:r>
            <a:r>
              <a:rPr lang="en-GB" sz="2000" baseline="30000" dirty="0"/>
              <a:t>1</a:t>
            </a:r>
            <a:endParaRPr lang="en-GB" sz="2000" dirty="0"/>
          </a:p>
        </p:txBody>
      </p:sp>
      <p:pic>
        <p:nvPicPr>
          <p:cNvPr id="6" name="Picture 7">
            <a:extLst>
              <a:ext uri="{FF2B5EF4-FFF2-40B4-BE49-F238E27FC236}">
                <a16:creationId xmlns:a16="http://schemas.microsoft.com/office/drawing/2014/main" id="{FCECD646-F4D6-6C7C-285F-5144AE76A23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76262" y="1349371"/>
            <a:ext cx="3431029" cy="483389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7" name="Picture 2" descr="Untitled">
            <a:extLst>
              <a:ext uri="{FF2B5EF4-FFF2-40B4-BE49-F238E27FC236}">
                <a16:creationId xmlns:a16="http://schemas.microsoft.com/office/drawing/2014/main" id="{794F80B1-3490-B2A1-4E09-F35F15B542C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226047" y="1563395"/>
            <a:ext cx="1367161" cy="186560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9">
            <a:extLst>
              <a:ext uri="{FF2B5EF4-FFF2-40B4-BE49-F238E27FC236}">
                <a16:creationId xmlns:a16="http://schemas.microsoft.com/office/drawing/2014/main" id="{18F76B09-7DAF-BAA3-2C84-9129AC7D7DF0}"/>
              </a:ext>
            </a:extLst>
          </p:cNvPr>
          <p:cNvSpPr txBox="1"/>
          <p:nvPr/>
        </p:nvSpPr>
        <p:spPr>
          <a:xfrm>
            <a:off x="704309" y="6614796"/>
            <a:ext cx="11487691" cy="215444"/>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30000" noProof="0">
                <a:ln>
                  <a:noFill/>
                </a:ln>
                <a:solidFill>
                  <a:schemeClr val="bg1"/>
                </a:solidFill>
                <a:effectLst/>
                <a:uLnTx/>
                <a:uFillTx/>
                <a:latin typeface="Century Gothic" panose="020B0502020202020204" pitchFamily="34" charset="0"/>
                <a:ea typeface="+mn-ea"/>
                <a:cs typeface="+mn-cs"/>
              </a:rPr>
              <a:t>1</a:t>
            </a:r>
            <a:r>
              <a:rPr kumimoji="0" lang="en-GB" sz="800" b="0" i="0" u="none" strike="noStrike" kern="1200" cap="none" spc="0" normalizeH="0" baseline="0" noProof="0">
                <a:ln>
                  <a:noFill/>
                </a:ln>
                <a:solidFill>
                  <a:schemeClr val="bg1"/>
                </a:solidFill>
                <a:effectLst/>
                <a:uLnTx/>
                <a:uFillTx/>
                <a:latin typeface="Century Gothic" panose="020B0502020202020204" pitchFamily="34" charset="0"/>
                <a:ea typeface="+mn-ea"/>
                <a:cs typeface="+mn-cs"/>
              </a:rPr>
              <a:t> Cavallini M, </a:t>
            </a:r>
            <a:r>
              <a:rPr kumimoji="0" lang="en-GB" sz="800" b="0" i="0" u="none" strike="noStrike" kern="1200" cap="none" spc="0" normalizeH="0" baseline="0" noProof="0" err="1">
                <a:ln>
                  <a:noFill/>
                </a:ln>
                <a:solidFill>
                  <a:schemeClr val="bg1"/>
                </a:solidFill>
                <a:effectLst/>
                <a:uLnTx/>
                <a:uFillTx/>
                <a:latin typeface="Century Gothic" panose="020B0502020202020204" pitchFamily="34" charset="0"/>
                <a:ea typeface="+mn-ea"/>
                <a:cs typeface="+mn-cs"/>
              </a:rPr>
              <a:t>Papagni</a:t>
            </a:r>
            <a:r>
              <a:rPr kumimoji="0" lang="en-GB" sz="800" b="0" i="0" u="none" strike="noStrike" kern="1200" cap="none" spc="0" normalizeH="0" baseline="0" noProof="0">
                <a:ln>
                  <a:noFill/>
                </a:ln>
                <a:solidFill>
                  <a:schemeClr val="bg1"/>
                </a:solidFill>
                <a:effectLst/>
                <a:uLnTx/>
                <a:uFillTx/>
                <a:latin typeface="Century Gothic" panose="020B0502020202020204" pitchFamily="34" charset="0"/>
                <a:ea typeface="+mn-ea"/>
                <a:cs typeface="+mn-cs"/>
              </a:rPr>
              <a:t> M. Long Chain Polynucleotides Gel and Skin </a:t>
            </a:r>
            <a:r>
              <a:rPr kumimoji="0" lang="en-GB" sz="800" b="0" i="0" u="none" strike="noStrike" kern="1200" cap="none" spc="0" normalizeH="0" baseline="0" noProof="0" err="1">
                <a:ln>
                  <a:noFill/>
                </a:ln>
                <a:solidFill>
                  <a:schemeClr val="bg1"/>
                </a:solidFill>
                <a:effectLst/>
                <a:uLnTx/>
                <a:uFillTx/>
                <a:latin typeface="Century Gothic" panose="020B0502020202020204" pitchFamily="34" charset="0"/>
                <a:ea typeface="+mn-ea"/>
                <a:cs typeface="+mn-cs"/>
              </a:rPr>
              <a:t>Biorevitalization</a:t>
            </a:r>
            <a:r>
              <a:rPr kumimoji="0" lang="en-GB" sz="800" b="0" i="0" u="none" strike="noStrike" kern="1200" cap="none" spc="0" normalizeH="0" baseline="0" noProof="0">
                <a:ln>
                  <a:noFill/>
                </a:ln>
                <a:solidFill>
                  <a:schemeClr val="bg1"/>
                </a:solidFill>
                <a:effectLst/>
                <a:uLnTx/>
                <a:uFillTx/>
                <a:latin typeface="Century Gothic" panose="020B0502020202020204" pitchFamily="34" charset="0"/>
                <a:ea typeface="+mn-ea"/>
                <a:cs typeface="+mn-cs"/>
              </a:rPr>
              <a:t>.  International Journal of Plastic Dermatology-ISPLAD. 2007; 3(3): 27-32</a:t>
            </a:r>
            <a:endParaRPr lang="en-GB" sz="800" baseline="30000">
              <a:solidFill>
                <a:schemeClr val="bg1"/>
              </a:solidFill>
              <a:latin typeface="Century Gothic" panose="020B0502020202020204" pitchFamily="34" charset="0"/>
            </a:endParaRPr>
          </a:p>
        </p:txBody>
      </p:sp>
      <p:sp>
        <p:nvSpPr>
          <p:cNvPr id="11" name="TextBox 2">
            <a:extLst>
              <a:ext uri="{FF2B5EF4-FFF2-40B4-BE49-F238E27FC236}">
                <a16:creationId xmlns:a16="http://schemas.microsoft.com/office/drawing/2014/main" id="{60E90FEA-5118-FF8F-1A04-7AA0DC0A518E}"/>
              </a:ext>
            </a:extLst>
          </p:cNvPr>
          <p:cNvSpPr txBox="1"/>
          <p:nvPr/>
        </p:nvSpPr>
        <p:spPr>
          <a:xfrm>
            <a:off x="11933927" y="6599096"/>
            <a:ext cx="516145" cy="225896"/>
          </a:xfrm>
          <a:prstGeom prst="rect">
            <a:avLst/>
          </a:prstGeom>
          <a:noFill/>
        </p:spPr>
        <p:txBody>
          <a:bodyPr wrap="square" rtlCol="0">
            <a:spAutoFit/>
          </a:bodyPr>
          <a:lstStyle/>
          <a:p>
            <a:pPr algn="l">
              <a:lnSpc>
                <a:spcPct val="120000"/>
              </a:lnSpc>
            </a:pPr>
            <a:r>
              <a:rPr lang="en-GB" sz="800">
                <a:solidFill>
                  <a:schemeClr val="bg1"/>
                </a:solidFill>
                <a:latin typeface="Century Gothic" panose="020B0502020202020204" pitchFamily="34" charset="0"/>
              </a:rPr>
              <a:t>O</a:t>
            </a:r>
            <a:endParaRPr lang="de-DE" sz="800">
              <a:solidFill>
                <a:schemeClr val="bg1"/>
              </a:solidFill>
              <a:latin typeface="Century Gothic" panose="020B0502020202020204" pitchFamily="34" charset="0"/>
            </a:endParaRPr>
          </a:p>
        </p:txBody>
      </p:sp>
      <p:pic>
        <p:nvPicPr>
          <p:cNvPr id="12" name="Grafik 11" descr="Ein Bild, das Logo enthält.&#10;&#10;Automatisch generierte Beschreibung">
            <a:extLst>
              <a:ext uri="{FF2B5EF4-FFF2-40B4-BE49-F238E27FC236}">
                <a16:creationId xmlns:a16="http://schemas.microsoft.com/office/drawing/2014/main" id="{FBF9CE8D-135A-D716-633C-F6724C805F4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353902" y="236975"/>
            <a:ext cx="1706777" cy="1159995"/>
          </a:xfrm>
          <a:prstGeom prst="rect">
            <a:avLst/>
          </a:prstGeom>
        </p:spPr>
      </p:pic>
      <p:sp>
        <p:nvSpPr>
          <p:cNvPr id="3" name="TextBox 2">
            <a:extLst>
              <a:ext uri="{FF2B5EF4-FFF2-40B4-BE49-F238E27FC236}">
                <a16:creationId xmlns:a16="http://schemas.microsoft.com/office/drawing/2014/main" id="{62DFCE9A-4003-BFE9-72AA-1C01FBE1F932}"/>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31571973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F3230C-D38A-DBBA-8BD1-D5B65483C71C}"/>
              </a:ext>
            </a:extLst>
          </p:cNvPr>
          <p:cNvSpPr>
            <a:spLocks noGrp="1"/>
          </p:cNvSpPr>
          <p:nvPr>
            <p:ph type="title"/>
          </p:nvPr>
        </p:nvSpPr>
        <p:spPr>
          <a:xfrm>
            <a:off x="838200" y="826272"/>
            <a:ext cx="10515600" cy="750435"/>
          </a:xfrm>
        </p:spPr>
        <p:txBody>
          <a:bodyPr/>
          <a:lstStyle/>
          <a:p>
            <a:r>
              <a:rPr lang="de-DE" sz="2800" err="1">
                <a:solidFill>
                  <a:srgbClr val="C00000"/>
                </a:solidFill>
              </a:rPr>
              <a:t>PhilArt</a:t>
            </a:r>
            <a:r>
              <a:rPr lang="de-DE" sz="2800"/>
              <a:t>: Long </a:t>
            </a:r>
            <a:r>
              <a:rPr lang="de-DE" sz="2800" err="1"/>
              <a:t>chain</a:t>
            </a:r>
            <a:r>
              <a:rPr lang="de-DE" sz="2800"/>
              <a:t> </a:t>
            </a:r>
            <a:r>
              <a:rPr lang="de-DE" sz="2800" err="1"/>
              <a:t>polynucleotides</a:t>
            </a:r>
            <a:r>
              <a:rPr lang="de-DE" sz="2800"/>
              <a:t> gel and </a:t>
            </a:r>
            <a:r>
              <a:rPr lang="de-DE" sz="2800" err="1"/>
              <a:t>skin</a:t>
            </a:r>
            <a:r>
              <a:rPr lang="de-DE" sz="2800"/>
              <a:t> </a:t>
            </a:r>
            <a:r>
              <a:rPr lang="de-DE" sz="2800" err="1"/>
              <a:t>biorevitalization</a:t>
            </a:r>
            <a:r>
              <a:rPr lang="de-DE" sz="2800"/>
              <a:t> – Clinical Study </a:t>
            </a:r>
            <a:r>
              <a:rPr lang="de-DE" sz="2800" err="1"/>
              <a:t>Results</a:t>
            </a:r>
            <a:endParaRPr lang="de-DE" sz="2800"/>
          </a:p>
        </p:txBody>
      </p:sp>
      <p:sp>
        <p:nvSpPr>
          <p:cNvPr id="3" name="Textplatzhalter 2">
            <a:extLst>
              <a:ext uri="{FF2B5EF4-FFF2-40B4-BE49-F238E27FC236}">
                <a16:creationId xmlns:a16="http://schemas.microsoft.com/office/drawing/2014/main" id="{497BD417-7637-058D-C046-A332F5DEAA59}"/>
              </a:ext>
            </a:extLst>
          </p:cNvPr>
          <p:cNvSpPr>
            <a:spLocks noGrp="1"/>
          </p:cNvSpPr>
          <p:nvPr>
            <p:ph type="body" sz="quarter" idx="10"/>
          </p:nvPr>
        </p:nvSpPr>
        <p:spPr>
          <a:xfrm>
            <a:off x="838200" y="1867383"/>
            <a:ext cx="9869129" cy="658548"/>
          </a:xfrm>
        </p:spPr>
        <p:txBody>
          <a:bodyPr/>
          <a:lstStyle/>
          <a:p>
            <a:pPr marL="0" indent="0">
              <a:lnSpc>
                <a:spcPct val="120000"/>
              </a:lnSpc>
              <a:buNone/>
            </a:pPr>
            <a:r>
              <a:rPr lang="en-GB" sz="2000" dirty="0">
                <a:latin typeface="Century Gothic" panose="020B0502020202020204" pitchFamily="34" charset="0"/>
              </a:rPr>
              <a:t>The data obtained till now are in accord with the action of stimulus of secretion of collagenic and non-collagenic proteins by fibroblasts, due to the activity of long polynucleotides molecules</a:t>
            </a:r>
            <a:r>
              <a:rPr lang="en-GB" sz="2000" baseline="30000" dirty="0">
                <a:latin typeface="Century Gothic" panose="020B0502020202020204" pitchFamily="34" charset="0"/>
              </a:rPr>
              <a:t>1</a:t>
            </a:r>
            <a:endParaRPr lang="x-none" sz="2000">
              <a:latin typeface="Century Gothic" panose="020B0502020202020204" pitchFamily="34" charset="0"/>
            </a:endParaRPr>
          </a:p>
        </p:txBody>
      </p:sp>
      <p:sp>
        <p:nvSpPr>
          <p:cNvPr id="4" name="TextBox 9">
            <a:extLst>
              <a:ext uri="{FF2B5EF4-FFF2-40B4-BE49-F238E27FC236}">
                <a16:creationId xmlns:a16="http://schemas.microsoft.com/office/drawing/2014/main" id="{7F9BD71D-5BCF-A8CF-315B-C94DC6A37598}"/>
              </a:ext>
            </a:extLst>
          </p:cNvPr>
          <p:cNvSpPr txBox="1"/>
          <p:nvPr/>
        </p:nvSpPr>
        <p:spPr>
          <a:xfrm>
            <a:off x="838201" y="6373490"/>
            <a:ext cx="8390205" cy="400110"/>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30000" noProof="0" dirty="0">
                <a:ln>
                  <a:noFill/>
                </a:ln>
                <a:solidFill>
                  <a:schemeClr val="bg1"/>
                </a:solidFill>
                <a:effectLst/>
                <a:uLnTx/>
                <a:uFillTx/>
                <a:latin typeface="Century Gothic" panose="020B0502020202020204" pitchFamily="34" charset="0"/>
                <a:ea typeface="+mn-ea"/>
                <a:cs typeface="+mn-cs"/>
              </a:rPr>
              <a:t>1</a:t>
            </a:r>
            <a:r>
              <a:rPr kumimoji="0" lang="en-GB" sz="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en-GB" sz="400" b="0"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Cavallini</a:t>
            </a:r>
            <a:r>
              <a:rPr kumimoji="0" lang="en-GB" sz="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M, </a:t>
            </a:r>
            <a:r>
              <a:rPr kumimoji="0" lang="en-GB" sz="400" b="0"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Papagni</a:t>
            </a:r>
            <a:r>
              <a:rPr kumimoji="0" lang="en-GB" sz="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M. Long Chain Polynucleotides Gel and Skin </a:t>
            </a:r>
            <a:r>
              <a:rPr kumimoji="0" lang="en-GB" sz="400" b="0"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Biorevitalization</a:t>
            </a:r>
            <a:r>
              <a:rPr kumimoji="0" lang="en-GB" sz="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International Journal of Plastic Dermatology-ISPLAD. 2007; 3(3): 27-32</a:t>
            </a:r>
          </a:p>
          <a:p>
            <a:pPr marL="0" marR="0" lvl="0" indent="0" algn="l" defTabSz="914377" rtl="0" eaLnBrk="1" fontAlgn="auto" latinLnBrk="0" hangingPunct="1">
              <a:lnSpc>
                <a:spcPct val="100000"/>
              </a:lnSpc>
              <a:spcBef>
                <a:spcPts val="0"/>
              </a:spcBef>
              <a:spcAft>
                <a:spcPts val="0"/>
              </a:spcAft>
              <a:buClrTx/>
              <a:buSzTx/>
              <a:buFontTx/>
              <a:buNone/>
              <a:tabLst/>
              <a:defRPr/>
            </a:pPr>
            <a:r>
              <a:rPr lang="en-GB" sz="400" dirty="0">
                <a:solidFill>
                  <a:schemeClr val="bg1"/>
                </a:solidFill>
                <a:latin typeface="Century Gothic" panose="020B0502020202020204" pitchFamily="34" charset="0"/>
              </a:rPr>
              <a:t>*</a:t>
            </a:r>
            <a:r>
              <a:rPr kumimoji="0" lang="en-GB" sz="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The physician global assessment during the follow-up visit (Figure 1) was positive. In fact in 91% of the patients the physician noted a clinical improvement (73% improved and 18% highly improved), due to the reduction of superficial fine wrinkles and to a better aspect of the skin that showed to be more tonic. In particular this result was noted in the treatment of the face, above all in the check, periocular area and neck</a:t>
            </a:r>
            <a:endParaRPr lang="en-GB" sz="400" dirty="0">
              <a:solidFill>
                <a:schemeClr val="bg1"/>
              </a:solidFill>
              <a:latin typeface="Century Gothic" panose="020B0502020202020204"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Patients evaluation with digital skin measurement system (</a:t>
            </a:r>
            <a:r>
              <a:rPr kumimoji="0" lang="en-GB" sz="400" b="0"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Callegari</a:t>
            </a:r>
            <a:r>
              <a:rPr kumimoji="0" lang="en-GB" sz="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Soft 5.5). Evaluations have been recorded before</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(pre) and one month later the end of treatment (post).</a:t>
            </a:r>
            <a:r>
              <a:rPr kumimoji="0" lang="en-GB" sz="400" b="0" i="0" u="none" strike="noStrike" kern="1200" cap="none" spc="0" normalizeH="0" baseline="30000" noProof="0" dirty="0">
                <a:ln>
                  <a:noFill/>
                </a:ln>
                <a:solidFill>
                  <a:schemeClr val="bg1"/>
                </a:solidFill>
                <a:effectLst/>
                <a:uLnTx/>
                <a:uFillTx/>
                <a:latin typeface="Century Gothic" panose="020B0502020202020204" pitchFamily="34" charset="0"/>
                <a:ea typeface="+mn-ea"/>
                <a:cs typeface="+mn-cs"/>
              </a:rPr>
              <a:t>3</a:t>
            </a:r>
            <a:r>
              <a:rPr kumimoji="0" lang="en-GB" sz="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Increases in skin hydration were observed after 8 weeks in both areas, however, did not reach statistical significance at any point. </a:t>
            </a:r>
          </a:p>
        </p:txBody>
      </p:sp>
      <p:sp>
        <p:nvSpPr>
          <p:cNvPr id="5" name="Oval 4">
            <a:extLst>
              <a:ext uri="{FF2B5EF4-FFF2-40B4-BE49-F238E27FC236}">
                <a16:creationId xmlns:a16="http://schemas.microsoft.com/office/drawing/2014/main" id="{3797C0C2-286F-FC0E-689D-E0064B60D79F}"/>
              </a:ext>
            </a:extLst>
          </p:cNvPr>
          <p:cNvSpPr/>
          <p:nvPr/>
        </p:nvSpPr>
        <p:spPr>
          <a:xfrm>
            <a:off x="3812506" y="3254182"/>
            <a:ext cx="2399821" cy="2391057"/>
          </a:xfrm>
          <a:prstGeom prst="ellipse">
            <a:avLst/>
          </a:prstGeom>
          <a:solidFill>
            <a:schemeClr val="bg1">
              <a:lumMod val="95000"/>
            </a:schemeClr>
          </a:solidFill>
          <a:ln w="88900">
            <a:gradFill flip="none" rotWithShape="1">
              <a:gsLst>
                <a:gs pos="0">
                  <a:srgbClr val="C62534"/>
                </a:gs>
                <a:gs pos="100000">
                  <a:srgbClr val="E8C033"/>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a:solidFill>
                  <a:srgbClr val="C62534"/>
                </a:solidFill>
              </a:rPr>
              <a:t>+14.7%</a:t>
            </a:r>
            <a:r>
              <a:rPr lang="en-GB" sz="2400">
                <a:solidFill>
                  <a:srgbClr val="C62534"/>
                </a:solidFill>
              </a:rPr>
              <a:t> </a:t>
            </a:r>
          </a:p>
          <a:p>
            <a:pPr algn="ctr"/>
            <a:r>
              <a:rPr lang="en-GB" sz="1300">
                <a:solidFill>
                  <a:schemeClr val="tx1"/>
                </a:solidFill>
              </a:rPr>
              <a:t>Improvement of the skin hydration vs baseline**</a:t>
            </a:r>
            <a:endParaRPr lang="x-none" sz="1300">
              <a:solidFill>
                <a:schemeClr val="tx1"/>
              </a:solidFill>
            </a:endParaRPr>
          </a:p>
        </p:txBody>
      </p:sp>
      <p:sp>
        <p:nvSpPr>
          <p:cNvPr id="6" name="Oval 5">
            <a:extLst>
              <a:ext uri="{FF2B5EF4-FFF2-40B4-BE49-F238E27FC236}">
                <a16:creationId xmlns:a16="http://schemas.microsoft.com/office/drawing/2014/main" id="{0FA507D0-2ABD-837D-28EB-F2BF65F56E21}"/>
              </a:ext>
            </a:extLst>
          </p:cNvPr>
          <p:cNvSpPr/>
          <p:nvPr/>
        </p:nvSpPr>
        <p:spPr>
          <a:xfrm>
            <a:off x="6659962" y="3254182"/>
            <a:ext cx="2399821" cy="2391057"/>
          </a:xfrm>
          <a:prstGeom prst="ellipse">
            <a:avLst/>
          </a:prstGeom>
          <a:solidFill>
            <a:schemeClr val="bg1">
              <a:lumMod val="95000"/>
            </a:schemeClr>
          </a:solidFill>
          <a:ln w="88900">
            <a:gradFill flip="none" rotWithShape="1">
              <a:gsLst>
                <a:gs pos="0">
                  <a:srgbClr val="C62534"/>
                </a:gs>
                <a:gs pos="100000">
                  <a:srgbClr val="E8C033"/>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a:solidFill>
                  <a:srgbClr val="C62534"/>
                </a:solidFill>
              </a:rPr>
              <a:t>+21.8% </a:t>
            </a:r>
          </a:p>
          <a:p>
            <a:pPr algn="ctr"/>
            <a:r>
              <a:rPr lang="de-AT" sz="1300" err="1">
                <a:solidFill>
                  <a:schemeClr val="tx1"/>
                </a:solidFill>
              </a:rPr>
              <a:t>Increase</a:t>
            </a:r>
            <a:r>
              <a:rPr lang="de-AT" sz="1300">
                <a:solidFill>
                  <a:schemeClr val="tx1"/>
                </a:solidFill>
              </a:rPr>
              <a:t> </a:t>
            </a:r>
            <a:r>
              <a:rPr lang="de-AT" sz="1300" err="1">
                <a:solidFill>
                  <a:schemeClr val="tx1"/>
                </a:solidFill>
              </a:rPr>
              <a:t>of</a:t>
            </a:r>
            <a:r>
              <a:rPr lang="de-AT" sz="1300">
                <a:solidFill>
                  <a:schemeClr val="tx1"/>
                </a:solidFill>
              </a:rPr>
              <a:t> </a:t>
            </a:r>
            <a:r>
              <a:rPr lang="de-AT" sz="1300" err="1">
                <a:solidFill>
                  <a:schemeClr val="tx1"/>
                </a:solidFill>
              </a:rPr>
              <a:t>skin</a:t>
            </a:r>
            <a:r>
              <a:rPr lang="de-AT" sz="1300">
                <a:solidFill>
                  <a:schemeClr val="tx1"/>
                </a:solidFill>
              </a:rPr>
              <a:t> </a:t>
            </a:r>
            <a:r>
              <a:rPr lang="de-AT" sz="1300" err="1">
                <a:solidFill>
                  <a:schemeClr val="tx1"/>
                </a:solidFill>
              </a:rPr>
              <a:t>elasticity</a:t>
            </a:r>
            <a:r>
              <a:rPr lang="de-AT" sz="1300">
                <a:solidFill>
                  <a:schemeClr val="tx1"/>
                </a:solidFill>
              </a:rPr>
              <a:t>** </a:t>
            </a:r>
          </a:p>
          <a:p>
            <a:pPr algn="ctr"/>
            <a:endParaRPr lang="x-none" sz="1400">
              <a:solidFill>
                <a:schemeClr val="tx1"/>
              </a:solidFill>
            </a:endParaRPr>
          </a:p>
        </p:txBody>
      </p:sp>
      <p:sp>
        <p:nvSpPr>
          <p:cNvPr id="7" name="Oval 6">
            <a:extLst>
              <a:ext uri="{FF2B5EF4-FFF2-40B4-BE49-F238E27FC236}">
                <a16:creationId xmlns:a16="http://schemas.microsoft.com/office/drawing/2014/main" id="{21298ECE-0D20-8BA5-2427-E4B1CF82569E}"/>
              </a:ext>
            </a:extLst>
          </p:cNvPr>
          <p:cNvSpPr/>
          <p:nvPr/>
        </p:nvSpPr>
        <p:spPr>
          <a:xfrm>
            <a:off x="9507418" y="3254182"/>
            <a:ext cx="2399821" cy="2391057"/>
          </a:xfrm>
          <a:prstGeom prst="ellipse">
            <a:avLst/>
          </a:prstGeom>
          <a:solidFill>
            <a:schemeClr val="bg1">
              <a:lumMod val="95000"/>
            </a:schemeClr>
          </a:solidFill>
          <a:ln w="88900">
            <a:gradFill flip="none" rotWithShape="1">
              <a:gsLst>
                <a:gs pos="0">
                  <a:srgbClr val="C62534"/>
                </a:gs>
                <a:gs pos="100000">
                  <a:srgbClr val="E8C033"/>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300">
                <a:solidFill>
                  <a:schemeClr val="tx1"/>
                </a:solidFill>
              </a:rPr>
              <a:t>The product was very well </a:t>
            </a:r>
            <a:r>
              <a:rPr lang="en-GB" sz="1300" b="1">
                <a:solidFill>
                  <a:schemeClr val="tx1"/>
                </a:solidFill>
              </a:rPr>
              <a:t>tolerated</a:t>
            </a:r>
            <a:r>
              <a:rPr lang="en-GB" sz="1300">
                <a:solidFill>
                  <a:schemeClr val="tx1"/>
                </a:solidFill>
              </a:rPr>
              <a:t> and no cases of severe side effects.</a:t>
            </a:r>
            <a:endParaRPr lang="x-none" sz="1300">
              <a:solidFill>
                <a:schemeClr val="tx1"/>
              </a:solidFill>
            </a:endParaRPr>
          </a:p>
        </p:txBody>
      </p:sp>
      <p:sp>
        <p:nvSpPr>
          <p:cNvPr id="8" name="Oval 7">
            <a:extLst>
              <a:ext uri="{FF2B5EF4-FFF2-40B4-BE49-F238E27FC236}">
                <a16:creationId xmlns:a16="http://schemas.microsoft.com/office/drawing/2014/main" id="{AAF97AEB-0BC2-340C-6488-23CEDEEB161E}"/>
              </a:ext>
            </a:extLst>
          </p:cNvPr>
          <p:cNvSpPr/>
          <p:nvPr/>
        </p:nvSpPr>
        <p:spPr>
          <a:xfrm>
            <a:off x="965050" y="3254182"/>
            <a:ext cx="2399821" cy="2391057"/>
          </a:xfrm>
          <a:prstGeom prst="ellipse">
            <a:avLst/>
          </a:prstGeom>
          <a:solidFill>
            <a:schemeClr val="bg1">
              <a:lumMod val="95000"/>
            </a:schemeClr>
          </a:solidFill>
          <a:ln w="88900">
            <a:gradFill flip="none" rotWithShape="1">
              <a:gsLst>
                <a:gs pos="0">
                  <a:srgbClr val="C62534"/>
                </a:gs>
                <a:gs pos="100000">
                  <a:srgbClr val="E8C033"/>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400">
                <a:solidFill>
                  <a:srgbClr val="C62534"/>
                </a:solidFill>
              </a:rPr>
              <a:t>91%</a:t>
            </a:r>
          </a:p>
          <a:p>
            <a:pPr algn="ctr"/>
            <a:r>
              <a:rPr lang="en-GB" sz="1300">
                <a:solidFill>
                  <a:schemeClr val="tx1"/>
                </a:solidFill>
              </a:rPr>
              <a:t>patients demonstrated clinical improvement due to superficial fine wrinkles reduction and better tonic*</a:t>
            </a:r>
            <a:endParaRPr lang="x-none" sz="1300">
              <a:solidFill>
                <a:schemeClr val="tx1"/>
              </a:solidFill>
            </a:endParaRPr>
          </a:p>
        </p:txBody>
      </p:sp>
      <p:sp>
        <p:nvSpPr>
          <p:cNvPr id="13" name="TextBox 2">
            <a:extLst>
              <a:ext uri="{FF2B5EF4-FFF2-40B4-BE49-F238E27FC236}">
                <a16:creationId xmlns:a16="http://schemas.microsoft.com/office/drawing/2014/main" id="{9E63EA67-8ACD-CB93-A42D-316BC364509D}"/>
              </a:ext>
            </a:extLst>
          </p:cNvPr>
          <p:cNvSpPr txBox="1"/>
          <p:nvPr/>
        </p:nvSpPr>
        <p:spPr>
          <a:xfrm>
            <a:off x="11933927" y="6599096"/>
            <a:ext cx="516145" cy="225896"/>
          </a:xfrm>
          <a:prstGeom prst="rect">
            <a:avLst/>
          </a:prstGeom>
          <a:noFill/>
        </p:spPr>
        <p:txBody>
          <a:bodyPr wrap="square" rtlCol="0">
            <a:spAutoFit/>
          </a:bodyPr>
          <a:lstStyle/>
          <a:p>
            <a:pPr algn="l">
              <a:lnSpc>
                <a:spcPct val="120000"/>
              </a:lnSpc>
            </a:pPr>
            <a:r>
              <a:rPr lang="en-GB" sz="800">
                <a:solidFill>
                  <a:schemeClr val="bg1"/>
                </a:solidFill>
                <a:latin typeface="Century Gothic" panose="020B0502020202020204" pitchFamily="34" charset="0"/>
              </a:rPr>
              <a:t>O</a:t>
            </a:r>
            <a:endParaRPr lang="de-DE" sz="800">
              <a:solidFill>
                <a:schemeClr val="bg1"/>
              </a:solidFill>
              <a:latin typeface="Century Gothic" panose="020B0502020202020204" pitchFamily="34" charset="0"/>
            </a:endParaRPr>
          </a:p>
        </p:txBody>
      </p:sp>
      <p:pic>
        <p:nvPicPr>
          <p:cNvPr id="14" name="Grafik 13" descr="Ein Bild, das Logo enthält.&#10;&#10;Automatisch generierte Beschreibung">
            <a:extLst>
              <a:ext uri="{FF2B5EF4-FFF2-40B4-BE49-F238E27FC236}">
                <a16:creationId xmlns:a16="http://schemas.microsoft.com/office/drawing/2014/main" id="{244723D9-4FFB-83FD-239A-7E4350A20C5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353903" y="416712"/>
            <a:ext cx="1706777" cy="1159995"/>
          </a:xfrm>
          <a:prstGeom prst="rect">
            <a:avLst/>
          </a:prstGeom>
        </p:spPr>
      </p:pic>
      <p:sp>
        <p:nvSpPr>
          <p:cNvPr id="9" name="TextBox 8">
            <a:extLst>
              <a:ext uri="{FF2B5EF4-FFF2-40B4-BE49-F238E27FC236}">
                <a16:creationId xmlns:a16="http://schemas.microsoft.com/office/drawing/2014/main" id="{2BAC51A3-E381-9811-9935-E82F189DA7B7}"/>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25626096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ACCC96AA-FACB-8DB8-4F0C-5B5F9759A02C}"/>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1"/>
          <a:stretch/>
        </p:blipFill>
        <p:spPr bwMode="auto">
          <a:xfrm>
            <a:off x="1482634" y="1541928"/>
            <a:ext cx="4231342" cy="4050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a:extLst>
              <a:ext uri="{FF2B5EF4-FFF2-40B4-BE49-F238E27FC236}">
                <a16:creationId xmlns:a16="http://schemas.microsoft.com/office/drawing/2014/main" id="{3A5019FA-BC5F-B288-3FFF-AEB8321DFDA9}"/>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720006" y="1541928"/>
            <a:ext cx="4096871" cy="4050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eck 3">
            <a:extLst>
              <a:ext uri="{FF2B5EF4-FFF2-40B4-BE49-F238E27FC236}">
                <a16:creationId xmlns:a16="http://schemas.microsoft.com/office/drawing/2014/main" id="{4FDE1910-7B46-B872-2977-F0A9E78620F4}"/>
              </a:ext>
            </a:extLst>
          </p:cNvPr>
          <p:cNvSpPr/>
          <p:nvPr/>
        </p:nvSpPr>
        <p:spPr>
          <a:xfrm>
            <a:off x="6720006" y="1541927"/>
            <a:ext cx="4096870" cy="4050565"/>
          </a:xfrm>
          <a:prstGeom prst="rect">
            <a:avLst/>
          </a:prstGeom>
          <a:noFill/>
          <a:ln w="88900">
            <a:gradFill flip="none" rotWithShape="1">
              <a:gsLst>
                <a:gs pos="0">
                  <a:srgbClr val="C62534"/>
                </a:gs>
                <a:gs pos="100000">
                  <a:srgbClr val="E8C033"/>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Box 4">
            <a:extLst>
              <a:ext uri="{FF2B5EF4-FFF2-40B4-BE49-F238E27FC236}">
                <a16:creationId xmlns:a16="http://schemas.microsoft.com/office/drawing/2014/main" id="{82BFC377-5B37-E976-3E15-38E088EC2572}"/>
              </a:ext>
            </a:extLst>
          </p:cNvPr>
          <p:cNvSpPr txBox="1"/>
          <p:nvPr/>
        </p:nvSpPr>
        <p:spPr>
          <a:xfrm>
            <a:off x="1389851" y="5923480"/>
            <a:ext cx="8964051" cy="646331"/>
          </a:xfrm>
          <a:prstGeom prst="rect">
            <a:avLst/>
          </a:prstGeom>
          <a:noFill/>
        </p:spPr>
        <p:txBody>
          <a:bodyPr wrap="square">
            <a:spAutoFit/>
          </a:bodyPr>
          <a:lstStyle/>
          <a:p>
            <a:pPr algn="ctr"/>
            <a:r>
              <a:rPr lang="en-GB" sz="1200" b="0" u="none" strike="noStrike" baseline="0">
                <a:latin typeface="Century Gothic" panose="020B0502020202020204" pitchFamily="34" charset="0"/>
              </a:rPr>
              <a:t>a) Patient before neck treatment with long chain polynucleotides; b) The same patient one month after </a:t>
            </a:r>
            <a:r>
              <a:rPr lang="en-GB" sz="1200" b="1" i="1" u="none" strike="noStrike" baseline="0">
                <a:latin typeface="Century Gothic" panose="020B0502020202020204" pitchFamily="34" charset="0"/>
              </a:rPr>
              <a:t>four treatments </a:t>
            </a:r>
            <a:r>
              <a:rPr lang="en-GB" sz="1200" b="0" u="none" strike="noStrike" baseline="0">
                <a:latin typeface="Century Gothic" panose="020B0502020202020204" pitchFamily="34" charset="0"/>
              </a:rPr>
              <a:t>with long chain polynucleotides. A reduction of fine wrinkles, an improvement of tonicity and appearance of the skin are shown.</a:t>
            </a:r>
            <a:endParaRPr lang="x-none" sz="1200">
              <a:latin typeface="Century Gothic" panose="020B0502020202020204" pitchFamily="34" charset="0"/>
            </a:endParaRPr>
          </a:p>
        </p:txBody>
      </p:sp>
      <p:sp>
        <p:nvSpPr>
          <p:cNvPr id="6" name="Titel 1">
            <a:extLst>
              <a:ext uri="{FF2B5EF4-FFF2-40B4-BE49-F238E27FC236}">
                <a16:creationId xmlns:a16="http://schemas.microsoft.com/office/drawing/2014/main" id="{E377A2C5-7B18-D0A9-B6F5-5AABC35FDE3D}"/>
              </a:ext>
            </a:extLst>
          </p:cNvPr>
          <p:cNvSpPr txBox="1">
            <a:spLocks/>
          </p:cNvSpPr>
          <p:nvPr/>
        </p:nvSpPr>
        <p:spPr>
          <a:xfrm>
            <a:off x="838200" y="822221"/>
            <a:ext cx="10515600" cy="750435"/>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Century Gothic" panose="020B0502020202020204" pitchFamily="34" charset="0"/>
                <a:ea typeface="+mj-ea"/>
                <a:cs typeface="+mj-cs"/>
              </a:defRPr>
            </a:lvl1pPr>
          </a:lstStyle>
          <a:p>
            <a:pPr algn="ctr"/>
            <a:r>
              <a:rPr lang="de-AT" sz="2400" err="1"/>
              <a:t>Result</a:t>
            </a:r>
            <a:r>
              <a:rPr lang="de-AT" sz="2400"/>
              <a:t> </a:t>
            </a:r>
            <a:r>
              <a:rPr lang="de-AT" sz="2400" err="1"/>
              <a:t>of</a:t>
            </a:r>
            <a:r>
              <a:rPr lang="de-AT" sz="2400"/>
              <a:t> </a:t>
            </a:r>
            <a:r>
              <a:rPr lang="en-US" sz="2400"/>
              <a:t>application of long chain polynucleotides gel on the neck </a:t>
            </a:r>
            <a:endParaRPr lang="de-DE" sz="2400"/>
          </a:p>
        </p:txBody>
      </p:sp>
      <p:sp>
        <p:nvSpPr>
          <p:cNvPr id="7" name="TextBox 5">
            <a:extLst>
              <a:ext uri="{FF2B5EF4-FFF2-40B4-BE49-F238E27FC236}">
                <a16:creationId xmlns:a16="http://schemas.microsoft.com/office/drawing/2014/main" id="{1045CC2B-D57F-4BD3-6322-79775CF2F4EC}"/>
              </a:ext>
            </a:extLst>
          </p:cNvPr>
          <p:cNvSpPr txBox="1"/>
          <p:nvPr/>
        </p:nvSpPr>
        <p:spPr>
          <a:xfrm>
            <a:off x="1092670" y="5407826"/>
            <a:ext cx="341760" cy="369332"/>
          </a:xfrm>
          <a:prstGeom prst="rect">
            <a:avLst/>
          </a:prstGeom>
          <a:noFill/>
        </p:spPr>
        <p:txBody>
          <a:bodyPr wrap="none" rtlCol="0">
            <a:spAutoFit/>
          </a:bodyPr>
          <a:lstStyle/>
          <a:p>
            <a:r>
              <a:rPr lang="de-AT">
                <a:latin typeface="Century Gothic" panose="020B0502020202020204" pitchFamily="34" charset="0"/>
              </a:rPr>
              <a:t>a</a:t>
            </a:r>
            <a:endParaRPr lang="x-none">
              <a:latin typeface="Century Gothic" panose="020B0502020202020204" pitchFamily="34" charset="0"/>
            </a:endParaRPr>
          </a:p>
        </p:txBody>
      </p:sp>
      <p:sp>
        <p:nvSpPr>
          <p:cNvPr id="8" name="TextBox 6">
            <a:extLst>
              <a:ext uri="{FF2B5EF4-FFF2-40B4-BE49-F238E27FC236}">
                <a16:creationId xmlns:a16="http://schemas.microsoft.com/office/drawing/2014/main" id="{6A684354-BC52-3DE7-14FD-329A379A253E}"/>
              </a:ext>
            </a:extLst>
          </p:cNvPr>
          <p:cNvSpPr txBox="1"/>
          <p:nvPr/>
        </p:nvSpPr>
        <p:spPr>
          <a:xfrm>
            <a:off x="6330042" y="5407826"/>
            <a:ext cx="341760" cy="369332"/>
          </a:xfrm>
          <a:prstGeom prst="rect">
            <a:avLst/>
          </a:prstGeom>
          <a:noFill/>
        </p:spPr>
        <p:txBody>
          <a:bodyPr wrap="none" rtlCol="0">
            <a:spAutoFit/>
          </a:bodyPr>
          <a:lstStyle/>
          <a:p>
            <a:r>
              <a:rPr lang="de-AT">
                <a:latin typeface="Century Gothic" panose="020B0502020202020204" pitchFamily="34" charset="0"/>
              </a:rPr>
              <a:t>b</a:t>
            </a:r>
            <a:endParaRPr lang="x-none">
              <a:latin typeface="Century Gothic" panose="020B0502020202020204" pitchFamily="34" charset="0"/>
            </a:endParaRPr>
          </a:p>
        </p:txBody>
      </p:sp>
      <p:sp>
        <p:nvSpPr>
          <p:cNvPr id="9" name="TextBox 8">
            <a:extLst>
              <a:ext uri="{FF2B5EF4-FFF2-40B4-BE49-F238E27FC236}">
                <a16:creationId xmlns:a16="http://schemas.microsoft.com/office/drawing/2014/main" id="{05420D7D-18CD-EA9D-DE88-2E97F873628A}"/>
              </a:ext>
            </a:extLst>
          </p:cNvPr>
          <p:cNvSpPr txBox="1"/>
          <p:nvPr/>
        </p:nvSpPr>
        <p:spPr>
          <a:xfrm>
            <a:off x="838200" y="6632859"/>
            <a:ext cx="11487691" cy="215444"/>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30000" noProof="0">
                <a:ln>
                  <a:noFill/>
                </a:ln>
                <a:solidFill>
                  <a:schemeClr val="bg1"/>
                </a:solidFill>
                <a:effectLst/>
                <a:uLnTx/>
                <a:uFillTx/>
                <a:latin typeface="Century Gothic" panose="020B0502020202020204" pitchFamily="34" charset="0"/>
                <a:ea typeface="+mn-ea"/>
                <a:cs typeface="+mn-cs"/>
              </a:rPr>
              <a:t>1</a:t>
            </a:r>
            <a:r>
              <a:rPr kumimoji="0" lang="en-GB" sz="800" b="0" i="0" u="none" strike="noStrike" kern="1200" cap="none" spc="0" normalizeH="0" baseline="0" noProof="0">
                <a:ln>
                  <a:noFill/>
                </a:ln>
                <a:solidFill>
                  <a:schemeClr val="bg1"/>
                </a:solidFill>
                <a:effectLst/>
                <a:uLnTx/>
                <a:uFillTx/>
                <a:latin typeface="Century Gothic" panose="020B0502020202020204" pitchFamily="34" charset="0"/>
                <a:ea typeface="+mn-ea"/>
                <a:cs typeface="+mn-cs"/>
              </a:rPr>
              <a:t> Cavallini M, </a:t>
            </a:r>
            <a:r>
              <a:rPr kumimoji="0" lang="en-GB" sz="800" b="0" i="0" u="none" strike="noStrike" kern="1200" cap="none" spc="0" normalizeH="0" baseline="0" noProof="0" err="1">
                <a:ln>
                  <a:noFill/>
                </a:ln>
                <a:solidFill>
                  <a:schemeClr val="bg1"/>
                </a:solidFill>
                <a:effectLst/>
                <a:uLnTx/>
                <a:uFillTx/>
                <a:latin typeface="Century Gothic" panose="020B0502020202020204" pitchFamily="34" charset="0"/>
                <a:ea typeface="+mn-ea"/>
                <a:cs typeface="+mn-cs"/>
              </a:rPr>
              <a:t>Papagni</a:t>
            </a:r>
            <a:r>
              <a:rPr kumimoji="0" lang="en-GB" sz="800" b="0" i="0" u="none" strike="noStrike" kern="1200" cap="none" spc="0" normalizeH="0" baseline="0" noProof="0">
                <a:ln>
                  <a:noFill/>
                </a:ln>
                <a:solidFill>
                  <a:schemeClr val="bg1"/>
                </a:solidFill>
                <a:effectLst/>
                <a:uLnTx/>
                <a:uFillTx/>
                <a:latin typeface="Century Gothic" panose="020B0502020202020204" pitchFamily="34" charset="0"/>
                <a:ea typeface="+mn-ea"/>
                <a:cs typeface="+mn-cs"/>
              </a:rPr>
              <a:t> M. Long Chain Polynucleotides Gel and Skin </a:t>
            </a:r>
            <a:r>
              <a:rPr kumimoji="0" lang="en-GB" sz="800" b="0" i="0" u="none" strike="noStrike" kern="1200" cap="none" spc="0" normalizeH="0" baseline="0" noProof="0" err="1">
                <a:ln>
                  <a:noFill/>
                </a:ln>
                <a:solidFill>
                  <a:schemeClr val="bg1"/>
                </a:solidFill>
                <a:effectLst/>
                <a:uLnTx/>
                <a:uFillTx/>
                <a:latin typeface="Century Gothic" panose="020B0502020202020204" pitchFamily="34" charset="0"/>
                <a:ea typeface="+mn-ea"/>
                <a:cs typeface="+mn-cs"/>
              </a:rPr>
              <a:t>Biorevitalization</a:t>
            </a:r>
            <a:r>
              <a:rPr kumimoji="0" lang="en-GB" sz="800" b="0" i="0" u="none" strike="noStrike" kern="1200" cap="none" spc="0" normalizeH="0" baseline="0" noProof="0">
                <a:ln>
                  <a:noFill/>
                </a:ln>
                <a:solidFill>
                  <a:schemeClr val="bg1"/>
                </a:solidFill>
                <a:effectLst/>
                <a:uLnTx/>
                <a:uFillTx/>
                <a:latin typeface="Century Gothic" panose="020B0502020202020204" pitchFamily="34" charset="0"/>
                <a:ea typeface="+mn-ea"/>
                <a:cs typeface="+mn-cs"/>
              </a:rPr>
              <a:t>.  International Journal of Plastic Dermatology-ISPLAD. 2007; 3(3): 27-32</a:t>
            </a:r>
          </a:p>
        </p:txBody>
      </p:sp>
      <p:sp>
        <p:nvSpPr>
          <p:cNvPr id="14" name="TextBox 2">
            <a:extLst>
              <a:ext uri="{FF2B5EF4-FFF2-40B4-BE49-F238E27FC236}">
                <a16:creationId xmlns:a16="http://schemas.microsoft.com/office/drawing/2014/main" id="{F73A6C1F-975D-934C-B176-4C5EE131BAAA}"/>
              </a:ext>
            </a:extLst>
          </p:cNvPr>
          <p:cNvSpPr txBox="1"/>
          <p:nvPr/>
        </p:nvSpPr>
        <p:spPr>
          <a:xfrm>
            <a:off x="11933927" y="6599096"/>
            <a:ext cx="516145" cy="225896"/>
          </a:xfrm>
          <a:prstGeom prst="rect">
            <a:avLst/>
          </a:prstGeom>
          <a:noFill/>
        </p:spPr>
        <p:txBody>
          <a:bodyPr wrap="square" rtlCol="0">
            <a:spAutoFit/>
          </a:bodyPr>
          <a:lstStyle/>
          <a:p>
            <a:pPr algn="l">
              <a:lnSpc>
                <a:spcPct val="120000"/>
              </a:lnSpc>
            </a:pPr>
            <a:r>
              <a:rPr lang="en-GB" sz="800">
                <a:solidFill>
                  <a:schemeClr val="bg1"/>
                </a:solidFill>
                <a:latin typeface="Century Gothic" panose="020B0502020202020204" pitchFamily="34" charset="0"/>
              </a:rPr>
              <a:t>O</a:t>
            </a:r>
            <a:endParaRPr lang="de-DE" sz="800">
              <a:solidFill>
                <a:schemeClr val="bg1"/>
              </a:solidFill>
              <a:latin typeface="Century Gothic" panose="020B0502020202020204" pitchFamily="34" charset="0"/>
            </a:endParaRPr>
          </a:p>
        </p:txBody>
      </p:sp>
      <p:pic>
        <p:nvPicPr>
          <p:cNvPr id="15" name="Grafik 14" descr="Ein Bild, das Logo enthält.&#10;&#10;Automatisch generierte Beschreibung">
            <a:extLst>
              <a:ext uri="{FF2B5EF4-FFF2-40B4-BE49-F238E27FC236}">
                <a16:creationId xmlns:a16="http://schemas.microsoft.com/office/drawing/2014/main" id="{A2BF402F-DAC2-47E8-2A74-BC271FCF417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353902" y="5666647"/>
            <a:ext cx="1706777" cy="1159995"/>
          </a:xfrm>
          <a:prstGeom prst="rect">
            <a:avLst/>
          </a:prstGeom>
        </p:spPr>
      </p:pic>
      <p:sp>
        <p:nvSpPr>
          <p:cNvPr id="10" name="TextBox 9">
            <a:extLst>
              <a:ext uri="{FF2B5EF4-FFF2-40B4-BE49-F238E27FC236}">
                <a16:creationId xmlns:a16="http://schemas.microsoft.com/office/drawing/2014/main" id="{EA468486-144E-741C-6BDD-8259AA38EAC2}"/>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37684627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A2D61F-DE20-3FD5-F267-77789B6D9487}"/>
              </a:ext>
            </a:extLst>
          </p:cNvPr>
          <p:cNvSpPr txBox="1">
            <a:spLocks/>
          </p:cNvSpPr>
          <p:nvPr/>
        </p:nvSpPr>
        <p:spPr>
          <a:xfrm>
            <a:off x="838200" y="822221"/>
            <a:ext cx="10515600" cy="750435"/>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Century Gothic" panose="020B0502020202020204" pitchFamily="34" charset="0"/>
                <a:ea typeface="+mj-ea"/>
                <a:cs typeface="+mj-cs"/>
              </a:defRPr>
            </a:lvl1pPr>
          </a:lstStyle>
          <a:p>
            <a:r>
              <a:rPr lang="de-DE" sz="2800" err="1">
                <a:solidFill>
                  <a:srgbClr val="C62534"/>
                </a:solidFill>
              </a:rPr>
              <a:t>PhilArt</a:t>
            </a:r>
            <a:r>
              <a:rPr lang="de-DE" sz="2800"/>
              <a:t>: </a:t>
            </a:r>
            <a:r>
              <a:rPr lang="de-DE" sz="2800" err="1"/>
              <a:t>Efficacy</a:t>
            </a:r>
            <a:r>
              <a:rPr lang="de-DE" sz="2800"/>
              <a:t> </a:t>
            </a:r>
            <a:r>
              <a:rPr lang="de-DE" sz="2800" err="1"/>
              <a:t>of</a:t>
            </a:r>
            <a:r>
              <a:rPr lang="de-DE" sz="2800"/>
              <a:t> </a:t>
            </a:r>
            <a:r>
              <a:rPr lang="de-DE" sz="2800" err="1"/>
              <a:t>highly</a:t>
            </a:r>
            <a:r>
              <a:rPr lang="de-DE" sz="2800"/>
              <a:t> </a:t>
            </a:r>
            <a:r>
              <a:rPr lang="de-DE" sz="2800" err="1"/>
              <a:t>purified</a:t>
            </a:r>
            <a:r>
              <a:rPr lang="de-DE" sz="2800"/>
              <a:t> </a:t>
            </a:r>
            <a:r>
              <a:rPr lang="de-DE" sz="2800" err="1"/>
              <a:t>polynucleotide</a:t>
            </a:r>
            <a:r>
              <a:rPr lang="de-DE" sz="2800"/>
              <a:t> </a:t>
            </a:r>
            <a:r>
              <a:rPr lang="de-DE" sz="2800" err="1"/>
              <a:t>vs</a:t>
            </a:r>
            <a:br>
              <a:rPr lang="de-DE" sz="2800"/>
            </a:br>
            <a:r>
              <a:rPr lang="de-DE" sz="2800" err="1"/>
              <a:t>placebo</a:t>
            </a:r>
            <a:r>
              <a:rPr lang="de-DE" sz="2800"/>
              <a:t> </a:t>
            </a:r>
            <a:r>
              <a:rPr lang="de-DE" sz="2800" err="1"/>
              <a:t>for</a:t>
            </a:r>
            <a:r>
              <a:rPr lang="de-DE" sz="2800"/>
              <a:t> moderate </a:t>
            </a:r>
            <a:r>
              <a:rPr lang="de-DE" sz="2800" err="1"/>
              <a:t>to</a:t>
            </a:r>
            <a:r>
              <a:rPr lang="de-DE" sz="2800"/>
              <a:t> </a:t>
            </a:r>
            <a:r>
              <a:rPr lang="de-DE" sz="2800" err="1"/>
              <a:t>severe</a:t>
            </a:r>
            <a:r>
              <a:rPr lang="de-DE" sz="2800"/>
              <a:t> </a:t>
            </a:r>
            <a:r>
              <a:rPr lang="de-DE" sz="2800" err="1"/>
              <a:t>acne</a:t>
            </a:r>
            <a:r>
              <a:rPr lang="de-DE" sz="2800"/>
              <a:t> </a:t>
            </a:r>
            <a:r>
              <a:rPr lang="de-DE" sz="2800" err="1"/>
              <a:t>scars</a:t>
            </a:r>
            <a:r>
              <a:rPr lang="de-DE" sz="2800"/>
              <a:t> </a:t>
            </a:r>
            <a:r>
              <a:rPr lang="de-DE" sz="2800" err="1"/>
              <a:t>treatment</a:t>
            </a:r>
            <a:endParaRPr lang="de-DE" sz="2800"/>
          </a:p>
        </p:txBody>
      </p:sp>
      <p:sp>
        <p:nvSpPr>
          <p:cNvPr id="3" name="Text Placeholder 2">
            <a:extLst>
              <a:ext uri="{FF2B5EF4-FFF2-40B4-BE49-F238E27FC236}">
                <a16:creationId xmlns:a16="http://schemas.microsoft.com/office/drawing/2014/main" id="{9CE3F6A5-164C-8AC9-B842-ACB7440B49B0}"/>
              </a:ext>
            </a:extLst>
          </p:cNvPr>
          <p:cNvSpPr txBox="1">
            <a:spLocks/>
          </p:cNvSpPr>
          <p:nvPr/>
        </p:nvSpPr>
        <p:spPr>
          <a:xfrm>
            <a:off x="838200" y="2159264"/>
            <a:ext cx="6095260" cy="3588188"/>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667" kern="1200">
                <a:solidFill>
                  <a:schemeClr val="tx1"/>
                </a:solidFill>
                <a:latin typeface="Century Gothic" panose="020B0502020202020204"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733" kern="1200">
                <a:solidFill>
                  <a:schemeClr val="tx1"/>
                </a:solidFill>
                <a:latin typeface="Century Gothic" panose="020B0502020202020204"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467" kern="1200">
                <a:solidFill>
                  <a:schemeClr val="tx1"/>
                </a:solidFill>
                <a:latin typeface="Century Gothic" panose="020B0502020202020204"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200" kern="1200">
                <a:solidFill>
                  <a:schemeClr val="tx1"/>
                </a:solidFill>
                <a:latin typeface="Century Gothic" panose="020B0502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600" b="1"/>
              <a:t>Objective</a:t>
            </a:r>
            <a:r>
              <a:rPr lang="en-GB" sz="1600"/>
              <a:t>: Preliminary prospective and randomized study to assess the improvement in dermal quality and acne scars after PN-HPT vs placebo according to </a:t>
            </a:r>
            <a:r>
              <a:rPr lang="en-GB" sz="1600" err="1"/>
              <a:t>Antera</a:t>
            </a:r>
            <a:r>
              <a:rPr lang="en-GB" sz="1600"/>
              <a:t> 3D and the patient responses to the patient satisfaction questionnaire after a comparison of </a:t>
            </a:r>
            <a:r>
              <a:rPr lang="en-GB" sz="1600" err="1"/>
              <a:t>pretreatment</a:t>
            </a:r>
            <a:r>
              <a:rPr lang="en-GB" sz="1600"/>
              <a:t> and posttreatment photographs at 1 and 3 months.</a:t>
            </a:r>
          </a:p>
          <a:p>
            <a:pPr marL="0" indent="0">
              <a:buFont typeface="Arial" panose="020B0604020202020204" pitchFamily="34" charset="0"/>
              <a:buNone/>
            </a:pPr>
            <a:r>
              <a:rPr lang="en-GB" sz="1600" b="1"/>
              <a:t>Patients</a:t>
            </a:r>
            <a:r>
              <a:rPr lang="en-GB" sz="1600"/>
              <a:t>: </a:t>
            </a:r>
            <a:r>
              <a:rPr lang="en-GB" sz="1600" i="1"/>
              <a:t>20 women </a:t>
            </a:r>
            <a:r>
              <a:rPr lang="en-GB" sz="1600"/>
              <a:t>aged 30 to 50 years with grade 3 to 4 moderate-to-severe atrophic scars according to the </a:t>
            </a:r>
            <a:r>
              <a:rPr lang="en-GB" sz="1600" i="1"/>
              <a:t>Goodman classification</a:t>
            </a:r>
            <a:r>
              <a:rPr lang="en-GB" sz="1600"/>
              <a:t>; </a:t>
            </a:r>
            <a:r>
              <a:rPr lang="en-GB" sz="1600" err="1"/>
              <a:t>nonsmokers</a:t>
            </a:r>
            <a:r>
              <a:rPr lang="en-GB" sz="1600"/>
              <a:t>; and had not had active acne during the past 5 years. </a:t>
            </a:r>
          </a:p>
          <a:p>
            <a:pPr marL="0" indent="0">
              <a:buFont typeface="Arial" panose="020B0604020202020204" pitchFamily="34" charset="0"/>
              <a:buNone/>
            </a:pPr>
            <a:r>
              <a:rPr lang="en-GB" sz="1600" b="1"/>
              <a:t>Methods</a:t>
            </a:r>
            <a:r>
              <a:rPr lang="en-GB" sz="1600"/>
              <a:t>: Ten patients (PN-HPT group) were treated with 4.0 mL of PN-HPT, and 10 patients (control) were treated with 4.0 mL of normal saline. All medical treatments were performed in a double-blinded manner;</a:t>
            </a:r>
          </a:p>
        </p:txBody>
      </p:sp>
      <p:pic>
        <p:nvPicPr>
          <p:cNvPr id="4" name="Picture 3">
            <a:extLst>
              <a:ext uri="{FF2B5EF4-FFF2-40B4-BE49-F238E27FC236}">
                <a16:creationId xmlns:a16="http://schemas.microsoft.com/office/drawing/2014/main" id="{249C03B9-1FF8-9FF0-C5B3-1CD70AF3463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78860" y="1356182"/>
            <a:ext cx="3564686" cy="448924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9" name="Picture 2" descr="Aesthetic Surgery Journal | Oxford Academic">
            <a:extLst>
              <a:ext uri="{FF2B5EF4-FFF2-40B4-BE49-F238E27FC236}">
                <a16:creationId xmlns:a16="http://schemas.microsoft.com/office/drawing/2014/main" id="{7DA038B9-430F-129F-7E5C-26574307AD3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264974" y="1886049"/>
            <a:ext cx="1343301" cy="175404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7">
            <a:extLst>
              <a:ext uri="{FF2B5EF4-FFF2-40B4-BE49-F238E27FC236}">
                <a16:creationId xmlns:a16="http://schemas.microsoft.com/office/drawing/2014/main" id="{5BB979FD-96B6-A48B-3634-EE12B760DBDE}"/>
              </a:ext>
            </a:extLst>
          </p:cNvPr>
          <p:cNvSpPr txBox="1"/>
          <p:nvPr/>
        </p:nvSpPr>
        <p:spPr>
          <a:xfrm>
            <a:off x="838200" y="6390393"/>
            <a:ext cx="10988337" cy="153888"/>
          </a:xfrm>
          <a:prstGeom prst="rect">
            <a:avLst/>
          </a:prstGeom>
          <a:noFill/>
        </p:spPr>
        <p:txBody>
          <a:bodyPr wrap="square">
            <a:spAutoFit/>
          </a:bodyPr>
          <a:lstStyle/>
          <a:p>
            <a:r>
              <a:rPr lang="en-US" sz="400" err="1">
                <a:solidFill>
                  <a:schemeClr val="bg1"/>
                </a:solidFill>
                <a:latin typeface="Century Gothic" panose="020B0502020202020204" pitchFamily="34" charset="0"/>
              </a:rPr>
              <a:t>Araco</a:t>
            </a:r>
            <a:r>
              <a:rPr lang="en-US" sz="400">
                <a:solidFill>
                  <a:schemeClr val="bg1"/>
                </a:solidFill>
                <a:latin typeface="Century Gothic" panose="020B0502020202020204" pitchFamily="34" charset="0"/>
              </a:rPr>
              <a:t> A, </a:t>
            </a:r>
            <a:r>
              <a:rPr lang="en-US" sz="400" err="1">
                <a:solidFill>
                  <a:schemeClr val="bg1"/>
                </a:solidFill>
                <a:latin typeface="Century Gothic" panose="020B0502020202020204" pitchFamily="34" charset="0"/>
              </a:rPr>
              <a:t>Araco</a:t>
            </a:r>
            <a:r>
              <a:rPr lang="en-US" sz="400">
                <a:solidFill>
                  <a:schemeClr val="bg1"/>
                </a:solidFill>
                <a:latin typeface="Century Gothic" panose="020B0502020202020204" pitchFamily="34" charset="0"/>
              </a:rPr>
              <a:t> F. Preliminary Prospective and Randomized Study of Highly Purified Polynucleotide vs Placebo in Treatment of Moderate to Severe Acne Scars. </a:t>
            </a:r>
            <a:r>
              <a:rPr lang="en-US" sz="400" err="1">
                <a:solidFill>
                  <a:schemeClr val="bg1"/>
                </a:solidFill>
                <a:latin typeface="Century Gothic" panose="020B0502020202020204" pitchFamily="34" charset="0"/>
              </a:rPr>
              <a:t>Aesthet</a:t>
            </a:r>
            <a:r>
              <a:rPr lang="en-US" sz="400">
                <a:solidFill>
                  <a:schemeClr val="bg1"/>
                </a:solidFill>
                <a:latin typeface="Century Gothic" panose="020B0502020202020204" pitchFamily="34" charset="0"/>
              </a:rPr>
              <a:t> Surg J. 2021 Jun 14;41(7):NP866-NP874. </a:t>
            </a:r>
            <a:r>
              <a:rPr lang="en-US" sz="400" err="1">
                <a:solidFill>
                  <a:schemeClr val="bg1"/>
                </a:solidFill>
                <a:latin typeface="Century Gothic" panose="020B0502020202020204" pitchFamily="34" charset="0"/>
              </a:rPr>
              <a:t>doi</a:t>
            </a:r>
            <a:r>
              <a:rPr lang="en-US" sz="400">
                <a:solidFill>
                  <a:schemeClr val="bg1"/>
                </a:solidFill>
                <a:latin typeface="Century Gothic" panose="020B0502020202020204" pitchFamily="34" charset="0"/>
              </a:rPr>
              <a:t>: 10.1093/</a:t>
            </a:r>
            <a:r>
              <a:rPr lang="en-US" sz="400" err="1">
                <a:solidFill>
                  <a:schemeClr val="bg1"/>
                </a:solidFill>
                <a:latin typeface="Century Gothic" panose="020B0502020202020204" pitchFamily="34" charset="0"/>
              </a:rPr>
              <a:t>asj</a:t>
            </a:r>
            <a:r>
              <a:rPr lang="en-US" sz="400">
                <a:solidFill>
                  <a:schemeClr val="bg1"/>
                </a:solidFill>
                <a:latin typeface="Century Gothic" panose="020B0502020202020204" pitchFamily="34" charset="0"/>
              </a:rPr>
              <a:t>/sjab125. PMID: 33755110.</a:t>
            </a:r>
            <a:endParaRPr lang="x-none" sz="400">
              <a:solidFill>
                <a:schemeClr val="bg1"/>
              </a:solidFill>
              <a:latin typeface="Century Gothic" panose="020B0502020202020204" pitchFamily="34" charset="0"/>
            </a:endParaRPr>
          </a:p>
        </p:txBody>
      </p:sp>
      <p:sp>
        <p:nvSpPr>
          <p:cNvPr id="10" name="TextBox 2">
            <a:extLst>
              <a:ext uri="{FF2B5EF4-FFF2-40B4-BE49-F238E27FC236}">
                <a16:creationId xmlns:a16="http://schemas.microsoft.com/office/drawing/2014/main" id="{BEBC6303-CB05-1DFE-029F-FB4316E4D42D}"/>
              </a:ext>
            </a:extLst>
          </p:cNvPr>
          <p:cNvSpPr txBox="1"/>
          <p:nvPr/>
        </p:nvSpPr>
        <p:spPr>
          <a:xfrm>
            <a:off x="11933927" y="6599096"/>
            <a:ext cx="516145" cy="225896"/>
          </a:xfrm>
          <a:prstGeom prst="rect">
            <a:avLst/>
          </a:prstGeom>
          <a:noFill/>
        </p:spPr>
        <p:txBody>
          <a:bodyPr wrap="square" rtlCol="0">
            <a:spAutoFit/>
          </a:bodyPr>
          <a:lstStyle/>
          <a:p>
            <a:pPr algn="l">
              <a:lnSpc>
                <a:spcPct val="120000"/>
              </a:lnSpc>
            </a:pPr>
            <a:r>
              <a:rPr lang="en-GB" sz="800">
                <a:solidFill>
                  <a:schemeClr val="bg1"/>
                </a:solidFill>
                <a:latin typeface="Century Gothic" panose="020B0502020202020204" pitchFamily="34" charset="0"/>
              </a:rPr>
              <a:t>O</a:t>
            </a:r>
            <a:endParaRPr lang="de-DE" sz="800">
              <a:solidFill>
                <a:schemeClr val="bg1"/>
              </a:solidFill>
              <a:latin typeface="Century Gothic" panose="020B0502020202020204" pitchFamily="34" charset="0"/>
            </a:endParaRPr>
          </a:p>
        </p:txBody>
      </p:sp>
      <p:pic>
        <p:nvPicPr>
          <p:cNvPr id="11" name="Grafik 10" descr="Ein Bild, das Logo enthält.&#10;&#10;Automatisch generierte Beschreibung">
            <a:extLst>
              <a:ext uri="{FF2B5EF4-FFF2-40B4-BE49-F238E27FC236}">
                <a16:creationId xmlns:a16="http://schemas.microsoft.com/office/drawing/2014/main" id="{F509B732-7C67-FAEE-D1D1-BD9A1B53601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118332" y="6019098"/>
            <a:ext cx="1706777" cy="1159995"/>
          </a:xfrm>
          <a:prstGeom prst="rect">
            <a:avLst/>
          </a:prstGeom>
        </p:spPr>
      </p:pic>
      <p:sp>
        <p:nvSpPr>
          <p:cNvPr id="5" name="TextBox 4">
            <a:extLst>
              <a:ext uri="{FF2B5EF4-FFF2-40B4-BE49-F238E27FC236}">
                <a16:creationId xmlns:a16="http://schemas.microsoft.com/office/drawing/2014/main" id="{9D8A47A6-498F-491A-2670-65974AFFC982}"/>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939634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F3230C-D38A-DBBA-8BD1-D5B65483C71C}"/>
              </a:ext>
            </a:extLst>
          </p:cNvPr>
          <p:cNvSpPr>
            <a:spLocks noGrp="1"/>
          </p:cNvSpPr>
          <p:nvPr>
            <p:ph type="title"/>
          </p:nvPr>
        </p:nvSpPr>
        <p:spPr>
          <a:xfrm>
            <a:off x="838200" y="826272"/>
            <a:ext cx="10515600" cy="750435"/>
          </a:xfrm>
        </p:spPr>
        <p:txBody>
          <a:bodyPr/>
          <a:lstStyle/>
          <a:p>
            <a:r>
              <a:rPr lang="de-DE" sz="2800" err="1"/>
              <a:t>PhilArt</a:t>
            </a:r>
            <a:r>
              <a:rPr lang="de-DE" sz="2800"/>
              <a:t>: </a:t>
            </a:r>
            <a:r>
              <a:rPr lang="de-DE" sz="2800" err="1">
                <a:solidFill>
                  <a:srgbClr val="C62534"/>
                </a:solidFill>
              </a:rPr>
              <a:t>Efficacy</a:t>
            </a:r>
            <a:r>
              <a:rPr lang="de-DE" sz="2800">
                <a:solidFill>
                  <a:srgbClr val="C62534"/>
                </a:solidFill>
              </a:rPr>
              <a:t> </a:t>
            </a:r>
            <a:r>
              <a:rPr lang="de-DE" sz="2800" err="1">
                <a:solidFill>
                  <a:srgbClr val="C62534"/>
                </a:solidFill>
              </a:rPr>
              <a:t>of</a:t>
            </a:r>
            <a:r>
              <a:rPr lang="de-DE" sz="2800">
                <a:solidFill>
                  <a:srgbClr val="C62534"/>
                </a:solidFill>
              </a:rPr>
              <a:t> </a:t>
            </a:r>
            <a:r>
              <a:rPr lang="de-DE" sz="2800" err="1">
                <a:solidFill>
                  <a:srgbClr val="C62534"/>
                </a:solidFill>
              </a:rPr>
              <a:t>highly</a:t>
            </a:r>
            <a:r>
              <a:rPr lang="de-DE" sz="2800">
                <a:solidFill>
                  <a:srgbClr val="C62534"/>
                </a:solidFill>
              </a:rPr>
              <a:t> </a:t>
            </a:r>
            <a:r>
              <a:rPr lang="de-DE" sz="2800" err="1">
                <a:solidFill>
                  <a:srgbClr val="C62534"/>
                </a:solidFill>
              </a:rPr>
              <a:t>purified</a:t>
            </a:r>
            <a:r>
              <a:rPr lang="de-DE" sz="2800">
                <a:solidFill>
                  <a:srgbClr val="C62534"/>
                </a:solidFill>
              </a:rPr>
              <a:t> </a:t>
            </a:r>
            <a:r>
              <a:rPr lang="de-DE" sz="2800" err="1">
                <a:solidFill>
                  <a:srgbClr val="C62534"/>
                </a:solidFill>
              </a:rPr>
              <a:t>polynucleotide</a:t>
            </a:r>
            <a:r>
              <a:rPr lang="de-DE" sz="2800">
                <a:solidFill>
                  <a:srgbClr val="C62534"/>
                </a:solidFill>
              </a:rPr>
              <a:t> </a:t>
            </a:r>
            <a:r>
              <a:rPr lang="de-DE" sz="2800" err="1">
                <a:solidFill>
                  <a:srgbClr val="C62534"/>
                </a:solidFill>
              </a:rPr>
              <a:t>vs</a:t>
            </a:r>
            <a:br>
              <a:rPr lang="de-DE" sz="2800">
                <a:solidFill>
                  <a:srgbClr val="C62534"/>
                </a:solidFill>
              </a:rPr>
            </a:br>
            <a:r>
              <a:rPr lang="de-DE" sz="2800" err="1">
                <a:solidFill>
                  <a:srgbClr val="C62534"/>
                </a:solidFill>
              </a:rPr>
              <a:t>placebo</a:t>
            </a:r>
            <a:r>
              <a:rPr lang="de-DE" sz="2800">
                <a:solidFill>
                  <a:srgbClr val="C62534"/>
                </a:solidFill>
              </a:rPr>
              <a:t> </a:t>
            </a:r>
            <a:r>
              <a:rPr lang="de-DE" sz="2800" err="1">
                <a:solidFill>
                  <a:srgbClr val="C62534"/>
                </a:solidFill>
              </a:rPr>
              <a:t>for</a:t>
            </a:r>
            <a:r>
              <a:rPr lang="de-DE" sz="2800">
                <a:solidFill>
                  <a:srgbClr val="C62534"/>
                </a:solidFill>
              </a:rPr>
              <a:t> moderate </a:t>
            </a:r>
            <a:r>
              <a:rPr lang="de-DE" sz="2800" err="1">
                <a:solidFill>
                  <a:srgbClr val="C62534"/>
                </a:solidFill>
              </a:rPr>
              <a:t>to</a:t>
            </a:r>
            <a:r>
              <a:rPr lang="de-DE" sz="2800">
                <a:solidFill>
                  <a:srgbClr val="C62534"/>
                </a:solidFill>
              </a:rPr>
              <a:t> </a:t>
            </a:r>
            <a:r>
              <a:rPr lang="de-DE" sz="2800" err="1">
                <a:solidFill>
                  <a:srgbClr val="C62534"/>
                </a:solidFill>
              </a:rPr>
              <a:t>severe</a:t>
            </a:r>
            <a:r>
              <a:rPr lang="de-DE" sz="2800">
                <a:solidFill>
                  <a:srgbClr val="C62534"/>
                </a:solidFill>
              </a:rPr>
              <a:t> </a:t>
            </a:r>
            <a:r>
              <a:rPr lang="de-DE" sz="2800" err="1">
                <a:solidFill>
                  <a:srgbClr val="C62534"/>
                </a:solidFill>
              </a:rPr>
              <a:t>acne</a:t>
            </a:r>
            <a:r>
              <a:rPr lang="de-DE" sz="2800">
                <a:solidFill>
                  <a:srgbClr val="C62534"/>
                </a:solidFill>
              </a:rPr>
              <a:t> </a:t>
            </a:r>
            <a:r>
              <a:rPr lang="de-DE" sz="2800" err="1">
                <a:solidFill>
                  <a:srgbClr val="C62534"/>
                </a:solidFill>
              </a:rPr>
              <a:t>scars</a:t>
            </a:r>
            <a:r>
              <a:rPr lang="de-DE" sz="2800">
                <a:solidFill>
                  <a:srgbClr val="C62534"/>
                </a:solidFill>
              </a:rPr>
              <a:t> </a:t>
            </a:r>
            <a:r>
              <a:rPr lang="de-DE" sz="2800" err="1">
                <a:solidFill>
                  <a:srgbClr val="C62534"/>
                </a:solidFill>
              </a:rPr>
              <a:t>treatment</a:t>
            </a:r>
            <a:endParaRPr lang="de-DE" sz="2800">
              <a:solidFill>
                <a:srgbClr val="C62534"/>
              </a:solidFill>
            </a:endParaRPr>
          </a:p>
        </p:txBody>
      </p:sp>
      <p:sp>
        <p:nvSpPr>
          <p:cNvPr id="3" name="Textplatzhalter 2">
            <a:extLst>
              <a:ext uri="{FF2B5EF4-FFF2-40B4-BE49-F238E27FC236}">
                <a16:creationId xmlns:a16="http://schemas.microsoft.com/office/drawing/2014/main" id="{497BD417-7637-058D-C046-A332F5DEAA59}"/>
              </a:ext>
            </a:extLst>
          </p:cNvPr>
          <p:cNvSpPr>
            <a:spLocks noGrp="1"/>
          </p:cNvSpPr>
          <p:nvPr>
            <p:ph type="body" sz="quarter" idx="10"/>
          </p:nvPr>
        </p:nvSpPr>
        <p:spPr>
          <a:xfrm>
            <a:off x="838200" y="1867383"/>
            <a:ext cx="9869129" cy="658548"/>
          </a:xfrm>
        </p:spPr>
        <p:txBody>
          <a:bodyPr/>
          <a:lstStyle/>
          <a:p>
            <a:pPr marL="0" indent="0">
              <a:buNone/>
            </a:pPr>
            <a:r>
              <a:rPr lang="en-GB" sz="1800">
                <a:latin typeface="Century Gothic" panose="020B0502020202020204" pitchFamily="34" charset="0"/>
              </a:rPr>
              <a:t>Our prospective and randomized study showed that PN-HPT in monotherapy was safe and effective treatment for atrophic scar acne compared with placebo</a:t>
            </a:r>
            <a:endParaRPr lang="x-none" sz="1800">
              <a:latin typeface="Century Gothic" panose="020B0502020202020204" pitchFamily="34" charset="0"/>
            </a:endParaRPr>
          </a:p>
        </p:txBody>
      </p:sp>
      <p:sp>
        <p:nvSpPr>
          <p:cNvPr id="4" name="TextBox 9">
            <a:extLst>
              <a:ext uri="{FF2B5EF4-FFF2-40B4-BE49-F238E27FC236}">
                <a16:creationId xmlns:a16="http://schemas.microsoft.com/office/drawing/2014/main" id="{7F9BD71D-5BCF-A8CF-315B-C94DC6A37598}"/>
              </a:ext>
            </a:extLst>
          </p:cNvPr>
          <p:cNvSpPr txBox="1"/>
          <p:nvPr/>
        </p:nvSpPr>
        <p:spPr>
          <a:xfrm>
            <a:off x="838200" y="6445207"/>
            <a:ext cx="11487691" cy="153888"/>
          </a:xfrm>
          <a:prstGeom prst="rect">
            <a:avLst/>
          </a:prstGeom>
          <a:noFill/>
        </p:spPr>
        <p:txBody>
          <a:bodyPr wrap="square">
            <a:spAutoFit/>
          </a:bodyPr>
          <a:lstStyle/>
          <a:p>
            <a:r>
              <a:rPr lang="en-US" sz="400" err="1">
                <a:solidFill>
                  <a:schemeClr val="bg1"/>
                </a:solidFill>
                <a:latin typeface="Century Gothic" panose="020B0502020202020204" pitchFamily="34" charset="0"/>
              </a:rPr>
              <a:t>Araco</a:t>
            </a:r>
            <a:r>
              <a:rPr lang="en-US" sz="400">
                <a:solidFill>
                  <a:schemeClr val="bg1"/>
                </a:solidFill>
                <a:latin typeface="Century Gothic" panose="020B0502020202020204" pitchFamily="34" charset="0"/>
              </a:rPr>
              <a:t> A, </a:t>
            </a:r>
            <a:r>
              <a:rPr lang="en-US" sz="400" err="1">
                <a:solidFill>
                  <a:schemeClr val="bg1"/>
                </a:solidFill>
                <a:latin typeface="Century Gothic" panose="020B0502020202020204" pitchFamily="34" charset="0"/>
              </a:rPr>
              <a:t>Araco</a:t>
            </a:r>
            <a:r>
              <a:rPr lang="en-US" sz="400">
                <a:solidFill>
                  <a:schemeClr val="bg1"/>
                </a:solidFill>
                <a:latin typeface="Century Gothic" panose="020B0502020202020204" pitchFamily="34" charset="0"/>
              </a:rPr>
              <a:t> F. Preliminary Prospective and Randomized Study of Highly Purified Polynucleotide vs Placebo in Treatment of Moderate to Severe Acne Scars. </a:t>
            </a:r>
            <a:r>
              <a:rPr lang="en-US" sz="400" err="1">
                <a:solidFill>
                  <a:schemeClr val="bg1"/>
                </a:solidFill>
                <a:latin typeface="Century Gothic" panose="020B0502020202020204" pitchFamily="34" charset="0"/>
              </a:rPr>
              <a:t>Aesthet</a:t>
            </a:r>
            <a:r>
              <a:rPr lang="en-US" sz="400">
                <a:solidFill>
                  <a:schemeClr val="bg1"/>
                </a:solidFill>
                <a:latin typeface="Century Gothic" panose="020B0502020202020204" pitchFamily="34" charset="0"/>
              </a:rPr>
              <a:t> Surg J. 2021 Jun 14;41(7):NP866-NP874. </a:t>
            </a:r>
            <a:r>
              <a:rPr lang="en-US" sz="400" err="1">
                <a:solidFill>
                  <a:schemeClr val="bg1"/>
                </a:solidFill>
                <a:latin typeface="Century Gothic" panose="020B0502020202020204" pitchFamily="34" charset="0"/>
              </a:rPr>
              <a:t>doi</a:t>
            </a:r>
            <a:r>
              <a:rPr lang="en-US" sz="400">
                <a:solidFill>
                  <a:schemeClr val="bg1"/>
                </a:solidFill>
                <a:latin typeface="Century Gothic" panose="020B0502020202020204" pitchFamily="34" charset="0"/>
              </a:rPr>
              <a:t>: 10.1093/</a:t>
            </a:r>
            <a:r>
              <a:rPr lang="en-US" sz="400" err="1">
                <a:solidFill>
                  <a:schemeClr val="bg1"/>
                </a:solidFill>
                <a:latin typeface="Century Gothic" panose="020B0502020202020204" pitchFamily="34" charset="0"/>
              </a:rPr>
              <a:t>asj</a:t>
            </a:r>
            <a:r>
              <a:rPr lang="en-US" sz="400">
                <a:solidFill>
                  <a:schemeClr val="bg1"/>
                </a:solidFill>
                <a:latin typeface="Century Gothic" panose="020B0502020202020204" pitchFamily="34" charset="0"/>
              </a:rPr>
              <a:t>/sjab125. PMID: 33755110.</a:t>
            </a:r>
            <a:endParaRPr lang="x-none" sz="400">
              <a:solidFill>
                <a:schemeClr val="bg1"/>
              </a:solidFill>
              <a:latin typeface="Century Gothic" panose="020B0502020202020204" pitchFamily="34" charset="0"/>
            </a:endParaRPr>
          </a:p>
        </p:txBody>
      </p:sp>
      <p:sp>
        <p:nvSpPr>
          <p:cNvPr id="5" name="Oval 4">
            <a:extLst>
              <a:ext uri="{FF2B5EF4-FFF2-40B4-BE49-F238E27FC236}">
                <a16:creationId xmlns:a16="http://schemas.microsoft.com/office/drawing/2014/main" id="{3797C0C2-286F-FC0E-689D-E0064B60D79F}"/>
              </a:ext>
            </a:extLst>
          </p:cNvPr>
          <p:cNvSpPr/>
          <p:nvPr/>
        </p:nvSpPr>
        <p:spPr>
          <a:xfrm>
            <a:off x="3358323" y="2903551"/>
            <a:ext cx="2687561" cy="2677746"/>
          </a:xfrm>
          <a:prstGeom prst="ellipse">
            <a:avLst/>
          </a:prstGeom>
          <a:solidFill>
            <a:schemeClr val="bg1">
              <a:lumMod val="95000"/>
            </a:schemeClr>
          </a:solidFill>
          <a:ln w="88900">
            <a:gradFill flip="none" rotWithShape="1">
              <a:gsLst>
                <a:gs pos="0">
                  <a:srgbClr val="C62534"/>
                </a:gs>
                <a:gs pos="100000">
                  <a:srgbClr val="E8C033"/>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de-AT" sz="1400" b="1">
                <a:solidFill>
                  <a:srgbClr val="C62534"/>
                </a:solidFill>
                <a:latin typeface="Century Gothic" panose="020B0502020202020204" pitchFamily="34" charset="0"/>
              </a:rPr>
              <a:t>Significant </a:t>
            </a:r>
            <a:r>
              <a:rPr lang="de-AT" sz="1400" b="1" err="1">
                <a:solidFill>
                  <a:srgbClr val="C62534"/>
                </a:solidFill>
                <a:latin typeface="Century Gothic" panose="020B0502020202020204" pitchFamily="34" charset="0"/>
              </a:rPr>
              <a:t>inprovement</a:t>
            </a:r>
            <a:r>
              <a:rPr lang="de-AT" sz="1400" b="1">
                <a:solidFill>
                  <a:srgbClr val="C62534"/>
                </a:solidFill>
                <a:latin typeface="Century Gothic" panose="020B0502020202020204" pitchFamily="34" charset="0"/>
              </a:rPr>
              <a:t> </a:t>
            </a:r>
            <a:r>
              <a:rPr lang="de-AT" sz="1400" b="1" err="1">
                <a:solidFill>
                  <a:srgbClr val="C62534"/>
                </a:solidFill>
                <a:latin typeface="Century Gothic" panose="020B0502020202020204" pitchFamily="34" charset="0"/>
              </a:rPr>
              <a:t>of</a:t>
            </a:r>
            <a:r>
              <a:rPr lang="de-AT" sz="1400" b="1">
                <a:solidFill>
                  <a:srgbClr val="C62534"/>
                </a:solidFill>
                <a:latin typeface="Century Gothic" panose="020B0502020202020204" pitchFamily="34" charset="0"/>
              </a:rPr>
              <a:t> </a:t>
            </a:r>
            <a:r>
              <a:rPr lang="de-AT" sz="1400" b="1" err="1">
                <a:solidFill>
                  <a:srgbClr val="C62534"/>
                </a:solidFill>
                <a:latin typeface="Century Gothic" panose="020B0502020202020204" pitchFamily="34" charset="0"/>
              </a:rPr>
              <a:t>skin</a:t>
            </a:r>
            <a:r>
              <a:rPr lang="de-AT" sz="1400" b="1">
                <a:solidFill>
                  <a:srgbClr val="C62534"/>
                </a:solidFill>
                <a:latin typeface="Century Gothic" panose="020B0502020202020204" pitchFamily="34" charset="0"/>
              </a:rPr>
              <a:t> </a:t>
            </a:r>
            <a:r>
              <a:rPr lang="de-AT" sz="1400" b="1" err="1">
                <a:solidFill>
                  <a:srgbClr val="C62534"/>
                </a:solidFill>
                <a:latin typeface="Century Gothic" panose="020B0502020202020204" pitchFamily="34" charset="0"/>
              </a:rPr>
              <a:t>texture</a:t>
            </a:r>
            <a:r>
              <a:rPr lang="de-AT" sz="1400" b="1">
                <a:solidFill>
                  <a:srgbClr val="C62534"/>
                </a:solidFill>
                <a:latin typeface="Century Gothic" panose="020B0502020202020204" pitchFamily="34" charset="0"/>
              </a:rPr>
              <a:t> </a:t>
            </a:r>
            <a:r>
              <a:rPr lang="en-GB" sz="1400">
                <a:solidFill>
                  <a:srgbClr val="000000"/>
                </a:solidFill>
                <a:latin typeface="Century Gothic" panose="020B0502020202020204" pitchFamily="34" charset="0"/>
              </a:rPr>
              <a:t>at month 1and 3 vs baseline (p&lt;0.05)</a:t>
            </a:r>
            <a:endParaRPr lang="x-none" sz="1400">
              <a:solidFill>
                <a:srgbClr val="000000"/>
              </a:solidFill>
              <a:latin typeface="Century Gothic" panose="020B0502020202020204" pitchFamily="34" charset="0"/>
            </a:endParaRPr>
          </a:p>
        </p:txBody>
      </p:sp>
      <p:sp>
        <p:nvSpPr>
          <p:cNvPr id="6" name="Oval 5">
            <a:extLst>
              <a:ext uri="{FF2B5EF4-FFF2-40B4-BE49-F238E27FC236}">
                <a16:creationId xmlns:a16="http://schemas.microsoft.com/office/drawing/2014/main" id="{0FA507D0-2ABD-837D-28EB-F2BF65F56E21}"/>
              </a:ext>
            </a:extLst>
          </p:cNvPr>
          <p:cNvSpPr/>
          <p:nvPr/>
        </p:nvSpPr>
        <p:spPr>
          <a:xfrm>
            <a:off x="6205779" y="2903551"/>
            <a:ext cx="2687561" cy="2677746"/>
          </a:xfrm>
          <a:prstGeom prst="ellipse">
            <a:avLst/>
          </a:prstGeom>
          <a:solidFill>
            <a:schemeClr val="bg1">
              <a:lumMod val="95000"/>
            </a:schemeClr>
          </a:solidFill>
          <a:ln w="88900">
            <a:gradFill flip="none" rotWithShape="1">
              <a:gsLst>
                <a:gs pos="0">
                  <a:srgbClr val="C62534"/>
                </a:gs>
                <a:gs pos="100000">
                  <a:srgbClr val="E8C033"/>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77"/>
            <a:r>
              <a:rPr lang="de-AT" sz="1400" b="1">
                <a:solidFill>
                  <a:srgbClr val="C62534"/>
                </a:solidFill>
                <a:latin typeface="Century Gothic"/>
              </a:rPr>
              <a:t>Patients </a:t>
            </a:r>
            <a:r>
              <a:rPr lang="de-AT" sz="1400" b="1" err="1">
                <a:solidFill>
                  <a:srgbClr val="C62534"/>
                </a:solidFill>
                <a:latin typeface="Century Gothic"/>
              </a:rPr>
              <a:t>were</a:t>
            </a:r>
            <a:r>
              <a:rPr lang="de-AT" sz="1400" b="1">
                <a:solidFill>
                  <a:srgbClr val="C62534"/>
                </a:solidFill>
                <a:latin typeface="Century Gothic"/>
              </a:rPr>
              <a:t> </a:t>
            </a:r>
            <a:r>
              <a:rPr lang="de-AT" sz="1400" b="1" err="1">
                <a:solidFill>
                  <a:srgbClr val="C62534"/>
                </a:solidFill>
                <a:latin typeface="Century Gothic"/>
              </a:rPr>
              <a:t>satisfied</a:t>
            </a:r>
            <a:r>
              <a:rPr lang="de-AT" sz="1400" b="1">
                <a:solidFill>
                  <a:srgbClr val="C62534"/>
                </a:solidFill>
                <a:latin typeface="Century Gothic"/>
              </a:rPr>
              <a:t> </a:t>
            </a:r>
            <a:r>
              <a:rPr lang="de-AT" sz="1400">
                <a:solidFill>
                  <a:srgbClr val="000000"/>
                </a:solidFill>
                <a:latin typeface="Century Gothic"/>
              </a:rPr>
              <a:t>at </a:t>
            </a:r>
            <a:r>
              <a:rPr lang="de-AT" sz="1400" err="1">
                <a:solidFill>
                  <a:srgbClr val="000000"/>
                </a:solidFill>
                <a:latin typeface="Century Gothic"/>
              </a:rPr>
              <a:t>month</a:t>
            </a:r>
            <a:r>
              <a:rPr lang="de-AT" sz="1400">
                <a:solidFill>
                  <a:srgbClr val="000000"/>
                </a:solidFill>
                <a:latin typeface="Century Gothic"/>
              </a:rPr>
              <a:t> 3 </a:t>
            </a:r>
            <a:r>
              <a:rPr lang="de-AT" sz="1400" err="1">
                <a:solidFill>
                  <a:srgbClr val="000000"/>
                </a:solidFill>
                <a:latin typeface="Century Gothic"/>
              </a:rPr>
              <a:t>posttreatment</a:t>
            </a:r>
            <a:r>
              <a:rPr lang="de-AT" sz="1400">
                <a:solidFill>
                  <a:srgbClr val="000000"/>
                </a:solidFill>
                <a:latin typeface="Century Gothic"/>
              </a:rPr>
              <a:t>  </a:t>
            </a:r>
            <a:endParaRPr lang="de-AT" sz="1400">
              <a:solidFill>
                <a:srgbClr val="000000"/>
              </a:solidFill>
              <a:latin typeface="Century Gothic" panose="020B0502020202020204" pitchFamily="34" charset="0"/>
            </a:endParaRPr>
          </a:p>
        </p:txBody>
      </p:sp>
      <p:sp>
        <p:nvSpPr>
          <p:cNvPr id="7" name="Oval 6">
            <a:extLst>
              <a:ext uri="{FF2B5EF4-FFF2-40B4-BE49-F238E27FC236}">
                <a16:creationId xmlns:a16="http://schemas.microsoft.com/office/drawing/2014/main" id="{21298ECE-0D20-8BA5-2427-E4B1CF82569E}"/>
              </a:ext>
            </a:extLst>
          </p:cNvPr>
          <p:cNvSpPr/>
          <p:nvPr/>
        </p:nvSpPr>
        <p:spPr>
          <a:xfrm>
            <a:off x="9053235" y="2903551"/>
            <a:ext cx="2687561" cy="2677746"/>
          </a:xfrm>
          <a:prstGeom prst="ellipse">
            <a:avLst/>
          </a:prstGeom>
          <a:solidFill>
            <a:schemeClr val="bg1">
              <a:lumMod val="95000"/>
            </a:schemeClr>
          </a:solidFill>
          <a:ln w="88900">
            <a:gradFill flip="none" rotWithShape="1">
              <a:gsLst>
                <a:gs pos="0">
                  <a:srgbClr val="C62534"/>
                </a:gs>
                <a:gs pos="100000">
                  <a:srgbClr val="E8C033"/>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C62534"/>
                </a:solidFill>
                <a:effectLst/>
                <a:uLnTx/>
                <a:uFillTx/>
                <a:latin typeface="Century Gothic" panose="020B0502020202020204" pitchFamily="34" charset="0"/>
                <a:ea typeface="+mn-ea"/>
                <a:cs typeface="+mn-cs"/>
              </a:rPr>
              <a:t>No minor or major side effects </a:t>
            </a: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were reported during</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study,</a:t>
            </a:r>
            <a:endParaRPr kumimoji="0" lang="x-none" sz="1400" b="0" i="0" u="none" strike="noStrike" kern="1200" cap="none" spc="0" normalizeH="0" baseline="0" noProof="0">
              <a:ln>
                <a:noFill/>
              </a:ln>
              <a:solidFill>
                <a:srgbClr val="FFFFFF"/>
              </a:solidFill>
              <a:effectLst/>
              <a:uLnTx/>
              <a:uFillTx/>
              <a:latin typeface="Calibri"/>
              <a:ea typeface="+mn-ea"/>
              <a:cs typeface="+mn-cs"/>
            </a:endParaRPr>
          </a:p>
        </p:txBody>
      </p:sp>
      <p:sp>
        <p:nvSpPr>
          <p:cNvPr id="8" name="Oval 7">
            <a:extLst>
              <a:ext uri="{FF2B5EF4-FFF2-40B4-BE49-F238E27FC236}">
                <a16:creationId xmlns:a16="http://schemas.microsoft.com/office/drawing/2014/main" id="{AAF97AEB-0BC2-340C-6488-23CEDEEB161E}"/>
              </a:ext>
            </a:extLst>
          </p:cNvPr>
          <p:cNvSpPr/>
          <p:nvPr/>
        </p:nvSpPr>
        <p:spPr>
          <a:xfrm>
            <a:off x="510867" y="2903551"/>
            <a:ext cx="2687561" cy="2677746"/>
          </a:xfrm>
          <a:prstGeom prst="ellipse">
            <a:avLst/>
          </a:prstGeom>
          <a:solidFill>
            <a:schemeClr val="bg1">
              <a:lumMod val="95000"/>
            </a:schemeClr>
          </a:solidFill>
          <a:ln w="88900">
            <a:gradFill flip="none" rotWithShape="1">
              <a:gsLst>
                <a:gs pos="0">
                  <a:srgbClr val="C62534"/>
                </a:gs>
                <a:gs pos="100000">
                  <a:srgbClr val="E8C033"/>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defTabSz="914377"/>
            <a:r>
              <a:rPr lang="en-GB" sz="1400" b="1">
                <a:solidFill>
                  <a:srgbClr val="C62534"/>
                </a:solidFill>
                <a:latin typeface="Century Gothic" panose="020B0502020202020204" pitchFamily="34" charset="0"/>
              </a:rPr>
              <a:t>Significant improvement of the wrinkles </a:t>
            </a:r>
            <a:r>
              <a:rPr lang="en-GB" sz="1400">
                <a:solidFill>
                  <a:srgbClr val="000000"/>
                </a:solidFill>
                <a:latin typeface="Century Gothic" panose="020B0502020202020204" pitchFamily="34" charset="0"/>
              </a:rPr>
              <a:t>at month 1and 3 vs baseline (p&lt;0.05)*</a:t>
            </a:r>
            <a:endParaRPr kumimoji="0" lang="x-none" sz="1400" b="1" i="0" u="none" strike="noStrike" kern="1200" cap="none" spc="0" normalizeH="0" baseline="0" noProof="0">
              <a:ln>
                <a:noFill/>
              </a:ln>
              <a:solidFill>
                <a:srgbClr val="31D0FF"/>
              </a:solidFill>
              <a:effectLst/>
              <a:uLnTx/>
              <a:uFillTx/>
              <a:latin typeface="Century Gothic" panose="020B0502020202020204" pitchFamily="34" charset="0"/>
              <a:ea typeface="+mn-ea"/>
              <a:cs typeface="+mn-cs"/>
            </a:endParaRPr>
          </a:p>
        </p:txBody>
      </p:sp>
      <p:sp>
        <p:nvSpPr>
          <p:cNvPr id="13" name="TextBox 2">
            <a:extLst>
              <a:ext uri="{FF2B5EF4-FFF2-40B4-BE49-F238E27FC236}">
                <a16:creationId xmlns:a16="http://schemas.microsoft.com/office/drawing/2014/main" id="{0B76DBEA-8B61-08D3-597F-F3936FBF57A3}"/>
              </a:ext>
            </a:extLst>
          </p:cNvPr>
          <p:cNvSpPr txBox="1"/>
          <p:nvPr/>
        </p:nvSpPr>
        <p:spPr>
          <a:xfrm>
            <a:off x="11933927" y="6599096"/>
            <a:ext cx="516145" cy="225896"/>
          </a:xfrm>
          <a:prstGeom prst="rect">
            <a:avLst/>
          </a:prstGeom>
          <a:noFill/>
        </p:spPr>
        <p:txBody>
          <a:bodyPr wrap="square" rtlCol="0">
            <a:spAutoFit/>
          </a:bodyPr>
          <a:lstStyle/>
          <a:p>
            <a:pPr algn="l">
              <a:lnSpc>
                <a:spcPct val="120000"/>
              </a:lnSpc>
            </a:pPr>
            <a:r>
              <a:rPr lang="en-GB" sz="800">
                <a:solidFill>
                  <a:schemeClr val="bg1"/>
                </a:solidFill>
                <a:latin typeface="Century Gothic" panose="020B0502020202020204" pitchFamily="34" charset="0"/>
              </a:rPr>
              <a:t>O</a:t>
            </a:r>
            <a:endParaRPr lang="de-DE" sz="800">
              <a:solidFill>
                <a:schemeClr val="bg1"/>
              </a:solidFill>
              <a:latin typeface="Century Gothic" panose="020B0502020202020204" pitchFamily="34" charset="0"/>
            </a:endParaRPr>
          </a:p>
        </p:txBody>
      </p:sp>
      <p:pic>
        <p:nvPicPr>
          <p:cNvPr id="14" name="Grafik 13" descr="Ein Bild, das Logo enthält.&#10;&#10;Automatisch generierte Beschreibung">
            <a:extLst>
              <a:ext uri="{FF2B5EF4-FFF2-40B4-BE49-F238E27FC236}">
                <a16:creationId xmlns:a16="http://schemas.microsoft.com/office/drawing/2014/main" id="{DF03BA68-6AEA-F021-E5D2-015D622927D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227150" y="432984"/>
            <a:ext cx="1706777" cy="1159995"/>
          </a:xfrm>
          <a:prstGeom prst="rect">
            <a:avLst/>
          </a:prstGeom>
        </p:spPr>
      </p:pic>
      <p:sp>
        <p:nvSpPr>
          <p:cNvPr id="9" name="TextBox 8">
            <a:extLst>
              <a:ext uri="{FF2B5EF4-FFF2-40B4-BE49-F238E27FC236}">
                <a16:creationId xmlns:a16="http://schemas.microsoft.com/office/drawing/2014/main" id="{B1763F75-3025-4E49-D499-170E86214FAA}"/>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23718826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hteck 24">
            <a:extLst>
              <a:ext uri="{FF2B5EF4-FFF2-40B4-BE49-F238E27FC236}">
                <a16:creationId xmlns:a16="http://schemas.microsoft.com/office/drawing/2014/main" id="{A9EA14B4-B532-4BF6-6780-6C6714E85F17}"/>
              </a:ext>
            </a:extLst>
          </p:cNvPr>
          <p:cNvSpPr/>
          <p:nvPr/>
        </p:nvSpPr>
        <p:spPr>
          <a:xfrm>
            <a:off x="6688183" y="0"/>
            <a:ext cx="5533103" cy="6870358"/>
          </a:xfrm>
          <a:prstGeom prst="rect">
            <a:avLst/>
          </a:prstGeom>
          <a:gradFill>
            <a:gsLst>
              <a:gs pos="0">
                <a:schemeClr val="bg1">
                  <a:lumMod val="85000"/>
                </a:schemeClr>
              </a:gs>
              <a:gs pos="99000">
                <a:schemeClr val="bg1">
                  <a:lumMod val="6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Textfeld 11">
            <a:extLst>
              <a:ext uri="{FF2B5EF4-FFF2-40B4-BE49-F238E27FC236}">
                <a16:creationId xmlns:a16="http://schemas.microsoft.com/office/drawing/2014/main" id="{0E55F0E9-7A84-D087-B80E-D799A16EEDDD}"/>
              </a:ext>
            </a:extLst>
          </p:cNvPr>
          <p:cNvSpPr txBox="1"/>
          <p:nvPr/>
        </p:nvSpPr>
        <p:spPr>
          <a:xfrm>
            <a:off x="7296285" y="380549"/>
            <a:ext cx="4316897" cy="369332"/>
          </a:xfrm>
          <a:prstGeom prst="rect">
            <a:avLst/>
          </a:prstGeom>
          <a:noFill/>
        </p:spPr>
        <p:txBody>
          <a:bodyPr wrap="square">
            <a:spAutoFit/>
          </a:bodyPr>
          <a:lstStyle/>
          <a:p>
            <a:pPr algn="ctr"/>
            <a:r>
              <a:rPr lang="de-DE" sz="1800" dirty="0">
                <a:solidFill>
                  <a:schemeClr val="bg1"/>
                </a:solidFill>
              </a:rPr>
              <a:t>BEFORE</a:t>
            </a:r>
            <a:endParaRPr lang="de-DE" dirty="0">
              <a:solidFill>
                <a:schemeClr val="bg1"/>
              </a:solidFill>
            </a:endParaRPr>
          </a:p>
        </p:txBody>
      </p:sp>
      <p:sp>
        <p:nvSpPr>
          <p:cNvPr id="2" name="Titel 1">
            <a:extLst>
              <a:ext uri="{FF2B5EF4-FFF2-40B4-BE49-F238E27FC236}">
                <a16:creationId xmlns:a16="http://schemas.microsoft.com/office/drawing/2014/main" id="{2EFF07DE-7537-38CD-E9EB-7A0518BEF53A}"/>
              </a:ext>
            </a:extLst>
          </p:cNvPr>
          <p:cNvSpPr>
            <a:spLocks noGrp="1"/>
          </p:cNvSpPr>
          <p:nvPr>
            <p:ph type="ctrTitle"/>
          </p:nvPr>
        </p:nvSpPr>
        <p:spPr>
          <a:xfrm>
            <a:off x="369377" y="1397989"/>
            <a:ext cx="6096000" cy="907155"/>
          </a:xfrm>
        </p:spPr>
        <p:txBody>
          <a:bodyPr/>
          <a:lstStyle/>
          <a:p>
            <a:pPr>
              <a:lnSpc>
                <a:spcPct val="120000"/>
              </a:lnSpc>
            </a:pPr>
            <a:r>
              <a:rPr lang="de-DE" sz="2000" dirty="0" err="1"/>
              <a:t>Efficacy</a:t>
            </a:r>
            <a:r>
              <a:rPr lang="de-DE" sz="2000" dirty="0"/>
              <a:t> </a:t>
            </a:r>
            <a:r>
              <a:rPr lang="de-DE" sz="2000" dirty="0" err="1"/>
              <a:t>of</a:t>
            </a:r>
            <a:r>
              <a:rPr lang="de-DE" sz="2000" dirty="0"/>
              <a:t> </a:t>
            </a:r>
            <a:r>
              <a:rPr lang="de-DE" sz="2000" dirty="0" err="1"/>
              <a:t>highly</a:t>
            </a:r>
            <a:r>
              <a:rPr lang="de-DE" sz="2000" dirty="0"/>
              <a:t> </a:t>
            </a:r>
            <a:r>
              <a:rPr lang="de-DE" sz="2000" dirty="0" err="1"/>
              <a:t>purified</a:t>
            </a:r>
            <a:r>
              <a:rPr lang="de-DE" sz="2000" dirty="0"/>
              <a:t> </a:t>
            </a:r>
            <a:r>
              <a:rPr lang="de-DE" sz="2000" dirty="0" err="1"/>
              <a:t>polynucleotide</a:t>
            </a:r>
            <a:r>
              <a:rPr lang="de-DE" sz="2000" dirty="0"/>
              <a:t> </a:t>
            </a:r>
            <a:r>
              <a:rPr lang="de-DE" sz="2000" dirty="0" err="1"/>
              <a:t>for</a:t>
            </a:r>
            <a:r>
              <a:rPr lang="de-DE" sz="2000" dirty="0"/>
              <a:t> </a:t>
            </a:r>
            <a:r>
              <a:rPr lang="de-DE" sz="2000" dirty="0" err="1"/>
              <a:t>the</a:t>
            </a:r>
            <a:r>
              <a:rPr lang="de-DE" sz="2000" dirty="0"/>
              <a:t> </a:t>
            </a:r>
            <a:r>
              <a:rPr lang="de-DE" sz="2000" dirty="0" err="1"/>
              <a:t>treatment</a:t>
            </a:r>
            <a:r>
              <a:rPr lang="de-DE" sz="2000" dirty="0"/>
              <a:t> </a:t>
            </a:r>
            <a:r>
              <a:rPr lang="de-DE" sz="2000" dirty="0" err="1"/>
              <a:t>of</a:t>
            </a:r>
            <a:r>
              <a:rPr lang="de-DE" sz="2000" dirty="0"/>
              <a:t> moderate </a:t>
            </a:r>
            <a:r>
              <a:rPr lang="de-DE" sz="2000" dirty="0" err="1"/>
              <a:t>to</a:t>
            </a:r>
            <a:r>
              <a:rPr lang="de-DE" sz="2000" dirty="0"/>
              <a:t> </a:t>
            </a:r>
            <a:r>
              <a:rPr lang="de-DE" sz="2000" dirty="0" err="1"/>
              <a:t>severe</a:t>
            </a:r>
            <a:r>
              <a:rPr lang="de-DE" sz="2000" dirty="0"/>
              <a:t> </a:t>
            </a:r>
            <a:r>
              <a:rPr lang="de-DE" sz="2000" dirty="0" err="1"/>
              <a:t>acne</a:t>
            </a:r>
            <a:r>
              <a:rPr lang="de-DE" sz="2000" dirty="0"/>
              <a:t> </a:t>
            </a:r>
            <a:r>
              <a:rPr lang="de-DE" sz="2000" dirty="0" err="1"/>
              <a:t>scars</a:t>
            </a:r>
            <a:endParaRPr lang="de-DE" sz="2000" dirty="0"/>
          </a:p>
        </p:txBody>
      </p:sp>
      <p:sp>
        <p:nvSpPr>
          <p:cNvPr id="4" name="TextBox 9">
            <a:extLst>
              <a:ext uri="{FF2B5EF4-FFF2-40B4-BE49-F238E27FC236}">
                <a16:creationId xmlns:a16="http://schemas.microsoft.com/office/drawing/2014/main" id="{8748324D-C178-DD27-B8F8-21A09E0BB7C1}"/>
              </a:ext>
            </a:extLst>
          </p:cNvPr>
          <p:cNvSpPr txBox="1"/>
          <p:nvPr/>
        </p:nvSpPr>
        <p:spPr>
          <a:xfrm>
            <a:off x="6847192" y="6185064"/>
            <a:ext cx="2817313" cy="707886"/>
          </a:xfrm>
          <a:prstGeom prst="rect">
            <a:avLst/>
          </a:prstGeom>
          <a:noFill/>
        </p:spPr>
        <p:txBody>
          <a:bodyPr wrap="square">
            <a:spAutoFit/>
          </a:bodyPr>
          <a:lstStyle/>
          <a:p>
            <a:r>
              <a:rPr lang="en-US" sz="800" dirty="0" err="1">
                <a:latin typeface="Century Gothic" panose="020B0502020202020204" pitchFamily="34" charset="0"/>
              </a:rPr>
              <a:t>Araco</a:t>
            </a:r>
            <a:r>
              <a:rPr lang="en-US" sz="800" dirty="0">
                <a:latin typeface="Century Gothic" panose="020B0502020202020204" pitchFamily="34" charset="0"/>
              </a:rPr>
              <a:t> A, </a:t>
            </a:r>
            <a:r>
              <a:rPr lang="en-US" sz="800" dirty="0" err="1">
                <a:latin typeface="Century Gothic" panose="020B0502020202020204" pitchFamily="34" charset="0"/>
              </a:rPr>
              <a:t>Araco</a:t>
            </a:r>
            <a:r>
              <a:rPr lang="en-US" sz="800" dirty="0">
                <a:latin typeface="Century Gothic" panose="020B0502020202020204" pitchFamily="34" charset="0"/>
              </a:rPr>
              <a:t> F. Preliminary Prospective and Randomized Study of Highly Purified Polynucleotide vs Placebo in Treatment of Moderate to Severe Acne Scars. </a:t>
            </a:r>
            <a:r>
              <a:rPr lang="en-US" sz="800" dirty="0" err="1">
                <a:latin typeface="Century Gothic" panose="020B0502020202020204" pitchFamily="34" charset="0"/>
              </a:rPr>
              <a:t>Aesthet</a:t>
            </a:r>
            <a:r>
              <a:rPr lang="en-US" sz="800" dirty="0">
                <a:latin typeface="Century Gothic" panose="020B0502020202020204" pitchFamily="34" charset="0"/>
              </a:rPr>
              <a:t> Surg J. 2021 Jun 14;41(7):NP866-NP874. </a:t>
            </a:r>
            <a:r>
              <a:rPr lang="en-US" sz="800" dirty="0" err="1">
                <a:latin typeface="Century Gothic" panose="020B0502020202020204" pitchFamily="34" charset="0"/>
              </a:rPr>
              <a:t>doi</a:t>
            </a:r>
            <a:r>
              <a:rPr lang="en-US" sz="800" dirty="0">
                <a:latin typeface="Century Gothic" panose="020B0502020202020204" pitchFamily="34" charset="0"/>
              </a:rPr>
              <a:t>: 10.1093/</a:t>
            </a:r>
            <a:r>
              <a:rPr lang="en-US" sz="800" dirty="0" err="1">
                <a:latin typeface="Century Gothic" panose="020B0502020202020204" pitchFamily="34" charset="0"/>
              </a:rPr>
              <a:t>asj</a:t>
            </a:r>
            <a:r>
              <a:rPr lang="en-US" sz="800" dirty="0">
                <a:latin typeface="Century Gothic" panose="020B0502020202020204" pitchFamily="34" charset="0"/>
              </a:rPr>
              <a:t>/sjab125. PMID: 33755110.</a:t>
            </a:r>
            <a:endParaRPr lang="x-none" sz="800">
              <a:latin typeface="Century Gothic" panose="020B0502020202020204" pitchFamily="34" charset="0"/>
            </a:endParaRPr>
          </a:p>
        </p:txBody>
      </p:sp>
      <p:pic>
        <p:nvPicPr>
          <p:cNvPr id="5" name="Immagine 3">
            <a:extLst>
              <a:ext uri="{FF2B5EF4-FFF2-40B4-BE49-F238E27FC236}">
                <a16:creationId xmlns:a16="http://schemas.microsoft.com/office/drawing/2014/main" id="{20524EA8-68AB-B720-E1E5-BD2DC624D85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575898" y="749881"/>
            <a:ext cx="3898602" cy="5332737"/>
          </a:xfrm>
          <a:prstGeom prst="rect">
            <a:avLst/>
          </a:prstGeom>
        </p:spPr>
      </p:pic>
      <p:sp>
        <p:nvSpPr>
          <p:cNvPr id="11" name="Textfeld 10">
            <a:extLst>
              <a:ext uri="{FF2B5EF4-FFF2-40B4-BE49-F238E27FC236}">
                <a16:creationId xmlns:a16="http://schemas.microsoft.com/office/drawing/2014/main" id="{D01CEF00-3B1C-2201-DC56-CF2EB780B7C6}"/>
              </a:ext>
            </a:extLst>
          </p:cNvPr>
          <p:cNvSpPr txBox="1"/>
          <p:nvPr/>
        </p:nvSpPr>
        <p:spPr>
          <a:xfrm>
            <a:off x="1039083" y="827644"/>
            <a:ext cx="6096000" cy="523220"/>
          </a:xfrm>
          <a:prstGeom prst="rect">
            <a:avLst/>
          </a:prstGeom>
          <a:noFill/>
        </p:spPr>
        <p:txBody>
          <a:bodyPr wrap="square">
            <a:spAutoFit/>
          </a:bodyPr>
          <a:lstStyle/>
          <a:p>
            <a:r>
              <a:rPr lang="de-DE" sz="2800" dirty="0">
                <a:solidFill>
                  <a:srgbClr val="C62534"/>
                </a:solidFill>
              </a:rPr>
              <a:t>CASE STUDY 1 </a:t>
            </a:r>
          </a:p>
        </p:txBody>
      </p:sp>
      <p:sp>
        <p:nvSpPr>
          <p:cNvPr id="26" name="CasellaDiTesto 8">
            <a:extLst>
              <a:ext uri="{FF2B5EF4-FFF2-40B4-BE49-F238E27FC236}">
                <a16:creationId xmlns:a16="http://schemas.microsoft.com/office/drawing/2014/main" id="{67F2418E-4CC1-1EDC-C1AE-9D6D80C6E277}"/>
              </a:ext>
            </a:extLst>
          </p:cNvPr>
          <p:cNvSpPr txBox="1"/>
          <p:nvPr/>
        </p:nvSpPr>
        <p:spPr>
          <a:xfrm>
            <a:off x="7575898" y="5767387"/>
            <a:ext cx="2948940" cy="261610"/>
          </a:xfrm>
          <a:prstGeom prst="rect">
            <a:avLst/>
          </a:prstGeom>
          <a:noFill/>
        </p:spPr>
        <p:txBody>
          <a:bodyPr wrap="square" rtlCol="0">
            <a:spAutoFit/>
          </a:bodyPr>
          <a:lstStyle/>
          <a:p>
            <a:r>
              <a:rPr lang="it-IT" sz="1100" dirty="0">
                <a:solidFill>
                  <a:schemeClr val="bg1"/>
                </a:solidFill>
              </a:rPr>
              <a:t>Image </a:t>
            </a:r>
            <a:r>
              <a:rPr lang="it-IT" sz="1100" dirty="0" err="1">
                <a:solidFill>
                  <a:schemeClr val="bg1"/>
                </a:solidFill>
              </a:rPr>
              <a:t>courtesy</a:t>
            </a:r>
            <a:endParaRPr lang="it-IT" sz="1100" dirty="0">
              <a:solidFill>
                <a:schemeClr val="bg1"/>
              </a:solidFill>
            </a:endParaRPr>
          </a:p>
        </p:txBody>
      </p:sp>
      <p:pic>
        <p:nvPicPr>
          <p:cNvPr id="15" name="Grafik 14" descr="Ein Bild, das Logo enthält.&#10;&#10;Automatisch generierte Beschreibung">
            <a:extLst>
              <a:ext uri="{FF2B5EF4-FFF2-40B4-BE49-F238E27FC236}">
                <a16:creationId xmlns:a16="http://schemas.microsoft.com/office/drawing/2014/main" id="{5137B93A-1ADC-C5D8-B960-64D1D58DE34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473302" y="488694"/>
            <a:ext cx="1706777" cy="1159995"/>
          </a:xfrm>
          <a:prstGeom prst="rect">
            <a:avLst/>
          </a:prstGeom>
        </p:spPr>
      </p:pic>
      <p:sp>
        <p:nvSpPr>
          <p:cNvPr id="3" name="Abgerundetes Rechteck 18">
            <a:extLst>
              <a:ext uri="{FF2B5EF4-FFF2-40B4-BE49-F238E27FC236}">
                <a16:creationId xmlns:a16="http://schemas.microsoft.com/office/drawing/2014/main" id="{38FEABC6-5EEF-3FBD-8DDF-D32E7625967D}"/>
              </a:ext>
            </a:extLst>
          </p:cNvPr>
          <p:cNvSpPr/>
          <p:nvPr/>
        </p:nvSpPr>
        <p:spPr>
          <a:xfrm>
            <a:off x="1605215" y="3946357"/>
            <a:ext cx="4187598" cy="116328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Abgerundetes Rechteck 19">
            <a:extLst>
              <a:ext uri="{FF2B5EF4-FFF2-40B4-BE49-F238E27FC236}">
                <a16:creationId xmlns:a16="http://schemas.microsoft.com/office/drawing/2014/main" id="{6AE718C3-0C0C-1A54-613D-D765B6624931}"/>
              </a:ext>
            </a:extLst>
          </p:cNvPr>
          <p:cNvSpPr/>
          <p:nvPr/>
        </p:nvSpPr>
        <p:spPr>
          <a:xfrm>
            <a:off x="1605215" y="5382404"/>
            <a:ext cx="4187598" cy="116328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Abgerundetes Rechteck 17">
            <a:extLst>
              <a:ext uri="{FF2B5EF4-FFF2-40B4-BE49-F238E27FC236}">
                <a16:creationId xmlns:a16="http://schemas.microsoft.com/office/drawing/2014/main" id="{98682D63-CD9D-987B-02A9-580B4E1BE7A8}"/>
              </a:ext>
            </a:extLst>
          </p:cNvPr>
          <p:cNvSpPr/>
          <p:nvPr/>
        </p:nvSpPr>
        <p:spPr>
          <a:xfrm>
            <a:off x="1605215" y="2550867"/>
            <a:ext cx="4187598" cy="116328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Oval 7">
            <a:extLst>
              <a:ext uri="{FF2B5EF4-FFF2-40B4-BE49-F238E27FC236}">
                <a16:creationId xmlns:a16="http://schemas.microsoft.com/office/drawing/2014/main" id="{3DF7AF72-2216-DE99-398D-45B3A418C342}"/>
              </a:ext>
            </a:extLst>
          </p:cNvPr>
          <p:cNvSpPr/>
          <p:nvPr/>
        </p:nvSpPr>
        <p:spPr>
          <a:xfrm>
            <a:off x="1070300" y="2537348"/>
            <a:ext cx="1167550" cy="1163286"/>
          </a:xfrm>
          <a:prstGeom prst="ellipse">
            <a:avLst/>
          </a:prstGeom>
          <a:solidFill>
            <a:schemeClr val="bg1">
              <a:lumMod val="95000"/>
            </a:schemeClr>
          </a:solidFill>
          <a:ln w="63500">
            <a:gradFill flip="none" rotWithShape="1">
              <a:gsLst>
                <a:gs pos="0">
                  <a:srgbClr val="C62534"/>
                </a:gs>
                <a:gs pos="100000">
                  <a:srgbClr val="E8C033"/>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600">
                <a:solidFill>
                  <a:schemeClr val="tx1"/>
                </a:solidFill>
              </a:rPr>
              <a:t>Age</a:t>
            </a:r>
            <a:endParaRPr lang="LID4096" sz="1600">
              <a:solidFill>
                <a:schemeClr val="tx1"/>
              </a:solidFill>
            </a:endParaRPr>
          </a:p>
        </p:txBody>
      </p:sp>
      <p:sp>
        <p:nvSpPr>
          <p:cNvPr id="13" name="Oval 15">
            <a:extLst>
              <a:ext uri="{FF2B5EF4-FFF2-40B4-BE49-F238E27FC236}">
                <a16:creationId xmlns:a16="http://schemas.microsoft.com/office/drawing/2014/main" id="{07383E11-D6D4-532D-CA54-E8AB665C2A86}"/>
              </a:ext>
            </a:extLst>
          </p:cNvPr>
          <p:cNvSpPr/>
          <p:nvPr/>
        </p:nvSpPr>
        <p:spPr>
          <a:xfrm>
            <a:off x="1070300" y="3959876"/>
            <a:ext cx="1167550" cy="1163286"/>
          </a:xfrm>
          <a:prstGeom prst="ellipse">
            <a:avLst/>
          </a:prstGeom>
          <a:solidFill>
            <a:schemeClr val="bg1">
              <a:lumMod val="95000"/>
            </a:schemeClr>
          </a:solidFill>
          <a:ln w="63500">
            <a:gradFill flip="none" rotWithShape="1">
              <a:gsLst>
                <a:gs pos="0">
                  <a:srgbClr val="C62534"/>
                </a:gs>
                <a:gs pos="100000">
                  <a:srgbClr val="E8C033"/>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200">
                <a:solidFill>
                  <a:schemeClr val="tx1"/>
                </a:solidFill>
              </a:rPr>
              <a:t>Prior aesthetic treatment</a:t>
            </a:r>
            <a:endParaRPr lang="LID4096" sz="1200">
              <a:solidFill>
                <a:schemeClr val="tx1"/>
              </a:solidFill>
            </a:endParaRPr>
          </a:p>
        </p:txBody>
      </p:sp>
      <p:sp>
        <p:nvSpPr>
          <p:cNvPr id="24" name="Oval 16">
            <a:extLst>
              <a:ext uri="{FF2B5EF4-FFF2-40B4-BE49-F238E27FC236}">
                <a16:creationId xmlns:a16="http://schemas.microsoft.com/office/drawing/2014/main" id="{1F104D60-030B-9F97-042D-B183E2D7FDB8}"/>
              </a:ext>
            </a:extLst>
          </p:cNvPr>
          <p:cNvSpPr/>
          <p:nvPr/>
        </p:nvSpPr>
        <p:spPr>
          <a:xfrm>
            <a:off x="1070300" y="5382404"/>
            <a:ext cx="1167550" cy="1163286"/>
          </a:xfrm>
          <a:prstGeom prst="ellipse">
            <a:avLst/>
          </a:prstGeom>
          <a:solidFill>
            <a:schemeClr val="bg1">
              <a:lumMod val="95000"/>
            </a:schemeClr>
          </a:solidFill>
          <a:ln w="63500">
            <a:gradFill flip="none" rotWithShape="1">
              <a:gsLst>
                <a:gs pos="0">
                  <a:srgbClr val="C62534"/>
                </a:gs>
                <a:gs pos="100000">
                  <a:srgbClr val="E8C033"/>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600">
                <a:solidFill>
                  <a:schemeClr val="tx1"/>
                </a:solidFill>
              </a:rPr>
              <a:t>Goal</a:t>
            </a:r>
            <a:endParaRPr lang="LID4096" sz="1600">
              <a:solidFill>
                <a:schemeClr val="tx1"/>
              </a:solidFill>
            </a:endParaRPr>
          </a:p>
        </p:txBody>
      </p:sp>
      <p:sp>
        <p:nvSpPr>
          <p:cNvPr id="21" name="Titel 1">
            <a:extLst>
              <a:ext uri="{FF2B5EF4-FFF2-40B4-BE49-F238E27FC236}">
                <a16:creationId xmlns:a16="http://schemas.microsoft.com/office/drawing/2014/main" id="{1A4358D8-EEA9-317D-2BF6-60A64C72C7BD}"/>
              </a:ext>
            </a:extLst>
          </p:cNvPr>
          <p:cNvSpPr txBox="1">
            <a:spLocks/>
          </p:cNvSpPr>
          <p:nvPr/>
        </p:nvSpPr>
        <p:spPr>
          <a:xfrm>
            <a:off x="2372715" y="5541381"/>
            <a:ext cx="3318819" cy="845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a:lstStyle>
          <a:p>
            <a:pPr lvl="0">
              <a:lnSpc>
                <a:spcPct val="150000"/>
              </a:lnSpc>
            </a:pPr>
            <a:r>
              <a:rPr lang="de-DE" sz="1400" dirty="0" err="1"/>
              <a:t>Improve</a:t>
            </a:r>
            <a:r>
              <a:rPr lang="de-DE" sz="1400" dirty="0"/>
              <a:t> </a:t>
            </a:r>
            <a:r>
              <a:rPr lang="de-DE" sz="1400" dirty="0" err="1"/>
              <a:t>appearance</a:t>
            </a:r>
            <a:r>
              <a:rPr lang="de-DE" sz="1400" dirty="0"/>
              <a:t> </a:t>
            </a:r>
            <a:r>
              <a:rPr lang="de-DE" sz="1400" dirty="0" err="1"/>
              <a:t>of</a:t>
            </a:r>
            <a:r>
              <a:rPr lang="de-DE" sz="1400" dirty="0"/>
              <a:t> </a:t>
            </a:r>
            <a:r>
              <a:rPr lang="de-DE" sz="1400" dirty="0" err="1"/>
              <a:t>acne</a:t>
            </a:r>
            <a:r>
              <a:rPr lang="de-DE" sz="1400" dirty="0"/>
              <a:t> </a:t>
            </a:r>
            <a:r>
              <a:rPr lang="de-DE" sz="1400" dirty="0" err="1"/>
              <a:t>scars</a:t>
            </a:r>
            <a:endParaRPr lang="de-DE" sz="1400" dirty="0"/>
          </a:p>
          <a:p>
            <a:pPr lvl="0">
              <a:lnSpc>
                <a:spcPct val="150000"/>
              </a:lnSpc>
            </a:pPr>
            <a:r>
              <a:rPr lang="de-DE" sz="1400" dirty="0" err="1"/>
              <a:t>Reduce</a:t>
            </a:r>
            <a:r>
              <a:rPr lang="de-DE" sz="1400" dirty="0"/>
              <a:t> </a:t>
            </a:r>
            <a:r>
              <a:rPr lang="de-DE" sz="1400" dirty="0" err="1"/>
              <a:t>skin</a:t>
            </a:r>
            <a:r>
              <a:rPr lang="de-DE" sz="1400" dirty="0"/>
              <a:t> </a:t>
            </a:r>
            <a:r>
              <a:rPr lang="de-DE" sz="1400" dirty="0" err="1"/>
              <a:t>roughness</a:t>
            </a:r>
            <a:endParaRPr lang="de-DE" sz="1400" dirty="0"/>
          </a:p>
        </p:txBody>
      </p:sp>
      <p:sp>
        <p:nvSpPr>
          <p:cNvPr id="22" name="Titel 1">
            <a:extLst>
              <a:ext uri="{FF2B5EF4-FFF2-40B4-BE49-F238E27FC236}">
                <a16:creationId xmlns:a16="http://schemas.microsoft.com/office/drawing/2014/main" id="{61710456-0419-CF28-0E6E-092AF8BB740A}"/>
              </a:ext>
            </a:extLst>
          </p:cNvPr>
          <p:cNvSpPr txBox="1">
            <a:spLocks/>
          </p:cNvSpPr>
          <p:nvPr/>
        </p:nvSpPr>
        <p:spPr>
          <a:xfrm>
            <a:off x="2691965" y="4155313"/>
            <a:ext cx="2725530" cy="7479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a:lstStyle>
          <a:p>
            <a:pPr lvl="0">
              <a:lnSpc>
                <a:spcPct val="150000"/>
              </a:lnSpc>
            </a:pPr>
            <a:r>
              <a:rPr lang="de-DE" sz="1400" dirty="0"/>
              <a:t>None</a:t>
            </a:r>
          </a:p>
        </p:txBody>
      </p:sp>
      <p:sp>
        <p:nvSpPr>
          <p:cNvPr id="23" name="Titel 1">
            <a:extLst>
              <a:ext uri="{FF2B5EF4-FFF2-40B4-BE49-F238E27FC236}">
                <a16:creationId xmlns:a16="http://schemas.microsoft.com/office/drawing/2014/main" id="{FBFEA77A-D15D-C986-2E08-A8AD7A89F82A}"/>
              </a:ext>
            </a:extLst>
          </p:cNvPr>
          <p:cNvSpPr txBox="1">
            <a:spLocks/>
          </p:cNvSpPr>
          <p:nvPr/>
        </p:nvSpPr>
        <p:spPr>
          <a:xfrm>
            <a:off x="2691965" y="2746668"/>
            <a:ext cx="2725530" cy="7479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a:lstStyle>
          <a:p>
            <a:pPr lvl="0">
              <a:lnSpc>
                <a:spcPct val="150000"/>
              </a:lnSpc>
            </a:pPr>
            <a:r>
              <a:rPr lang="de-DE" sz="1400" dirty="0"/>
              <a:t>52</a:t>
            </a:r>
          </a:p>
        </p:txBody>
      </p:sp>
      <p:sp>
        <p:nvSpPr>
          <p:cNvPr id="6" name="TextBox 5">
            <a:extLst>
              <a:ext uri="{FF2B5EF4-FFF2-40B4-BE49-F238E27FC236}">
                <a16:creationId xmlns:a16="http://schemas.microsoft.com/office/drawing/2014/main" id="{E9C4FF94-3CAF-1666-8B42-6FA5716C5E79}"/>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38921215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hteck 23">
            <a:extLst>
              <a:ext uri="{FF2B5EF4-FFF2-40B4-BE49-F238E27FC236}">
                <a16:creationId xmlns:a16="http://schemas.microsoft.com/office/drawing/2014/main" id="{FCC1EF10-88AF-FBD0-365C-3CD0E499EDAF}"/>
              </a:ext>
            </a:extLst>
          </p:cNvPr>
          <p:cNvSpPr/>
          <p:nvPr/>
        </p:nvSpPr>
        <p:spPr>
          <a:xfrm>
            <a:off x="8035101" y="21459"/>
            <a:ext cx="4167664" cy="6870358"/>
          </a:xfrm>
          <a:prstGeom prst="rect">
            <a:avLst/>
          </a:prstGeom>
          <a:gradFill>
            <a:gsLst>
              <a:gs pos="0">
                <a:srgbClr val="C62534"/>
              </a:gs>
              <a:gs pos="99000">
                <a:srgbClr val="E8C033"/>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2B98DDD8-D842-D4F7-0C98-3B4FC110D4A1}"/>
              </a:ext>
            </a:extLst>
          </p:cNvPr>
          <p:cNvSpPr/>
          <p:nvPr/>
        </p:nvSpPr>
        <p:spPr>
          <a:xfrm>
            <a:off x="3867437" y="0"/>
            <a:ext cx="4167664" cy="6870358"/>
          </a:xfrm>
          <a:prstGeom prst="rect">
            <a:avLst/>
          </a:prstGeom>
          <a:gradFill>
            <a:gsLst>
              <a:gs pos="0">
                <a:schemeClr val="bg1">
                  <a:lumMod val="85000"/>
                </a:schemeClr>
              </a:gs>
              <a:gs pos="99000">
                <a:schemeClr val="bg1">
                  <a:lumMod val="6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Immagine 3">
            <a:extLst>
              <a:ext uri="{FF2B5EF4-FFF2-40B4-BE49-F238E27FC236}">
                <a16:creationId xmlns:a16="http://schemas.microsoft.com/office/drawing/2014/main" id="{6F8DD593-E667-0B5B-E1DE-4EA62894211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218359" y="1201783"/>
            <a:ext cx="3805974" cy="5027204"/>
          </a:xfrm>
          <a:prstGeom prst="rect">
            <a:avLst/>
          </a:prstGeom>
        </p:spPr>
      </p:pic>
      <p:sp>
        <p:nvSpPr>
          <p:cNvPr id="9" name="Textfeld 8">
            <a:extLst>
              <a:ext uri="{FF2B5EF4-FFF2-40B4-BE49-F238E27FC236}">
                <a16:creationId xmlns:a16="http://schemas.microsoft.com/office/drawing/2014/main" id="{D6A0C07F-96AE-AE6E-8C8C-6F71F58DCDFE}"/>
              </a:ext>
            </a:extLst>
          </p:cNvPr>
          <p:cNvSpPr txBox="1"/>
          <p:nvPr/>
        </p:nvSpPr>
        <p:spPr>
          <a:xfrm>
            <a:off x="4179462" y="268338"/>
            <a:ext cx="3532850" cy="369332"/>
          </a:xfrm>
          <a:prstGeom prst="rect">
            <a:avLst/>
          </a:prstGeom>
          <a:noFill/>
        </p:spPr>
        <p:txBody>
          <a:bodyPr wrap="square">
            <a:spAutoFit/>
          </a:bodyPr>
          <a:lstStyle/>
          <a:p>
            <a:pPr algn="ctr"/>
            <a:r>
              <a:rPr lang="de-DE" sz="1800" dirty="0">
                <a:solidFill>
                  <a:schemeClr val="bg1"/>
                </a:solidFill>
              </a:rPr>
              <a:t>A)BEFORE</a:t>
            </a:r>
            <a:endParaRPr lang="de-DE" dirty="0">
              <a:solidFill>
                <a:schemeClr val="bg1"/>
              </a:solidFill>
            </a:endParaRPr>
          </a:p>
        </p:txBody>
      </p:sp>
      <p:sp>
        <p:nvSpPr>
          <p:cNvPr id="26" name="Textfeld 25">
            <a:extLst>
              <a:ext uri="{FF2B5EF4-FFF2-40B4-BE49-F238E27FC236}">
                <a16:creationId xmlns:a16="http://schemas.microsoft.com/office/drawing/2014/main" id="{4653CA13-8724-2A28-6F66-A891784D69A4}"/>
              </a:ext>
            </a:extLst>
          </p:cNvPr>
          <p:cNvSpPr txBox="1"/>
          <p:nvPr/>
        </p:nvSpPr>
        <p:spPr>
          <a:xfrm>
            <a:off x="8298575" y="295779"/>
            <a:ext cx="3619183" cy="646331"/>
          </a:xfrm>
          <a:prstGeom prst="rect">
            <a:avLst/>
          </a:prstGeom>
          <a:noFill/>
        </p:spPr>
        <p:txBody>
          <a:bodyPr wrap="square">
            <a:spAutoFit/>
          </a:bodyPr>
          <a:lstStyle/>
          <a:p>
            <a:pPr algn="ctr"/>
            <a:r>
              <a:rPr lang="de-DE" sz="1800" dirty="0">
                <a:solidFill>
                  <a:schemeClr val="bg1"/>
                </a:solidFill>
              </a:rPr>
              <a:t>B)AFTER</a:t>
            </a:r>
          </a:p>
          <a:p>
            <a:pPr algn="ctr"/>
            <a:r>
              <a:rPr lang="de-DE" dirty="0">
                <a:solidFill>
                  <a:schemeClr val="bg1"/>
                </a:solidFill>
              </a:rPr>
              <a:t>6 </a:t>
            </a:r>
            <a:r>
              <a:rPr lang="de-DE" dirty="0" err="1">
                <a:solidFill>
                  <a:schemeClr val="bg1"/>
                </a:solidFill>
              </a:rPr>
              <a:t>months</a:t>
            </a:r>
            <a:r>
              <a:rPr lang="de-DE" dirty="0">
                <a:solidFill>
                  <a:schemeClr val="bg1"/>
                </a:solidFill>
              </a:rPr>
              <a:t> post-treatment</a:t>
            </a:r>
          </a:p>
        </p:txBody>
      </p:sp>
      <p:pic>
        <p:nvPicPr>
          <p:cNvPr id="4" name="Picture 3">
            <a:extLst>
              <a:ext uri="{FF2B5EF4-FFF2-40B4-BE49-F238E27FC236}">
                <a16:creationId xmlns:a16="http://schemas.microsoft.com/office/drawing/2014/main" id="{D8F0F500-D1C4-3B91-26A8-33EBBB9DFA3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235"/>
          <a:stretch/>
        </p:blipFill>
        <p:spPr bwMode="auto">
          <a:xfrm>
            <a:off x="8399376" y="1201783"/>
            <a:ext cx="3781856" cy="5027204"/>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4">
            <a:extLst>
              <a:ext uri="{FF2B5EF4-FFF2-40B4-BE49-F238E27FC236}">
                <a16:creationId xmlns:a16="http://schemas.microsoft.com/office/drawing/2014/main" id="{CD6740C2-2964-79A0-A5A9-C21153B29748}"/>
              </a:ext>
            </a:extLst>
          </p:cNvPr>
          <p:cNvSpPr txBox="1">
            <a:spLocks noChangeArrowheads="1"/>
          </p:cNvSpPr>
          <p:nvPr/>
        </p:nvSpPr>
        <p:spPr bwMode="auto">
          <a:xfrm>
            <a:off x="8543283" y="1419134"/>
            <a:ext cx="116091" cy="18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ts val="100"/>
              </a:spcBef>
              <a:spcAft>
                <a:spcPts val="800"/>
              </a:spcAft>
              <a:buClrTx/>
              <a:buSzTx/>
              <a:buFontTx/>
              <a:buNone/>
              <a:tabLst/>
            </a:pPr>
            <a:r>
              <a:rPr kumimoji="0" lang="it-IT" altLang="it-IT" sz="1000" b="0" i="0" u="none" strike="noStrike" cap="none" normalizeH="0" baseline="0">
                <a:ln>
                  <a:noFill/>
                </a:ln>
                <a:solidFill>
                  <a:srgbClr val="231F20"/>
                </a:solidFill>
                <a:effectLst/>
                <a:latin typeface="Calibri" panose="020F0502020204030204" pitchFamily="34" charset="0"/>
              </a:rPr>
              <a:t>B</a:t>
            </a:r>
            <a:endParaRPr kumimoji="0" lang="it-IT" altLang="it-IT" sz="1800" b="0" i="0" u="none" strike="noStrike" cap="none" normalizeH="0" baseline="0">
              <a:ln>
                <a:noFill/>
              </a:ln>
              <a:solidFill>
                <a:schemeClr val="tx1"/>
              </a:solidFill>
              <a:effectLst/>
              <a:latin typeface="Arial" panose="020B0604020202020204" pitchFamily="34" charset="0"/>
            </a:endParaRPr>
          </a:p>
        </p:txBody>
      </p:sp>
      <p:sp>
        <p:nvSpPr>
          <p:cNvPr id="17" name="CasellaDiTesto 8">
            <a:extLst>
              <a:ext uri="{FF2B5EF4-FFF2-40B4-BE49-F238E27FC236}">
                <a16:creationId xmlns:a16="http://schemas.microsoft.com/office/drawing/2014/main" id="{6EB7FC3B-92A4-E56B-2DB2-696FF0BB4AD8}"/>
              </a:ext>
            </a:extLst>
          </p:cNvPr>
          <p:cNvSpPr txBox="1"/>
          <p:nvPr/>
        </p:nvSpPr>
        <p:spPr>
          <a:xfrm>
            <a:off x="2436143" y="6430153"/>
            <a:ext cx="2948940" cy="261610"/>
          </a:xfrm>
          <a:prstGeom prst="rect">
            <a:avLst/>
          </a:prstGeom>
          <a:noFill/>
        </p:spPr>
        <p:txBody>
          <a:bodyPr wrap="square" rtlCol="0">
            <a:spAutoFit/>
          </a:bodyPr>
          <a:lstStyle/>
          <a:p>
            <a:r>
              <a:rPr lang="it-IT" sz="1100" dirty="0"/>
              <a:t>Image </a:t>
            </a:r>
            <a:r>
              <a:rPr lang="it-IT" sz="1100" dirty="0" err="1"/>
              <a:t>courtesy</a:t>
            </a:r>
            <a:endParaRPr lang="it-IT" sz="1100" dirty="0"/>
          </a:p>
        </p:txBody>
      </p:sp>
      <p:sp>
        <p:nvSpPr>
          <p:cNvPr id="20" name="Textfeld 19">
            <a:extLst>
              <a:ext uri="{FF2B5EF4-FFF2-40B4-BE49-F238E27FC236}">
                <a16:creationId xmlns:a16="http://schemas.microsoft.com/office/drawing/2014/main" id="{34B14FD2-1FA8-CF49-31F2-F5421E8C38C5}"/>
              </a:ext>
            </a:extLst>
          </p:cNvPr>
          <p:cNvSpPr txBox="1"/>
          <p:nvPr/>
        </p:nvSpPr>
        <p:spPr>
          <a:xfrm>
            <a:off x="390699" y="1241980"/>
            <a:ext cx="2796578" cy="1049518"/>
          </a:xfrm>
          <a:prstGeom prst="rect">
            <a:avLst/>
          </a:prstGeom>
          <a:noFill/>
        </p:spPr>
        <p:txBody>
          <a:bodyPr wrap="square">
            <a:spAutoFit/>
          </a:bodyPr>
          <a:lstStyle/>
          <a:p>
            <a:r>
              <a:rPr lang="de-DE" sz="2800" dirty="0">
                <a:solidFill>
                  <a:srgbClr val="C62534"/>
                </a:solidFill>
              </a:rPr>
              <a:t>CASE STUDY 1</a:t>
            </a:r>
          </a:p>
          <a:p>
            <a:r>
              <a:rPr lang="de-DE" sz="2800" dirty="0" err="1">
                <a:solidFill>
                  <a:srgbClr val="C62534"/>
                </a:solidFill>
              </a:rPr>
              <a:t>results</a:t>
            </a:r>
            <a:r>
              <a:rPr lang="de-DE" sz="2800" dirty="0">
                <a:solidFill>
                  <a:srgbClr val="C62534"/>
                </a:solidFill>
              </a:rPr>
              <a:t> </a:t>
            </a:r>
          </a:p>
        </p:txBody>
      </p:sp>
      <p:sp>
        <p:nvSpPr>
          <p:cNvPr id="5" name="CasellaDiTesto 14">
            <a:extLst>
              <a:ext uri="{FF2B5EF4-FFF2-40B4-BE49-F238E27FC236}">
                <a16:creationId xmlns:a16="http://schemas.microsoft.com/office/drawing/2014/main" id="{8510D281-7C1E-2BD4-0D68-308C701E6366}"/>
              </a:ext>
            </a:extLst>
          </p:cNvPr>
          <p:cNvSpPr txBox="1"/>
          <p:nvPr/>
        </p:nvSpPr>
        <p:spPr>
          <a:xfrm>
            <a:off x="203184" y="2701674"/>
            <a:ext cx="3482116" cy="2719591"/>
          </a:xfrm>
          <a:prstGeom prst="rect">
            <a:avLst/>
          </a:prstGeom>
          <a:noFill/>
        </p:spPr>
        <p:txBody>
          <a:bodyPr wrap="square" lIns="91440" tIns="45720" rIns="91440" bIns="45720" anchor="t">
            <a:spAutoFit/>
          </a:bodyPr>
          <a:lstStyle/>
          <a:p>
            <a:pPr>
              <a:lnSpc>
                <a:spcPct val="120000"/>
              </a:lnSpc>
            </a:pPr>
            <a:r>
              <a:rPr lang="it-IT" b="0" i="0" u="none" strike="noStrike" baseline="0" dirty="0">
                <a:latin typeface="Century Gothic" panose="020B0502020202020204" pitchFamily="34" charset="0"/>
              </a:rPr>
              <a:t>The </a:t>
            </a:r>
            <a:r>
              <a:rPr lang="it-IT" b="0" i="0" u="none" strike="noStrike" baseline="0" dirty="0" err="1">
                <a:latin typeface="Century Gothic" panose="020B0502020202020204" pitchFamily="34" charset="0"/>
              </a:rPr>
              <a:t>patient</a:t>
            </a:r>
            <a:r>
              <a:rPr lang="it-IT" b="0" i="0" u="none" strike="noStrike" baseline="0" dirty="0">
                <a:latin typeface="Century Gothic" panose="020B0502020202020204" pitchFamily="34" charset="0"/>
              </a:rPr>
              <a:t> </a:t>
            </a:r>
            <a:r>
              <a:rPr lang="it-IT" b="0" i="0" u="none" strike="noStrike" baseline="0" dirty="0" err="1">
                <a:latin typeface="Century Gothic" panose="020B0502020202020204" pitchFamily="34" charset="0"/>
              </a:rPr>
              <a:t>was</a:t>
            </a:r>
            <a:r>
              <a:rPr lang="it-IT" b="0" i="0" u="none" strike="noStrike" baseline="0" dirty="0">
                <a:latin typeface="Century Gothic" panose="020B0502020202020204" pitchFamily="34" charset="0"/>
              </a:rPr>
              <a:t> </a:t>
            </a:r>
            <a:r>
              <a:rPr lang="it-IT" b="0" i="0" u="none" strike="noStrike" baseline="0" dirty="0" err="1">
                <a:latin typeface="Century Gothic" panose="020B0502020202020204" pitchFamily="34" charset="0"/>
              </a:rPr>
              <a:t>treated</a:t>
            </a:r>
            <a:r>
              <a:rPr lang="it-IT" b="0" i="0" u="none" strike="noStrike" baseline="0" dirty="0">
                <a:latin typeface="Century Gothic" panose="020B0502020202020204" pitchFamily="34" charset="0"/>
              </a:rPr>
              <a:t> </a:t>
            </a:r>
            <a:r>
              <a:rPr lang="it-IT" b="0" i="0" u="none" strike="noStrike" baseline="0" dirty="0" err="1">
                <a:latin typeface="Century Gothic" panose="020B0502020202020204" pitchFamily="34" charset="0"/>
              </a:rPr>
              <a:t>twice</a:t>
            </a:r>
            <a:r>
              <a:rPr lang="it-IT" b="0" i="0" u="none" strike="noStrike" baseline="0" dirty="0">
                <a:latin typeface="Century Gothic" panose="020B0502020202020204" pitchFamily="34" charset="0"/>
              </a:rPr>
              <a:t> (</a:t>
            </a:r>
            <a:r>
              <a:rPr lang="it-IT" b="0" i="0" u="none" strike="noStrike" baseline="0" dirty="0" err="1">
                <a:latin typeface="Century Gothic" panose="020B0502020202020204" pitchFamily="34" charset="0"/>
              </a:rPr>
              <a:t>at</a:t>
            </a:r>
            <a:r>
              <a:rPr lang="it-IT" b="0" i="0" u="none" strike="noStrike" baseline="0" dirty="0">
                <a:latin typeface="Century Gothic" panose="020B0502020202020204" pitchFamily="34" charset="0"/>
              </a:rPr>
              <a:t> T0 and after 3 weeks) with 4.0 </a:t>
            </a:r>
            <a:r>
              <a:rPr lang="it-IT" b="0" i="0" u="none" strike="noStrike" baseline="0" dirty="0" err="1">
                <a:latin typeface="Century Gothic" panose="020B0502020202020204" pitchFamily="34" charset="0"/>
              </a:rPr>
              <a:t>mL</a:t>
            </a:r>
            <a:r>
              <a:rPr lang="it-IT" dirty="0">
                <a:latin typeface="Century Gothic" panose="020B0502020202020204" pitchFamily="34" charset="0"/>
              </a:rPr>
              <a:t> of</a:t>
            </a:r>
            <a:r>
              <a:rPr lang="it-IT" b="0" i="0" u="none" strike="noStrike" baseline="0" dirty="0">
                <a:latin typeface="Century Gothic" panose="020B0502020202020204" pitchFamily="34" charset="0"/>
              </a:rPr>
              <a:t> PN-HPT</a:t>
            </a:r>
            <a:r>
              <a:rPr lang="it-IT" b="0" i="0" u="none" strike="noStrike" baseline="30000" dirty="0">
                <a:latin typeface="Century Gothic" panose="020B0502020202020204" pitchFamily="34" charset="0"/>
              </a:rPr>
              <a:t>®</a:t>
            </a:r>
            <a:endParaRPr lang="it-IT" b="0" i="0" u="none" strike="noStrike" baseline="0" dirty="0">
              <a:latin typeface="Century Gothic" panose="020B0502020202020204" pitchFamily="34" charset="0"/>
            </a:endParaRPr>
          </a:p>
          <a:p>
            <a:pPr>
              <a:lnSpc>
                <a:spcPct val="120000"/>
              </a:lnSpc>
            </a:pPr>
            <a:endParaRPr lang="it-IT" dirty="0">
              <a:latin typeface="Century Gothic" panose="020B0502020202020204" pitchFamily="34" charset="0"/>
            </a:endParaRPr>
          </a:p>
          <a:p>
            <a:pPr>
              <a:lnSpc>
                <a:spcPct val="120000"/>
              </a:lnSpc>
            </a:pPr>
            <a:r>
              <a:rPr lang="it-IT" dirty="0">
                <a:latin typeface="Century Gothic"/>
              </a:rPr>
              <a:t>A </a:t>
            </a:r>
            <a:r>
              <a:rPr lang="it-IT" dirty="0" err="1">
                <a:latin typeface="Century Gothic"/>
              </a:rPr>
              <a:t>total</a:t>
            </a:r>
            <a:r>
              <a:rPr lang="it-IT" dirty="0">
                <a:latin typeface="Century Gothic"/>
              </a:rPr>
              <a:t> </a:t>
            </a:r>
            <a:r>
              <a:rPr lang="it-IT" dirty="0" err="1">
                <a:latin typeface="Century Gothic"/>
              </a:rPr>
              <a:t>quantity</a:t>
            </a:r>
            <a:r>
              <a:rPr lang="it-IT" dirty="0">
                <a:latin typeface="Century Gothic"/>
              </a:rPr>
              <a:t> of </a:t>
            </a:r>
          </a:p>
          <a:p>
            <a:pPr>
              <a:lnSpc>
                <a:spcPct val="120000"/>
              </a:lnSpc>
            </a:pPr>
            <a:r>
              <a:rPr lang="it-IT" dirty="0">
                <a:latin typeface="Century Gothic"/>
              </a:rPr>
              <a:t>30 micro-</a:t>
            </a:r>
            <a:r>
              <a:rPr lang="it-IT" dirty="0" err="1">
                <a:latin typeface="Century Gothic"/>
              </a:rPr>
              <a:t>droplets</a:t>
            </a:r>
            <a:r>
              <a:rPr lang="it-IT" b="0" i="0" u="none" strike="noStrike" baseline="0" dirty="0">
                <a:latin typeface="Century Gothic"/>
              </a:rPr>
              <a:t> (0.1- 0.2 ml) </a:t>
            </a:r>
            <a:r>
              <a:rPr lang="it-IT" b="0" i="0" u="none" strike="noStrike" baseline="0" dirty="0" err="1">
                <a:latin typeface="Century Gothic"/>
              </a:rPr>
              <a:t>was</a:t>
            </a:r>
            <a:r>
              <a:rPr lang="it-IT" b="0" i="0" u="none" strike="noStrike" baseline="0" dirty="0">
                <a:latin typeface="Century Gothic"/>
              </a:rPr>
              <a:t> </a:t>
            </a:r>
            <a:r>
              <a:rPr lang="it-IT" b="0" i="0" u="none" strike="noStrike" baseline="0" dirty="0" err="1">
                <a:latin typeface="Century Gothic"/>
              </a:rPr>
              <a:t>injected</a:t>
            </a:r>
            <a:r>
              <a:rPr lang="it-IT" b="0" i="0" u="none" strike="noStrike" baseline="0" dirty="0">
                <a:latin typeface="Century Gothic"/>
              </a:rPr>
              <a:t> </a:t>
            </a:r>
            <a:r>
              <a:rPr lang="it-IT" b="0" i="0" u="none" strike="noStrike" baseline="0" dirty="0" err="1">
                <a:latin typeface="Century Gothic"/>
              </a:rPr>
              <a:t>subdermically</a:t>
            </a:r>
            <a:r>
              <a:rPr lang="it-IT" b="0" i="0" u="none" strike="noStrike" baseline="0" dirty="0">
                <a:latin typeface="Century Gothic"/>
              </a:rPr>
              <a:t> with a 30 G</a:t>
            </a:r>
            <a:r>
              <a:rPr lang="it-IT" dirty="0">
                <a:latin typeface="Century Gothic"/>
              </a:rPr>
              <a:t> ½ </a:t>
            </a:r>
            <a:r>
              <a:rPr lang="it-IT" b="0" i="0" u="none" strike="noStrike" baseline="0" dirty="0">
                <a:latin typeface="Century Gothic"/>
              </a:rPr>
              <a:t> </a:t>
            </a:r>
            <a:r>
              <a:rPr lang="it-IT" b="0" i="0" u="none" strike="noStrike" baseline="0" dirty="0" err="1">
                <a:latin typeface="Century Gothic"/>
              </a:rPr>
              <a:t>needle</a:t>
            </a:r>
            <a:r>
              <a:rPr lang="it-IT" b="0" i="0" u="none" strike="noStrike" baseline="0" dirty="0">
                <a:latin typeface="Century Gothic"/>
              </a:rPr>
              <a:t>.</a:t>
            </a:r>
            <a:r>
              <a:rPr lang="it-IT" dirty="0">
                <a:latin typeface="Century Gothic"/>
              </a:rPr>
              <a:t> </a:t>
            </a:r>
            <a:endParaRPr lang="it-IT" dirty="0">
              <a:latin typeface="Century Gothic" panose="020B0502020202020204" pitchFamily="34" charset="0"/>
            </a:endParaRPr>
          </a:p>
        </p:txBody>
      </p:sp>
      <p:sp>
        <p:nvSpPr>
          <p:cNvPr id="10" name="TextBox 9">
            <a:extLst>
              <a:ext uri="{FF2B5EF4-FFF2-40B4-BE49-F238E27FC236}">
                <a16:creationId xmlns:a16="http://schemas.microsoft.com/office/drawing/2014/main" id="{768767C3-81C4-1C74-1242-17D513FDDD3B}"/>
              </a:ext>
            </a:extLst>
          </p:cNvPr>
          <p:cNvSpPr txBox="1"/>
          <p:nvPr/>
        </p:nvSpPr>
        <p:spPr>
          <a:xfrm>
            <a:off x="8056732" y="6282543"/>
            <a:ext cx="2484565" cy="553998"/>
          </a:xfrm>
          <a:prstGeom prst="rect">
            <a:avLst/>
          </a:prstGeom>
          <a:noFill/>
        </p:spPr>
        <p:txBody>
          <a:bodyPr wrap="square">
            <a:spAutoFit/>
          </a:bodyPr>
          <a:lstStyle/>
          <a:p>
            <a:r>
              <a:rPr lang="en-US" sz="600" dirty="0" err="1">
                <a:solidFill>
                  <a:schemeClr val="bg1"/>
                </a:solidFill>
                <a:latin typeface="Century Gothic" panose="020B0502020202020204" pitchFamily="34" charset="0"/>
              </a:rPr>
              <a:t>Araco</a:t>
            </a:r>
            <a:r>
              <a:rPr lang="en-US" sz="600" dirty="0">
                <a:solidFill>
                  <a:schemeClr val="bg1"/>
                </a:solidFill>
                <a:latin typeface="Century Gothic" panose="020B0502020202020204" pitchFamily="34" charset="0"/>
              </a:rPr>
              <a:t> A, </a:t>
            </a:r>
            <a:r>
              <a:rPr lang="en-US" sz="600" dirty="0" err="1">
                <a:solidFill>
                  <a:schemeClr val="bg1"/>
                </a:solidFill>
                <a:latin typeface="Century Gothic" panose="020B0502020202020204" pitchFamily="34" charset="0"/>
              </a:rPr>
              <a:t>Araco</a:t>
            </a:r>
            <a:r>
              <a:rPr lang="en-US" sz="600" dirty="0">
                <a:solidFill>
                  <a:schemeClr val="bg1"/>
                </a:solidFill>
                <a:latin typeface="Century Gothic" panose="020B0502020202020204" pitchFamily="34" charset="0"/>
              </a:rPr>
              <a:t> F. Preliminary Prospective and Randomized Study of Highly Purified Polynucleotide vs Placebo in Treatment of Moderate to Severe Acne Scars. </a:t>
            </a:r>
            <a:r>
              <a:rPr lang="en-US" sz="600" dirty="0" err="1">
                <a:solidFill>
                  <a:schemeClr val="bg1"/>
                </a:solidFill>
                <a:latin typeface="Century Gothic" panose="020B0502020202020204" pitchFamily="34" charset="0"/>
              </a:rPr>
              <a:t>Aesthet</a:t>
            </a:r>
            <a:r>
              <a:rPr lang="en-US" sz="600" dirty="0">
                <a:solidFill>
                  <a:schemeClr val="bg1"/>
                </a:solidFill>
                <a:latin typeface="Century Gothic" panose="020B0502020202020204" pitchFamily="34" charset="0"/>
              </a:rPr>
              <a:t> Surg J. 2021 Jun 14;41(7):NP866-NP874. </a:t>
            </a:r>
            <a:r>
              <a:rPr lang="en-US" sz="600" dirty="0" err="1">
                <a:solidFill>
                  <a:schemeClr val="bg1"/>
                </a:solidFill>
                <a:latin typeface="Century Gothic" panose="020B0502020202020204" pitchFamily="34" charset="0"/>
              </a:rPr>
              <a:t>doi</a:t>
            </a:r>
            <a:r>
              <a:rPr lang="en-US" sz="600" dirty="0">
                <a:solidFill>
                  <a:schemeClr val="bg1"/>
                </a:solidFill>
                <a:latin typeface="Century Gothic" panose="020B0502020202020204" pitchFamily="34" charset="0"/>
              </a:rPr>
              <a:t>: 10.1093/</a:t>
            </a:r>
            <a:r>
              <a:rPr lang="en-US" sz="600" dirty="0" err="1">
                <a:solidFill>
                  <a:schemeClr val="bg1"/>
                </a:solidFill>
                <a:latin typeface="Century Gothic" panose="020B0502020202020204" pitchFamily="34" charset="0"/>
              </a:rPr>
              <a:t>asj</a:t>
            </a:r>
            <a:r>
              <a:rPr lang="en-US" sz="600" dirty="0">
                <a:solidFill>
                  <a:schemeClr val="bg1"/>
                </a:solidFill>
                <a:latin typeface="Century Gothic" panose="020B0502020202020204" pitchFamily="34" charset="0"/>
              </a:rPr>
              <a:t>/sjab125. PMID: 33755110.</a:t>
            </a:r>
            <a:endParaRPr lang="LID4096" sz="600">
              <a:solidFill>
                <a:schemeClr val="bg1"/>
              </a:solidFill>
              <a:latin typeface="Century Gothic" panose="020B0502020202020204" pitchFamily="34" charset="0"/>
            </a:endParaRPr>
          </a:p>
        </p:txBody>
      </p:sp>
      <p:pic>
        <p:nvPicPr>
          <p:cNvPr id="11" name="Grafik 13" descr="Ein Bild, das Logo enthält.&#10;&#10;Automatisch generierte Beschreibung">
            <a:extLst>
              <a:ext uri="{FF2B5EF4-FFF2-40B4-BE49-F238E27FC236}">
                <a16:creationId xmlns:a16="http://schemas.microsoft.com/office/drawing/2014/main" id="{C13547BA-F04D-81A4-7670-D0FE3A558D8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618362" y="942110"/>
            <a:ext cx="1706777" cy="1159995"/>
          </a:xfrm>
          <a:prstGeom prst="rect">
            <a:avLst/>
          </a:prstGeom>
        </p:spPr>
      </p:pic>
      <p:sp>
        <p:nvSpPr>
          <p:cNvPr id="2" name="TextBox 1">
            <a:extLst>
              <a:ext uri="{FF2B5EF4-FFF2-40B4-BE49-F238E27FC236}">
                <a16:creationId xmlns:a16="http://schemas.microsoft.com/office/drawing/2014/main" id="{85D761BA-A449-1904-4FB5-D34BC573EA44}"/>
              </a:ext>
            </a:extLst>
          </p:cNvPr>
          <p:cNvSpPr txBox="1"/>
          <p:nvPr/>
        </p:nvSpPr>
        <p:spPr>
          <a:xfrm>
            <a:off x="9649428" y="6625279"/>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16537649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hteck 24">
            <a:extLst>
              <a:ext uri="{FF2B5EF4-FFF2-40B4-BE49-F238E27FC236}">
                <a16:creationId xmlns:a16="http://schemas.microsoft.com/office/drawing/2014/main" id="{942A5122-3DAF-EE16-09F2-1A2F667BB256}"/>
              </a:ext>
            </a:extLst>
          </p:cNvPr>
          <p:cNvSpPr/>
          <p:nvPr/>
        </p:nvSpPr>
        <p:spPr>
          <a:xfrm>
            <a:off x="6688183" y="0"/>
            <a:ext cx="5533103" cy="6870358"/>
          </a:xfrm>
          <a:prstGeom prst="rect">
            <a:avLst/>
          </a:prstGeom>
          <a:gradFill>
            <a:gsLst>
              <a:gs pos="0">
                <a:schemeClr val="bg1">
                  <a:lumMod val="85000"/>
                </a:schemeClr>
              </a:gs>
              <a:gs pos="99000">
                <a:schemeClr val="bg1">
                  <a:lumMod val="6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Abgerundetes Rechteck 18">
            <a:extLst>
              <a:ext uri="{FF2B5EF4-FFF2-40B4-BE49-F238E27FC236}">
                <a16:creationId xmlns:a16="http://schemas.microsoft.com/office/drawing/2014/main" id="{1DF322DA-B75A-B311-EE14-254C65A6125F}"/>
              </a:ext>
            </a:extLst>
          </p:cNvPr>
          <p:cNvSpPr/>
          <p:nvPr/>
        </p:nvSpPr>
        <p:spPr>
          <a:xfrm>
            <a:off x="1605215" y="3233538"/>
            <a:ext cx="4187598" cy="116328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Abgerundetes Rechteck 19">
            <a:extLst>
              <a:ext uri="{FF2B5EF4-FFF2-40B4-BE49-F238E27FC236}">
                <a16:creationId xmlns:a16="http://schemas.microsoft.com/office/drawing/2014/main" id="{8EB0E58C-5364-C02E-C613-84A5BFA2335F}"/>
              </a:ext>
            </a:extLst>
          </p:cNvPr>
          <p:cNvSpPr/>
          <p:nvPr/>
        </p:nvSpPr>
        <p:spPr>
          <a:xfrm>
            <a:off x="1605215" y="4669585"/>
            <a:ext cx="4187598" cy="116328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Abgerundetes Rechteck 17">
            <a:extLst>
              <a:ext uri="{FF2B5EF4-FFF2-40B4-BE49-F238E27FC236}">
                <a16:creationId xmlns:a16="http://schemas.microsoft.com/office/drawing/2014/main" id="{6947BFC2-2973-9B9B-4013-F3D871B8111E}"/>
              </a:ext>
            </a:extLst>
          </p:cNvPr>
          <p:cNvSpPr/>
          <p:nvPr/>
        </p:nvSpPr>
        <p:spPr>
          <a:xfrm>
            <a:off x="1605215" y="1838048"/>
            <a:ext cx="4187598" cy="116328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Box 9">
            <a:extLst>
              <a:ext uri="{FF2B5EF4-FFF2-40B4-BE49-F238E27FC236}">
                <a16:creationId xmlns:a16="http://schemas.microsoft.com/office/drawing/2014/main" id="{8748324D-C178-DD27-B8F8-21A09E0BB7C1}"/>
              </a:ext>
            </a:extLst>
          </p:cNvPr>
          <p:cNvSpPr txBox="1"/>
          <p:nvPr/>
        </p:nvSpPr>
        <p:spPr>
          <a:xfrm>
            <a:off x="7296284" y="6138207"/>
            <a:ext cx="4316897" cy="461665"/>
          </a:xfrm>
          <a:prstGeom prst="rect">
            <a:avLst/>
          </a:prstGeom>
          <a:noFill/>
        </p:spPr>
        <p:txBody>
          <a:bodyPr wrap="square">
            <a:spAutoFit/>
          </a:bodyPr>
          <a:lstStyle/>
          <a:p>
            <a:r>
              <a:rPr lang="en-US" sz="800" dirty="0" err="1">
                <a:solidFill>
                  <a:schemeClr val="bg1"/>
                </a:solidFill>
                <a:latin typeface="Century Gothic" panose="020B0502020202020204" pitchFamily="34" charset="0"/>
              </a:rPr>
              <a:t>Araco</a:t>
            </a:r>
            <a:r>
              <a:rPr lang="en-US" sz="800" dirty="0">
                <a:solidFill>
                  <a:schemeClr val="bg1"/>
                </a:solidFill>
                <a:latin typeface="Century Gothic" panose="020B0502020202020204" pitchFamily="34" charset="0"/>
              </a:rPr>
              <a:t> A, </a:t>
            </a:r>
            <a:r>
              <a:rPr lang="en-US" sz="800" dirty="0" err="1">
                <a:solidFill>
                  <a:schemeClr val="bg1"/>
                </a:solidFill>
                <a:latin typeface="Century Gothic" panose="020B0502020202020204" pitchFamily="34" charset="0"/>
              </a:rPr>
              <a:t>Araco</a:t>
            </a:r>
            <a:r>
              <a:rPr lang="en-US" sz="800" dirty="0">
                <a:solidFill>
                  <a:schemeClr val="bg1"/>
                </a:solidFill>
                <a:latin typeface="Century Gothic" panose="020B0502020202020204" pitchFamily="34" charset="0"/>
              </a:rPr>
              <a:t> F. Preliminary Prospective and Randomized Study of Highly Purified Polynucleotide vs Placebo in Treatment of Moderate to Severe Acne Scars. </a:t>
            </a:r>
            <a:r>
              <a:rPr lang="en-US" sz="800" dirty="0" err="1">
                <a:solidFill>
                  <a:schemeClr val="bg1"/>
                </a:solidFill>
                <a:latin typeface="Century Gothic" panose="020B0502020202020204" pitchFamily="34" charset="0"/>
              </a:rPr>
              <a:t>Aesthet</a:t>
            </a:r>
            <a:r>
              <a:rPr lang="en-US" sz="800" dirty="0">
                <a:solidFill>
                  <a:schemeClr val="bg1"/>
                </a:solidFill>
                <a:latin typeface="Century Gothic" panose="020B0502020202020204" pitchFamily="34" charset="0"/>
              </a:rPr>
              <a:t> Surg J. 2021 Jun 14;41(7):NP866-NP874. </a:t>
            </a:r>
            <a:r>
              <a:rPr lang="en-US" sz="800" dirty="0" err="1">
                <a:solidFill>
                  <a:schemeClr val="bg1"/>
                </a:solidFill>
                <a:latin typeface="Century Gothic" panose="020B0502020202020204" pitchFamily="34" charset="0"/>
              </a:rPr>
              <a:t>doi</a:t>
            </a:r>
            <a:r>
              <a:rPr lang="en-US" sz="800" dirty="0">
                <a:solidFill>
                  <a:schemeClr val="bg1"/>
                </a:solidFill>
                <a:latin typeface="Century Gothic" panose="020B0502020202020204" pitchFamily="34" charset="0"/>
              </a:rPr>
              <a:t>: 10.1093/</a:t>
            </a:r>
            <a:r>
              <a:rPr lang="en-US" sz="800" dirty="0" err="1">
                <a:solidFill>
                  <a:schemeClr val="bg1"/>
                </a:solidFill>
                <a:latin typeface="Century Gothic" panose="020B0502020202020204" pitchFamily="34" charset="0"/>
              </a:rPr>
              <a:t>asj</a:t>
            </a:r>
            <a:r>
              <a:rPr lang="en-US" sz="800" dirty="0">
                <a:solidFill>
                  <a:schemeClr val="bg1"/>
                </a:solidFill>
                <a:latin typeface="Century Gothic" panose="020B0502020202020204" pitchFamily="34" charset="0"/>
              </a:rPr>
              <a:t>/sjab125. PMID: 33755110.</a:t>
            </a:r>
          </a:p>
        </p:txBody>
      </p:sp>
      <p:sp>
        <p:nvSpPr>
          <p:cNvPr id="8" name="Oval 7">
            <a:extLst>
              <a:ext uri="{FF2B5EF4-FFF2-40B4-BE49-F238E27FC236}">
                <a16:creationId xmlns:a16="http://schemas.microsoft.com/office/drawing/2014/main" id="{44E7F050-1249-5F15-B4D8-BF23117ACFA5}"/>
              </a:ext>
            </a:extLst>
          </p:cNvPr>
          <p:cNvSpPr/>
          <p:nvPr/>
        </p:nvSpPr>
        <p:spPr>
          <a:xfrm>
            <a:off x="1070300" y="1824529"/>
            <a:ext cx="1167550" cy="1163286"/>
          </a:xfrm>
          <a:prstGeom prst="ellipse">
            <a:avLst/>
          </a:prstGeom>
          <a:solidFill>
            <a:schemeClr val="bg1">
              <a:lumMod val="95000"/>
            </a:schemeClr>
          </a:solidFill>
          <a:ln w="63500">
            <a:gradFill flip="none" rotWithShape="1">
              <a:gsLst>
                <a:gs pos="0">
                  <a:srgbClr val="C62534"/>
                </a:gs>
                <a:gs pos="100000">
                  <a:srgbClr val="E8C033"/>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600">
                <a:solidFill>
                  <a:schemeClr val="tx1"/>
                </a:solidFill>
              </a:rPr>
              <a:t>Age</a:t>
            </a:r>
            <a:endParaRPr lang="LID4096" sz="1600">
              <a:solidFill>
                <a:schemeClr val="tx1"/>
              </a:solidFill>
            </a:endParaRPr>
          </a:p>
        </p:txBody>
      </p:sp>
      <p:sp>
        <p:nvSpPr>
          <p:cNvPr id="11" name="Textfeld 10">
            <a:extLst>
              <a:ext uri="{FF2B5EF4-FFF2-40B4-BE49-F238E27FC236}">
                <a16:creationId xmlns:a16="http://schemas.microsoft.com/office/drawing/2014/main" id="{D01CEF00-3B1C-2201-DC56-CF2EB780B7C6}"/>
              </a:ext>
            </a:extLst>
          </p:cNvPr>
          <p:cNvSpPr txBox="1"/>
          <p:nvPr/>
        </p:nvSpPr>
        <p:spPr>
          <a:xfrm>
            <a:off x="1070300" y="795979"/>
            <a:ext cx="6096000" cy="523220"/>
          </a:xfrm>
          <a:prstGeom prst="rect">
            <a:avLst/>
          </a:prstGeom>
          <a:noFill/>
        </p:spPr>
        <p:txBody>
          <a:bodyPr wrap="square">
            <a:spAutoFit/>
          </a:bodyPr>
          <a:lstStyle/>
          <a:p>
            <a:r>
              <a:rPr lang="de-DE" sz="2800" dirty="0">
                <a:solidFill>
                  <a:srgbClr val="C62534"/>
                </a:solidFill>
              </a:rPr>
              <a:t>CASE STUDY 2 </a:t>
            </a:r>
          </a:p>
        </p:txBody>
      </p:sp>
      <p:sp>
        <p:nvSpPr>
          <p:cNvPr id="16" name="Oval 15">
            <a:extLst>
              <a:ext uri="{FF2B5EF4-FFF2-40B4-BE49-F238E27FC236}">
                <a16:creationId xmlns:a16="http://schemas.microsoft.com/office/drawing/2014/main" id="{C7D35898-AC84-FACB-FD1B-9A74A2627ABF}"/>
              </a:ext>
            </a:extLst>
          </p:cNvPr>
          <p:cNvSpPr/>
          <p:nvPr/>
        </p:nvSpPr>
        <p:spPr>
          <a:xfrm>
            <a:off x="1070300" y="3247057"/>
            <a:ext cx="1167550" cy="1163286"/>
          </a:xfrm>
          <a:prstGeom prst="ellipse">
            <a:avLst/>
          </a:prstGeom>
          <a:solidFill>
            <a:schemeClr val="bg1">
              <a:lumMod val="95000"/>
            </a:schemeClr>
          </a:solidFill>
          <a:ln w="63500">
            <a:gradFill flip="none" rotWithShape="1">
              <a:gsLst>
                <a:gs pos="0">
                  <a:srgbClr val="C62534"/>
                </a:gs>
                <a:gs pos="100000">
                  <a:srgbClr val="E8C033"/>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200">
                <a:solidFill>
                  <a:schemeClr val="tx1"/>
                </a:solidFill>
              </a:rPr>
              <a:t>Prior aesthetic treatment</a:t>
            </a:r>
            <a:endParaRPr lang="LID4096" sz="1200">
              <a:solidFill>
                <a:schemeClr val="tx1"/>
              </a:solidFill>
            </a:endParaRPr>
          </a:p>
        </p:txBody>
      </p:sp>
      <p:sp>
        <p:nvSpPr>
          <p:cNvPr id="17" name="Oval 16">
            <a:extLst>
              <a:ext uri="{FF2B5EF4-FFF2-40B4-BE49-F238E27FC236}">
                <a16:creationId xmlns:a16="http://schemas.microsoft.com/office/drawing/2014/main" id="{A4AE2821-3935-AE5C-71B3-4485D080269E}"/>
              </a:ext>
            </a:extLst>
          </p:cNvPr>
          <p:cNvSpPr/>
          <p:nvPr/>
        </p:nvSpPr>
        <p:spPr>
          <a:xfrm>
            <a:off x="1070300" y="4669585"/>
            <a:ext cx="1167550" cy="1163286"/>
          </a:xfrm>
          <a:prstGeom prst="ellipse">
            <a:avLst/>
          </a:prstGeom>
          <a:solidFill>
            <a:schemeClr val="bg1">
              <a:lumMod val="95000"/>
            </a:schemeClr>
          </a:solidFill>
          <a:ln w="63500">
            <a:gradFill flip="none" rotWithShape="1">
              <a:gsLst>
                <a:gs pos="0">
                  <a:srgbClr val="C62534"/>
                </a:gs>
                <a:gs pos="100000">
                  <a:srgbClr val="E8C033"/>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600">
                <a:solidFill>
                  <a:schemeClr val="tx1"/>
                </a:solidFill>
              </a:rPr>
              <a:t>Goal</a:t>
            </a:r>
            <a:endParaRPr lang="LID4096" sz="1600">
              <a:solidFill>
                <a:schemeClr val="tx1"/>
              </a:solidFill>
            </a:endParaRPr>
          </a:p>
        </p:txBody>
      </p:sp>
      <p:sp>
        <p:nvSpPr>
          <p:cNvPr id="21" name="Titel 1">
            <a:extLst>
              <a:ext uri="{FF2B5EF4-FFF2-40B4-BE49-F238E27FC236}">
                <a16:creationId xmlns:a16="http://schemas.microsoft.com/office/drawing/2014/main" id="{1A4358D8-EEA9-317D-2BF6-60A64C72C7BD}"/>
              </a:ext>
            </a:extLst>
          </p:cNvPr>
          <p:cNvSpPr txBox="1">
            <a:spLocks/>
          </p:cNvSpPr>
          <p:nvPr/>
        </p:nvSpPr>
        <p:spPr>
          <a:xfrm>
            <a:off x="2355921" y="4828562"/>
            <a:ext cx="3318819" cy="845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a:lstStyle>
          <a:p>
            <a:pPr lvl="0">
              <a:lnSpc>
                <a:spcPct val="150000"/>
              </a:lnSpc>
            </a:pPr>
            <a:r>
              <a:rPr lang="de-DE" sz="1400" err="1"/>
              <a:t>Improve</a:t>
            </a:r>
            <a:r>
              <a:rPr lang="de-DE" sz="1400"/>
              <a:t> </a:t>
            </a:r>
            <a:r>
              <a:rPr lang="de-DE" sz="1400" err="1"/>
              <a:t>skin</a:t>
            </a:r>
            <a:r>
              <a:rPr lang="de-DE" sz="1400"/>
              <a:t> </a:t>
            </a:r>
            <a:r>
              <a:rPr lang="de-DE" sz="1400" err="1"/>
              <a:t>texture</a:t>
            </a:r>
            <a:r>
              <a:rPr lang="de-DE" sz="1400"/>
              <a:t>, </a:t>
            </a:r>
            <a:br>
              <a:rPr lang="de-DE" sz="1400"/>
            </a:br>
            <a:r>
              <a:rPr lang="de-DE" sz="1400" err="1"/>
              <a:t>skin</a:t>
            </a:r>
            <a:r>
              <a:rPr lang="de-DE" sz="1400"/>
              <a:t> </a:t>
            </a:r>
            <a:r>
              <a:rPr lang="de-DE" sz="1400" err="1"/>
              <a:t>homogeneity</a:t>
            </a:r>
            <a:r>
              <a:rPr lang="de-DE" sz="1400"/>
              <a:t> and </a:t>
            </a:r>
            <a:r>
              <a:rPr lang="de-DE" sz="1400" err="1"/>
              <a:t>acne</a:t>
            </a:r>
            <a:r>
              <a:rPr lang="de-DE" sz="1400"/>
              <a:t> </a:t>
            </a:r>
            <a:r>
              <a:rPr lang="de-DE" sz="1400" err="1"/>
              <a:t>scars</a:t>
            </a:r>
            <a:endParaRPr lang="de-DE" sz="1400"/>
          </a:p>
        </p:txBody>
      </p:sp>
      <p:sp>
        <p:nvSpPr>
          <p:cNvPr id="22" name="Titel 1">
            <a:extLst>
              <a:ext uri="{FF2B5EF4-FFF2-40B4-BE49-F238E27FC236}">
                <a16:creationId xmlns:a16="http://schemas.microsoft.com/office/drawing/2014/main" id="{61710456-0419-CF28-0E6E-092AF8BB740A}"/>
              </a:ext>
            </a:extLst>
          </p:cNvPr>
          <p:cNvSpPr txBox="1">
            <a:spLocks/>
          </p:cNvSpPr>
          <p:nvPr/>
        </p:nvSpPr>
        <p:spPr>
          <a:xfrm>
            <a:off x="2637267" y="3441194"/>
            <a:ext cx="2725530" cy="7479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a:lstStyle>
          <a:p>
            <a:pPr lvl="0">
              <a:lnSpc>
                <a:spcPct val="150000"/>
              </a:lnSpc>
            </a:pPr>
            <a:r>
              <a:rPr lang="de-DE" sz="1400"/>
              <a:t>None</a:t>
            </a:r>
          </a:p>
        </p:txBody>
      </p:sp>
      <p:sp>
        <p:nvSpPr>
          <p:cNvPr id="23" name="Titel 1">
            <a:extLst>
              <a:ext uri="{FF2B5EF4-FFF2-40B4-BE49-F238E27FC236}">
                <a16:creationId xmlns:a16="http://schemas.microsoft.com/office/drawing/2014/main" id="{FBFEA77A-D15D-C986-2E08-A8AD7A89F82A}"/>
              </a:ext>
            </a:extLst>
          </p:cNvPr>
          <p:cNvSpPr txBox="1">
            <a:spLocks/>
          </p:cNvSpPr>
          <p:nvPr/>
        </p:nvSpPr>
        <p:spPr>
          <a:xfrm>
            <a:off x="2637267" y="2045704"/>
            <a:ext cx="2725530" cy="7479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a:lstStyle>
          <a:p>
            <a:pPr lvl="0">
              <a:lnSpc>
                <a:spcPct val="150000"/>
              </a:lnSpc>
            </a:pPr>
            <a:r>
              <a:rPr lang="de-DE" sz="1400"/>
              <a:t>36</a:t>
            </a:r>
          </a:p>
        </p:txBody>
      </p:sp>
      <p:grpSp>
        <p:nvGrpSpPr>
          <p:cNvPr id="10" name="Gruppieren 9">
            <a:extLst>
              <a:ext uri="{FF2B5EF4-FFF2-40B4-BE49-F238E27FC236}">
                <a16:creationId xmlns:a16="http://schemas.microsoft.com/office/drawing/2014/main" id="{02393C3A-1B10-2489-91DB-B2EB711239B4}"/>
              </a:ext>
            </a:extLst>
          </p:cNvPr>
          <p:cNvGrpSpPr/>
          <p:nvPr/>
        </p:nvGrpSpPr>
        <p:grpSpPr>
          <a:xfrm>
            <a:off x="7296285" y="834918"/>
            <a:ext cx="4316897" cy="5194993"/>
            <a:chOff x="8204953" y="1469269"/>
            <a:chExt cx="3481599" cy="4189788"/>
          </a:xfrm>
        </p:grpSpPr>
        <p:pic>
          <p:nvPicPr>
            <p:cNvPr id="7" name="Picture 3">
              <a:extLst>
                <a:ext uri="{FF2B5EF4-FFF2-40B4-BE49-F238E27FC236}">
                  <a16:creationId xmlns:a16="http://schemas.microsoft.com/office/drawing/2014/main" id="{F8821A9C-AFCE-E644-D510-DC019E5E208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204953" y="1469269"/>
              <a:ext cx="3481599" cy="4189788"/>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2">
              <a:extLst>
                <a:ext uri="{FF2B5EF4-FFF2-40B4-BE49-F238E27FC236}">
                  <a16:creationId xmlns:a16="http://schemas.microsoft.com/office/drawing/2014/main" id="{227006E9-8EE3-CD08-0FFF-0DA0F9176386}"/>
                </a:ext>
              </a:extLst>
            </p:cNvPr>
            <p:cNvSpPr txBox="1">
              <a:spLocks noChangeArrowheads="1"/>
            </p:cNvSpPr>
            <p:nvPr/>
          </p:nvSpPr>
          <p:spPr bwMode="auto">
            <a:xfrm>
              <a:off x="8309892" y="1561902"/>
              <a:ext cx="100897" cy="19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000" b="0" i="0" u="none" strike="noStrike" cap="none" normalizeH="0" baseline="0">
                  <a:ln>
                    <a:noFill/>
                  </a:ln>
                  <a:solidFill>
                    <a:srgbClr val="231F20"/>
                  </a:solidFill>
                  <a:effectLst/>
                  <a:latin typeface="Calibri" panose="020F0502020204030204" pitchFamily="34" charset="0"/>
                  <a:ea typeface="Calibri" panose="020F0502020204030204" pitchFamily="34" charset="0"/>
                  <a:cs typeface="Times New Roman" panose="02020603050405020304" pitchFamily="18" charset="0"/>
                </a:rPr>
                <a:t>A</a:t>
              </a:r>
              <a:endParaRPr kumimoji="0" lang="it-IT" altLang="it-IT" sz="1800" b="0" i="0" u="none" strike="noStrike" cap="none" normalizeH="0" baseline="0">
                <a:ln>
                  <a:noFill/>
                </a:ln>
                <a:solidFill>
                  <a:schemeClr val="tx1"/>
                </a:solidFill>
                <a:effectLst/>
                <a:latin typeface="Arial" panose="020B0604020202020204" pitchFamily="34" charset="0"/>
              </a:endParaRPr>
            </a:p>
          </p:txBody>
        </p:sp>
      </p:grpSp>
      <p:sp>
        <p:nvSpPr>
          <p:cNvPr id="13" name="CasellaDiTesto 8">
            <a:extLst>
              <a:ext uri="{FF2B5EF4-FFF2-40B4-BE49-F238E27FC236}">
                <a16:creationId xmlns:a16="http://schemas.microsoft.com/office/drawing/2014/main" id="{9D072387-8E42-E535-DDEE-526F2C57B1C2}"/>
              </a:ext>
            </a:extLst>
          </p:cNvPr>
          <p:cNvSpPr txBox="1"/>
          <p:nvPr/>
        </p:nvSpPr>
        <p:spPr>
          <a:xfrm>
            <a:off x="7398597" y="5720041"/>
            <a:ext cx="2948940" cy="261610"/>
          </a:xfrm>
          <a:prstGeom prst="rect">
            <a:avLst/>
          </a:prstGeom>
          <a:noFill/>
        </p:spPr>
        <p:txBody>
          <a:bodyPr wrap="square" rtlCol="0">
            <a:spAutoFit/>
          </a:bodyPr>
          <a:lstStyle/>
          <a:p>
            <a:r>
              <a:rPr lang="it-IT" sz="1100" dirty="0">
                <a:solidFill>
                  <a:schemeClr val="bg1"/>
                </a:solidFill>
              </a:rPr>
              <a:t>Image </a:t>
            </a:r>
            <a:r>
              <a:rPr lang="it-IT" sz="1100" dirty="0" err="1">
                <a:solidFill>
                  <a:schemeClr val="bg1"/>
                </a:solidFill>
              </a:rPr>
              <a:t>courtesy</a:t>
            </a:r>
            <a:endParaRPr lang="it-IT" sz="1100" dirty="0">
              <a:solidFill>
                <a:schemeClr val="bg1"/>
              </a:solidFill>
            </a:endParaRPr>
          </a:p>
        </p:txBody>
      </p:sp>
      <p:sp>
        <p:nvSpPr>
          <p:cNvPr id="12" name="Textfeld 11">
            <a:extLst>
              <a:ext uri="{FF2B5EF4-FFF2-40B4-BE49-F238E27FC236}">
                <a16:creationId xmlns:a16="http://schemas.microsoft.com/office/drawing/2014/main" id="{AB3268CA-11F2-CF3D-3636-B18E08EF1E27}"/>
              </a:ext>
            </a:extLst>
          </p:cNvPr>
          <p:cNvSpPr txBox="1"/>
          <p:nvPr/>
        </p:nvSpPr>
        <p:spPr>
          <a:xfrm>
            <a:off x="7296285" y="380549"/>
            <a:ext cx="4316897" cy="369332"/>
          </a:xfrm>
          <a:prstGeom prst="rect">
            <a:avLst/>
          </a:prstGeom>
          <a:noFill/>
        </p:spPr>
        <p:txBody>
          <a:bodyPr wrap="square">
            <a:spAutoFit/>
          </a:bodyPr>
          <a:lstStyle/>
          <a:p>
            <a:pPr algn="ctr"/>
            <a:r>
              <a:rPr lang="de-DE" sz="1800" dirty="0">
                <a:solidFill>
                  <a:schemeClr val="bg1"/>
                </a:solidFill>
              </a:rPr>
              <a:t>BEFORE</a:t>
            </a:r>
            <a:endParaRPr lang="de-DE" dirty="0">
              <a:solidFill>
                <a:schemeClr val="bg1"/>
              </a:solidFill>
            </a:endParaRPr>
          </a:p>
        </p:txBody>
      </p:sp>
      <p:sp>
        <p:nvSpPr>
          <p:cNvPr id="3" name="TextBox 2">
            <a:extLst>
              <a:ext uri="{FF2B5EF4-FFF2-40B4-BE49-F238E27FC236}">
                <a16:creationId xmlns:a16="http://schemas.microsoft.com/office/drawing/2014/main" id="{9028420B-DA90-6649-FDAA-104926265D21}"/>
              </a:ext>
            </a:extLst>
          </p:cNvPr>
          <p:cNvSpPr txBox="1"/>
          <p:nvPr/>
        </p:nvSpPr>
        <p:spPr>
          <a:xfrm>
            <a:off x="9618639" y="6519446"/>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33669500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hteck 23">
            <a:extLst>
              <a:ext uri="{FF2B5EF4-FFF2-40B4-BE49-F238E27FC236}">
                <a16:creationId xmlns:a16="http://schemas.microsoft.com/office/drawing/2014/main" id="{FCC1EF10-88AF-FBD0-365C-3CD0E499EDAF}"/>
              </a:ext>
            </a:extLst>
          </p:cNvPr>
          <p:cNvSpPr/>
          <p:nvPr/>
        </p:nvSpPr>
        <p:spPr>
          <a:xfrm>
            <a:off x="8024336" y="12828"/>
            <a:ext cx="4167664" cy="6870358"/>
          </a:xfrm>
          <a:prstGeom prst="rect">
            <a:avLst/>
          </a:prstGeom>
          <a:gradFill>
            <a:gsLst>
              <a:gs pos="0">
                <a:srgbClr val="C62534"/>
              </a:gs>
              <a:gs pos="99000">
                <a:srgbClr val="E8C033"/>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2B98DDD8-D842-D4F7-0C98-3B4FC110D4A1}"/>
              </a:ext>
            </a:extLst>
          </p:cNvPr>
          <p:cNvSpPr/>
          <p:nvPr/>
        </p:nvSpPr>
        <p:spPr>
          <a:xfrm>
            <a:off x="3867437" y="0"/>
            <a:ext cx="4167664" cy="6870358"/>
          </a:xfrm>
          <a:prstGeom prst="rect">
            <a:avLst/>
          </a:prstGeom>
          <a:gradFill>
            <a:gsLst>
              <a:gs pos="0">
                <a:schemeClr val="bg1">
                  <a:lumMod val="85000"/>
                </a:schemeClr>
              </a:gs>
              <a:gs pos="99000">
                <a:schemeClr val="bg1">
                  <a:lumMod val="6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id="{D6A0C07F-96AE-AE6E-8C8C-6F71F58DCDFE}"/>
              </a:ext>
            </a:extLst>
          </p:cNvPr>
          <p:cNvSpPr txBox="1"/>
          <p:nvPr/>
        </p:nvSpPr>
        <p:spPr>
          <a:xfrm>
            <a:off x="4171781" y="442997"/>
            <a:ext cx="3532850" cy="369332"/>
          </a:xfrm>
          <a:prstGeom prst="rect">
            <a:avLst/>
          </a:prstGeom>
          <a:noFill/>
        </p:spPr>
        <p:txBody>
          <a:bodyPr wrap="square">
            <a:spAutoFit/>
          </a:bodyPr>
          <a:lstStyle/>
          <a:p>
            <a:pPr algn="ctr"/>
            <a:r>
              <a:rPr lang="de-DE" sz="1800">
                <a:solidFill>
                  <a:schemeClr val="bg1"/>
                </a:solidFill>
              </a:rPr>
              <a:t>BEFORE</a:t>
            </a:r>
            <a:endParaRPr lang="de-DE">
              <a:solidFill>
                <a:schemeClr val="bg1"/>
              </a:solidFill>
            </a:endParaRPr>
          </a:p>
        </p:txBody>
      </p:sp>
      <p:sp>
        <p:nvSpPr>
          <p:cNvPr id="26" name="Textfeld 25">
            <a:extLst>
              <a:ext uri="{FF2B5EF4-FFF2-40B4-BE49-F238E27FC236}">
                <a16:creationId xmlns:a16="http://schemas.microsoft.com/office/drawing/2014/main" id="{4653CA13-8724-2A28-6F66-A891784D69A4}"/>
              </a:ext>
            </a:extLst>
          </p:cNvPr>
          <p:cNvSpPr txBox="1"/>
          <p:nvPr/>
        </p:nvSpPr>
        <p:spPr>
          <a:xfrm>
            <a:off x="8298575" y="442997"/>
            <a:ext cx="3619183" cy="646331"/>
          </a:xfrm>
          <a:prstGeom prst="rect">
            <a:avLst/>
          </a:prstGeom>
          <a:noFill/>
        </p:spPr>
        <p:txBody>
          <a:bodyPr wrap="square">
            <a:spAutoFit/>
          </a:bodyPr>
          <a:lstStyle/>
          <a:p>
            <a:pPr algn="ctr"/>
            <a:r>
              <a:rPr lang="de-DE" sz="1800" dirty="0">
                <a:solidFill>
                  <a:schemeClr val="bg1"/>
                </a:solidFill>
              </a:rPr>
              <a:t>AFTER</a:t>
            </a:r>
          </a:p>
          <a:p>
            <a:pPr algn="ctr"/>
            <a:r>
              <a:rPr lang="de-DE" dirty="0">
                <a:solidFill>
                  <a:schemeClr val="bg1"/>
                </a:solidFill>
              </a:rPr>
              <a:t>(30 </a:t>
            </a:r>
            <a:r>
              <a:rPr lang="de-DE" dirty="0" err="1">
                <a:solidFill>
                  <a:schemeClr val="bg1"/>
                </a:solidFill>
              </a:rPr>
              <a:t>days</a:t>
            </a:r>
            <a:r>
              <a:rPr lang="de-DE" dirty="0">
                <a:solidFill>
                  <a:schemeClr val="bg1"/>
                </a:solidFill>
              </a:rPr>
              <a:t> after last </a:t>
            </a:r>
            <a:r>
              <a:rPr lang="de-DE" dirty="0" err="1">
                <a:solidFill>
                  <a:schemeClr val="bg1"/>
                </a:solidFill>
              </a:rPr>
              <a:t>treatment</a:t>
            </a:r>
            <a:r>
              <a:rPr lang="de-DE" dirty="0">
                <a:solidFill>
                  <a:schemeClr val="bg1"/>
                </a:solidFill>
              </a:rPr>
              <a:t>)</a:t>
            </a:r>
          </a:p>
        </p:txBody>
      </p:sp>
      <p:sp>
        <p:nvSpPr>
          <p:cNvPr id="27" name="TextBox 9">
            <a:extLst>
              <a:ext uri="{FF2B5EF4-FFF2-40B4-BE49-F238E27FC236}">
                <a16:creationId xmlns:a16="http://schemas.microsoft.com/office/drawing/2014/main" id="{C4DB936F-1CCE-483A-5BDA-0860BB046F23}"/>
              </a:ext>
            </a:extLst>
          </p:cNvPr>
          <p:cNvSpPr txBox="1"/>
          <p:nvPr/>
        </p:nvSpPr>
        <p:spPr>
          <a:xfrm>
            <a:off x="8151899" y="6036612"/>
            <a:ext cx="3912533" cy="369332"/>
          </a:xfrm>
          <a:prstGeom prst="rect">
            <a:avLst/>
          </a:prstGeom>
          <a:noFill/>
        </p:spPr>
        <p:txBody>
          <a:bodyPr wrap="square">
            <a:spAutoFit/>
          </a:bodyPr>
          <a:lstStyle/>
          <a:p>
            <a:r>
              <a:rPr lang="en-US" sz="600" dirty="0" err="1">
                <a:solidFill>
                  <a:schemeClr val="bg1"/>
                </a:solidFill>
                <a:latin typeface="Century Gothic" panose="020B0502020202020204" pitchFamily="34" charset="0"/>
              </a:rPr>
              <a:t>Araco</a:t>
            </a:r>
            <a:r>
              <a:rPr lang="en-US" sz="600" dirty="0">
                <a:solidFill>
                  <a:schemeClr val="bg1"/>
                </a:solidFill>
                <a:latin typeface="Century Gothic" panose="020B0502020202020204" pitchFamily="34" charset="0"/>
              </a:rPr>
              <a:t> A, </a:t>
            </a:r>
            <a:r>
              <a:rPr lang="en-US" sz="600" dirty="0" err="1">
                <a:solidFill>
                  <a:schemeClr val="bg1"/>
                </a:solidFill>
                <a:latin typeface="Century Gothic" panose="020B0502020202020204" pitchFamily="34" charset="0"/>
              </a:rPr>
              <a:t>Araco</a:t>
            </a:r>
            <a:r>
              <a:rPr lang="en-US" sz="600" dirty="0">
                <a:solidFill>
                  <a:schemeClr val="bg1"/>
                </a:solidFill>
                <a:latin typeface="Century Gothic" panose="020B0502020202020204" pitchFamily="34" charset="0"/>
              </a:rPr>
              <a:t> F. Preliminary Prospective and Randomized Study of Highly Purified Polynucleotide vs Placebo in Treatment of Moderate to Severe Acne Scars. </a:t>
            </a:r>
            <a:r>
              <a:rPr lang="en-US" sz="600" dirty="0" err="1">
                <a:solidFill>
                  <a:schemeClr val="bg1"/>
                </a:solidFill>
                <a:latin typeface="Century Gothic" panose="020B0502020202020204" pitchFamily="34" charset="0"/>
              </a:rPr>
              <a:t>Aesthet</a:t>
            </a:r>
            <a:r>
              <a:rPr lang="en-US" sz="600" dirty="0">
                <a:solidFill>
                  <a:schemeClr val="bg1"/>
                </a:solidFill>
                <a:latin typeface="Century Gothic" panose="020B0502020202020204" pitchFamily="34" charset="0"/>
              </a:rPr>
              <a:t> Surg J. 2021 Jun 14;41(7):NP866-NP874. </a:t>
            </a:r>
            <a:r>
              <a:rPr lang="en-US" sz="600" dirty="0" err="1">
                <a:solidFill>
                  <a:schemeClr val="bg1"/>
                </a:solidFill>
                <a:latin typeface="Century Gothic" panose="020B0502020202020204" pitchFamily="34" charset="0"/>
              </a:rPr>
              <a:t>doi</a:t>
            </a:r>
            <a:r>
              <a:rPr lang="en-US" sz="600" dirty="0">
                <a:solidFill>
                  <a:schemeClr val="bg1"/>
                </a:solidFill>
                <a:latin typeface="Century Gothic" panose="020B0502020202020204" pitchFamily="34" charset="0"/>
              </a:rPr>
              <a:t>: 10.1093/</a:t>
            </a:r>
            <a:r>
              <a:rPr lang="en-US" sz="600" dirty="0" err="1">
                <a:solidFill>
                  <a:schemeClr val="bg1"/>
                </a:solidFill>
                <a:latin typeface="Century Gothic" panose="020B0502020202020204" pitchFamily="34" charset="0"/>
              </a:rPr>
              <a:t>asj</a:t>
            </a:r>
            <a:r>
              <a:rPr lang="en-US" sz="600" dirty="0">
                <a:solidFill>
                  <a:schemeClr val="bg1"/>
                </a:solidFill>
                <a:latin typeface="Century Gothic" panose="020B0502020202020204" pitchFamily="34" charset="0"/>
              </a:rPr>
              <a:t>/sjab125. PMID: 33755110.</a:t>
            </a:r>
            <a:endParaRPr lang="LID4096" sz="600">
              <a:solidFill>
                <a:schemeClr val="bg1"/>
              </a:solidFill>
              <a:latin typeface="Century Gothic" panose="020B0502020202020204" pitchFamily="34" charset="0"/>
            </a:endParaRPr>
          </a:p>
        </p:txBody>
      </p:sp>
      <p:sp>
        <p:nvSpPr>
          <p:cNvPr id="3" name="Textfeld 2">
            <a:extLst>
              <a:ext uri="{FF2B5EF4-FFF2-40B4-BE49-F238E27FC236}">
                <a16:creationId xmlns:a16="http://schemas.microsoft.com/office/drawing/2014/main" id="{93F3D3A4-43C8-AA64-BB08-5C60CB213A00}"/>
              </a:ext>
            </a:extLst>
          </p:cNvPr>
          <p:cNvSpPr txBox="1"/>
          <p:nvPr/>
        </p:nvSpPr>
        <p:spPr>
          <a:xfrm>
            <a:off x="447533" y="1006973"/>
            <a:ext cx="2993722" cy="523220"/>
          </a:xfrm>
          <a:prstGeom prst="rect">
            <a:avLst/>
          </a:prstGeom>
          <a:noFill/>
        </p:spPr>
        <p:txBody>
          <a:bodyPr wrap="square">
            <a:spAutoFit/>
          </a:bodyPr>
          <a:lstStyle/>
          <a:p>
            <a:r>
              <a:rPr lang="de-DE" sz="2800" dirty="0">
                <a:solidFill>
                  <a:srgbClr val="C62534"/>
                </a:solidFill>
              </a:rPr>
              <a:t>CASE STUDY 2</a:t>
            </a:r>
          </a:p>
        </p:txBody>
      </p:sp>
      <p:sp>
        <p:nvSpPr>
          <p:cNvPr id="2" name="Titel 1">
            <a:extLst>
              <a:ext uri="{FF2B5EF4-FFF2-40B4-BE49-F238E27FC236}">
                <a16:creationId xmlns:a16="http://schemas.microsoft.com/office/drawing/2014/main" id="{DAB49BBB-ACC8-855A-EF83-20C7803B4070}"/>
              </a:ext>
            </a:extLst>
          </p:cNvPr>
          <p:cNvSpPr>
            <a:spLocks noGrp="1"/>
          </p:cNvSpPr>
          <p:nvPr>
            <p:ph type="ctrTitle"/>
          </p:nvPr>
        </p:nvSpPr>
        <p:spPr>
          <a:xfrm>
            <a:off x="437007" y="1736412"/>
            <a:ext cx="3244052" cy="616353"/>
          </a:xfrm>
        </p:spPr>
        <p:txBody>
          <a:bodyPr/>
          <a:lstStyle/>
          <a:p>
            <a:pPr>
              <a:lnSpc>
                <a:spcPct val="120000"/>
              </a:lnSpc>
            </a:pPr>
            <a:r>
              <a:rPr lang="en-GB" sz="2200" dirty="0">
                <a:latin typeface="+mn-lt"/>
              </a:rPr>
              <a:t>Results with </a:t>
            </a:r>
            <a:r>
              <a:rPr lang="en-GB" sz="2200" b="1" dirty="0">
                <a:latin typeface="+mn-lt"/>
              </a:rPr>
              <a:t>PN-HPT</a:t>
            </a:r>
            <a:r>
              <a:rPr lang="en-GB" sz="2200" baseline="30000" dirty="0">
                <a:latin typeface="+mn-lt"/>
              </a:rPr>
              <a:t>®</a:t>
            </a:r>
            <a:endParaRPr lang="de-DE" sz="2200" baseline="30000" dirty="0"/>
          </a:p>
        </p:txBody>
      </p:sp>
      <p:grpSp>
        <p:nvGrpSpPr>
          <p:cNvPr id="5" name="Gruppieren 4">
            <a:extLst>
              <a:ext uri="{FF2B5EF4-FFF2-40B4-BE49-F238E27FC236}">
                <a16:creationId xmlns:a16="http://schemas.microsoft.com/office/drawing/2014/main" id="{239CA652-1AE8-70FC-D95B-3A696B5238A5}"/>
              </a:ext>
            </a:extLst>
          </p:cNvPr>
          <p:cNvGrpSpPr/>
          <p:nvPr/>
        </p:nvGrpSpPr>
        <p:grpSpPr>
          <a:xfrm>
            <a:off x="4223032" y="1469269"/>
            <a:ext cx="3481599" cy="4189788"/>
            <a:chOff x="8204953" y="1469269"/>
            <a:chExt cx="3481599" cy="4189788"/>
          </a:xfrm>
        </p:grpSpPr>
        <p:pic>
          <p:nvPicPr>
            <p:cNvPr id="10" name="Picture 3">
              <a:extLst>
                <a:ext uri="{FF2B5EF4-FFF2-40B4-BE49-F238E27FC236}">
                  <a16:creationId xmlns:a16="http://schemas.microsoft.com/office/drawing/2014/main" id="{37AD6EAC-E0DF-C760-F852-B20481969B0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204953" y="1469269"/>
              <a:ext cx="3481599" cy="4189788"/>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2">
              <a:extLst>
                <a:ext uri="{FF2B5EF4-FFF2-40B4-BE49-F238E27FC236}">
                  <a16:creationId xmlns:a16="http://schemas.microsoft.com/office/drawing/2014/main" id="{6D3811B4-5962-1244-B67E-3B104EADDE98}"/>
                </a:ext>
              </a:extLst>
            </p:cNvPr>
            <p:cNvSpPr txBox="1">
              <a:spLocks noChangeArrowheads="1"/>
            </p:cNvSpPr>
            <p:nvPr/>
          </p:nvSpPr>
          <p:spPr bwMode="auto">
            <a:xfrm>
              <a:off x="8309892" y="1561902"/>
              <a:ext cx="100897" cy="19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000" b="0" i="0" u="none" strike="noStrike" cap="none" normalizeH="0" baseline="0">
                  <a:ln>
                    <a:noFill/>
                  </a:ln>
                  <a:solidFill>
                    <a:srgbClr val="231F20"/>
                  </a:solidFill>
                  <a:effectLst/>
                  <a:latin typeface="Calibri" panose="020F0502020204030204" pitchFamily="34" charset="0"/>
                  <a:ea typeface="Calibri" panose="020F0502020204030204" pitchFamily="34" charset="0"/>
                  <a:cs typeface="Times New Roman" panose="02020603050405020304" pitchFamily="18" charset="0"/>
                </a:rPr>
                <a:t>A</a:t>
              </a:r>
              <a:endParaRPr kumimoji="0" lang="it-IT" altLang="it-IT" sz="1800" b="0" i="0" u="none" strike="noStrike" cap="none" normalizeH="0" baseline="0">
                <a:ln>
                  <a:noFill/>
                </a:ln>
                <a:solidFill>
                  <a:schemeClr val="tx1"/>
                </a:solidFill>
                <a:effectLst/>
                <a:latin typeface="Arial" panose="020B0604020202020204" pitchFamily="34" charset="0"/>
              </a:endParaRPr>
            </a:p>
          </p:txBody>
        </p:sp>
      </p:grpSp>
      <p:pic>
        <p:nvPicPr>
          <p:cNvPr id="12" name="Immagine 8">
            <a:extLst>
              <a:ext uri="{FF2B5EF4-FFF2-40B4-BE49-F238E27FC236}">
                <a16:creationId xmlns:a16="http://schemas.microsoft.com/office/drawing/2014/main" id="{A68B12C9-8AAE-8BB8-282E-E0F78647916F}"/>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4000" contrast="-9000"/>
                    </a14:imgEffect>
                  </a14:imgLayer>
                </a14:imgProps>
              </a:ext>
              <a:ext uri="{28A0092B-C50C-407E-A947-70E740481C1C}">
                <a14:useLocalDpi xmlns:a14="http://schemas.microsoft.com/office/drawing/2010/main"/>
              </a:ext>
            </a:extLst>
          </a:blip>
          <a:srcRect/>
          <a:stretch/>
        </p:blipFill>
        <p:spPr>
          <a:xfrm>
            <a:off x="8393307" y="1469269"/>
            <a:ext cx="3476071" cy="4187402"/>
          </a:xfrm>
          <a:prstGeom prst="rect">
            <a:avLst/>
          </a:prstGeom>
        </p:spPr>
      </p:pic>
      <p:sp>
        <p:nvSpPr>
          <p:cNvPr id="14" name="CasellaDiTesto 8">
            <a:extLst>
              <a:ext uri="{FF2B5EF4-FFF2-40B4-BE49-F238E27FC236}">
                <a16:creationId xmlns:a16="http://schemas.microsoft.com/office/drawing/2014/main" id="{2BA20F02-8CF8-4208-5299-DD35B053518D}"/>
              </a:ext>
            </a:extLst>
          </p:cNvPr>
          <p:cNvSpPr txBox="1"/>
          <p:nvPr/>
        </p:nvSpPr>
        <p:spPr>
          <a:xfrm>
            <a:off x="4223032" y="5695860"/>
            <a:ext cx="2948940" cy="261610"/>
          </a:xfrm>
          <a:prstGeom prst="rect">
            <a:avLst/>
          </a:prstGeom>
          <a:noFill/>
        </p:spPr>
        <p:txBody>
          <a:bodyPr wrap="square" rtlCol="0">
            <a:spAutoFit/>
          </a:bodyPr>
          <a:lstStyle/>
          <a:p>
            <a:r>
              <a:rPr lang="it-IT" sz="1100">
                <a:solidFill>
                  <a:schemeClr val="bg1"/>
                </a:solidFill>
              </a:rPr>
              <a:t>Image </a:t>
            </a:r>
            <a:r>
              <a:rPr lang="it-IT" sz="1100" err="1">
                <a:solidFill>
                  <a:schemeClr val="bg1"/>
                </a:solidFill>
              </a:rPr>
              <a:t>courtesy</a:t>
            </a:r>
            <a:endParaRPr lang="it-IT" sz="1100">
              <a:solidFill>
                <a:schemeClr val="bg1"/>
              </a:solidFill>
            </a:endParaRPr>
          </a:p>
        </p:txBody>
      </p:sp>
      <p:sp>
        <p:nvSpPr>
          <p:cNvPr id="15" name="CasellaDiTesto 8">
            <a:extLst>
              <a:ext uri="{FF2B5EF4-FFF2-40B4-BE49-F238E27FC236}">
                <a16:creationId xmlns:a16="http://schemas.microsoft.com/office/drawing/2014/main" id="{4410CBF5-FFF3-70F1-6FD4-1B2B790A9DC3}"/>
              </a:ext>
            </a:extLst>
          </p:cNvPr>
          <p:cNvSpPr txBox="1"/>
          <p:nvPr/>
        </p:nvSpPr>
        <p:spPr>
          <a:xfrm>
            <a:off x="8390696" y="5695860"/>
            <a:ext cx="2948940" cy="261610"/>
          </a:xfrm>
          <a:prstGeom prst="rect">
            <a:avLst/>
          </a:prstGeom>
          <a:noFill/>
        </p:spPr>
        <p:txBody>
          <a:bodyPr wrap="square" rtlCol="0">
            <a:spAutoFit/>
          </a:bodyPr>
          <a:lstStyle/>
          <a:p>
            <a:r>
              <a:rPr lang="it-IT" sz="1100">
                <a:solidFill>
                  <a:schemeClr val="bg1"/>
                </a:solidFill>
              </a:rPr>
              <a:t>Image </a:t>
            </a:r>
            <a:r>
              <a:rPr lang="it-IT" sz="1100" err="1">
                <a:solidFill>
                  <a:schemeClr val="bg1"/>
                </a:solidFill>
              </a:rPr>
              <a:t>courtesy</a:t>
            </a:r>
            <a:endParaRPr lang="it-IT" sz="1100">
              <a:solidFill>
                <a:schemeClr val="bg1"/>
              </a:solidFill>
            </a:endParaRPr>
          </a:p>
        </p:txBody>
      </p:sp>
      <p:sp>
        <p:nvSpPr>
          <p:cNvPr id="16" name="CasellaDiTesto 14">
            <a:extLst>
              <a:ext uri="{FF2B5EF4-FFF2-40B4-BE49-F238E27FC236}">
                <a16:creationId xmlns:a16="http://schemas.microsoft.com/office/drawing/2014/main" id="{43705758-B37D-BD11-65E0-7E2F078B2686}"/>
              </a:ext>
            </a:extLst>
          </p:cNvPr>
          <p:cNvSpPr txBox="1"/>
          <p:nvPr/>
        </p:nvSpPr>
        <p:spPr>
          <a:xfrm>
            <a:off x="420949" y="2466289"/>
            <a:ext cx="3123865" cy="3384388"/>
          </a:xfrm>
          <a:prstGeom prst="rect">
            <a:avLst/>
          </a:prstGeom>
          <a:noFill/>
        </p:spPr>
        <p:txBody>
          <a:bodyPr wrap="square">
            <a:spAutoFit/>
          </a:bodyPr>
          <a:lstStyle/>
          <a:p>
            <a:pPr>
              <a:lnSpc>
                <a:spcPct val="120000"/>
              </a:lnSpc>
            </a:pPr>
            <a:r>
              <a:rPr lang="it-IT" b="0" i="0" u="none" strike="noStrike" baseline="0" dirty="0">
                <a:latin typeface="Century Gothic" panose="020B0502020202020204" pitchFamily="34" charset="0"/>
              </a:rPr>
              <a:t>The </a:t>
            </a:r>
            <a:r>
              <a:rPr lang="it-IT" b="0" i="0" u="none" strike="noStrike" baseline="0" dirty="0" err="1">
                <a:latin typeface="Century Gothic" panose="020B0502020202020204" pitchFamily="34" charset="0"/>
              </a:rPr>
              <a:t>patient</a:t>
            </a:r>
            <a:r>
              <a:rPr lang="it-IT" b="0" i="0" u="none" strike="noStrike" baseline="0" dirty="0">
                <a:latin typeface="Century Gothic" panose="020B0502020202020204" pitchFamily="34" charset="0"/>
              </a:rPr>
              <a:t> </a:t>
            </a:r>
            <a:r>
              <a:rPr lang="it-IT" b="0" i="0" u="none" strike="noStrike" baseline="0" dirty="0" err="1">
                <a:latin typeface="Century Gothic" panose="020B0502020202020204" pitchFamily="34" charset="0"/>
              </a:rPr>
              <a:t>was</a:t>
            </a:r>
            <a:r>
              <a:rPr lang="it-IT" b="0" i="0" u="none" strike="noStrike" baseline="0" dirty="0">
                <a:latin typeface="Century Gothic" panose="020B0502020202020204" pitchFamily="34" charset="0"/>
              </a:rPr>
              <a:t> </a:t>
            </a:r>
            <a:r>
              <a:rPr lang="it-IT" b="0" i="0" u="none" strike="noStrike" baseline="0" dirty="0" err="1">
                <a:latin typeface="Century Gothic" panose="020B0502020202020204" pitchFamily="34" charset="0"/>
              </a:rPr>
              <a:t>treated</a:t>
            </a:r>
            <a:r>
              <a:rPr lang="it-IT" b="0" i="0" u="none" strike="noStrike" baseline="0" dirty="0">
                <a:latin typeface="Century Gothic" panose="020B0502020202020204" pitchFamily="34" charset="0"/>
              </a:rPr>
              <a:t> </a:t>
            </a:r>
            <a:r>
              <a:rPr lang="it-IT" b="0" i="0" u="none" strike="noStrike" baseline="0" dirty="0" err="1">
                <a:latin typeface="Century Gothic" panose="020B0502020202020204" pitchFamily="34" charset="0"/>
              </a:rPr>
              <a:t>twice</a:t>
            </a:r>
            <a:r>
              <a:rPr lang="it-IT" b="0" i="0" u="none" strike="noStrike" baseline="0" dirty="0">
                <a:latin typeface="Century Gothic" panose="020B0502020202020204" pitchFamily="34" charset="0"/>
              </a:rPr>
              <a:t> (</a:t>
            </a:r>
            <a:r>
              <a:rPr lang="it-IT" b="0" i="0" u="none" strike="noStrike" baseline="0" dirty="0" err="1">
                <a:latin typeface="Century Gothic" panose="020B0502020202020204" pitchFamily="34" charset="0"/>
              </a:rPr>
              <a:t>at</a:t>
            </a:r>
            <a:r>
              <a:rPr lang="it-IT" b="0" i="0" u="none" strike="noStrike" baseline="0" dirty="0">
                <a:latin typeface="Century Gothic" panose="020B0502020202020204" pitchFamily="34" charset="0"/>
              </a:rPr>
              <a:t> T0 and after 3 weeks) with 4.0 </a:t>
            </a:r>
            <a:r>
              <a:rPr lang="it-IT" b="0" i="0" u="none" strike="noStrike" baseline="0" dirty="0" err="1">
                <a:latin typeface="Century Gothic" panose="020B0502020202020204" pitchFamily="34" charset="0"/>
              </a:rPr>
              <a:t>mL</a:t>
            </a:r>
            <a:r>
              <a:rPr lang="it-IT" b="0" i="0" u="none" strike="noStrike" baseline="0" dirty="0">
                <a:latin typeface="Century Gothic" panose="020B0502020202020204" pitchFamily="34" charset="0"/>
              </a:rPr>
              <a:t> of PN-HPT</a:t>
            </a:r>
            <a:r>
              <a:rPr lang="it-IT" b="0" i="0" u="none" strike="noStrike" baseline="30000" dirty="0">
                <a:latin typeface="Century Gothic" panose="020B0502020202020204" pitchFamily="34" charset="0"/>
              </a:rPr>
              <a:t> ®</a:t>
            </a:r>
            <a:r>
              <a:rPr lang="it-IT" b="0" i="0" u="none" strike="noStrike" baseline="0" dirty="0">
                <a:latin typeface="Century Gothic" panose="020B0502020202020204" pitchFamily="34" charset="0"/>
              </a:rPr>
              <a:t>.</a:t>
            </a:r>
          </a:p>
          <a:p>
            <a:pPr>
              <a:lnSpc>
                <a:spcPct val="120000"/>
              </a:lnSpc>
            </a:pPr>
            <a:endParaRPr lang="it-IT" b="0" i="0" u="none" strike="noStrike" baseline="0" dirty="0">
              <a:latin typeface="Century Gothic" panose="020B0502020202020204" pitchFamily="34" charset="0"/>
            </a:endParaRPr>
          </a:p>
          <a:p>
            <a:pPr>
              <a:lnSpc>
                <a:spcPct val="120000"/>
              </a:lnSpc>
            </a:pPr>
            <a:r>
              <a:rPr lang="it-IT" b="0" i="0" u="none" strike="noStrike" baseline="0" dirty="0">
                <a:latin typeface="Century Gothic" panose="020B0502020202020204" pitchFamily="34" charset="0"/>
              </a:rPr>
              <a:t>A </a:t>
            </a:r>
            <a:r>
              <a:rPr lang="it-IT" b="0" i="0" u="none" strike="noStrike" baseline="0" dirty="0" err="1">
                <a:latin typeface="Century Gothic" panose="020B0502020202020204" pitchFamily="34" charset="0"/>
              </a:rPr>
              <a:t>total</a:t>
            </a:r>
            <a:r>
              <a:rPr lang="it-IT" b="0" i="0" u="none" strike="noStrike" baseline="0" dirty="0">
                <a:latin typeface="Century Gothic" panose="020B0502020202020204" pitchFamily="34" charset="0"/>
              </a:rPr>
              <a:t> </a:t>
            </a:r>
            <a:r>
              <a:rPr lang="it-IT" b="0" i="0" u="none" strike="noStrike" baseline="0" dirty="0" err="1">
                <a:latin typeface="Century Gothic" panose="020B0502020202020204" pitchFamily="34" charset="0"/>
              </a:rPr>
              <a:t>quantity</a:t>
            </a:r>
            <a:r>
              <a:rPr lang="it-IT" b="0" i="0" u="none" strike="noStrike" baseline="0" dirty="0">
                <a:latin typeface="Century Gothic" panose="020B0502020202020204" pitchFamily="34" charset="0"/>
              </a:rPr>
              <a:t> of 30 micro-</a:t>
            </a:r>
            <a:r>
              <a:rPr lang="it-IT" b="0" i="0" u="none" strike="noStrike" baseline="0" dirty="0" err="1">
                <a:latin typeface="Century Gothic" panose="020B0502020202020204" pitchFamily="34" charset="0"/>
              </a:rPr>
              <a:t>droplets</a:t>
            </a:r>
            <a:r>
              <a:rPr lang="it-IT" b="0" i="0" u="none" strike="noStrike" baseline="0" dirty="0">
                <a:latin typeface="Century Gothic" panose="020B0502020202020204" pitchFamily="34" charset="0"/>
              </a:rPr>
              <a:t> (0.1-0.2 </a:t>
            </a:r>
            <a:r>
              <a:rPr lang="it-IT" b="0" i="0" u="none" strike="noStrike" baseline="0" dirty="0" err="1">
                <a:latin typeface="Century Gothic" panose="020B0502020202020204" pitchFamily="34" charset="0"/>
              </a:rPr>
              <a:t>mL</a:t>
            </a:r>
            <a:r>
              <a:rPr lang="it-IT" b="0" i="0" u="none" strike="noStrike" baseline="0" dirty="0">
                <a:latin typeface="Century Gothic" panose="020B0502020202020204" pitchFamily="34" charset="0"/>
              </a:rPr>
              <a:t>) </a:t>
            </a:r>
            <a:r>
              <a:rPr lang="it-IT" b="0" i="0" u="none" strike="noStrike" baseline="0" dirty="0" err="1">
                <a:latin typeface="Century Gothic" panose="020B0502020202020204" pitchFamily="34" charset="0"/>
              </a:rPr>
              <a:t>was</a:t>
            </a:r>
            <a:r>
              <a:rPr lang="it-IT" b="0" i="0" u="none" strike="noStrike" baseline="0" dirty="0">
                <a:latin typeface="Century Gothic" panose="020B0502020202020204" pitchFamily="34" charset="0"/>
              </a:rPr>
              <a:t> </a:t>
            </a:r>
            <a:r>
              <a:rPr lang="it-IT" b="0" i="0" u="none" strike="noStrike" baseline="0" dirty="0" err="1">
                <a:latin typeface="Century Gothic" panose="020B0502020202020204" pitchFamily="34" charset="0"/>
              </a:rPr>
              <a:t>injected</a:t>
            </a:r>
            <a:r>
              <a:rPr lang="it-IT" b="0" i="0" u="none" strike="noStrike" baseline="0" dirty="0">
                <a:latin typeface="Century Gothic" panose="020B0502020202020204" pitchFamily="34" charset="0"/>
              </a:rPr>
              <a:t>  </a:t>
            </a:r>
            <a:r>
              <a:rPr lang="it-IT" b="0" i="0" u="none" strike="noStrike" baseline="0" dirty="0" err="1">
                <a:latin typeface="Century Gothic" panose="020B0502020202020204" pitchFamily="34" charset="0"/>
              </a:rPr>
              <a:t>subdermically</a:t>
            </a:r>
            <a:r>
              <a:rPr lang="it-IT" b="0" i="0" u="none" strike="noStrike" baseline="0" dirty="0">
                <a:latin typeface="Century Gothic" panose="020B0502020202020204" pitchFamily="34" charset="0"/>
              </a:rPr>
              <a:t> with a 30 G </a:t>
            </a:r>
            <a:r>
              <a:rPr lang="it-IT" b="0" i="0" u="none" strike="noStrike" baseline="0" dirty="0" err="1">
                <a:latin typeface="Century Gothic" panose="020B0502020202020204" pitchFamily="34" charset="0"/>
              </a:rPr>
              <a:t>needle</a:t>
            </a:r>
            <a:r>
              <a:rPr lang="it-IT" b="0" i="0" u="none" strike="noStrike" baseline="0" dirty="0">
                <a:latin typeface="Century Gothic" panose="020B0502020202020204" pitchFamily="34" charset="0"/>
              </a:rPr>
              <a:t>. </a:t>
            </a:r>
          </a:p>
        </p:txBody>
      </p:sp>
      <p:pic>
        <p:nvPicPr>
          <p:cNvPr id="17" name="Grafik 13" descr="Ein Bild, das Logo enthält.&#10;&#10;Automatisch generierte Beschreibung">
            <a:extLst>
              <a:ext uri="{FF2B5EF4-FFF2-40B4-BE49-F238E27FC236}">
                <a16:creationId xmlns:a16="http://schemas.microsoft.com/office/drawing/2014/main" id="{0F4F7876-33DF-E58F-EAA6-C7524A34FB2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520807" y="1227445"/>
            <a:ext cx="1706777" cy="1159995"/>
          </a:xfrm>
          <a:prstGeom prst="rect">
            <a:avLst/>
          </a:prstGeom>
        </p:spPr>
      </p:pic>
      <p:sp>
        <p:nvSpPr>
          <p:cNvPr id="7" name="TextBox 6">
            <a:extLst>
              <a:ext uri="{FF2B5EF4-FFF2-40B4-BE49-F238E27FC236}">
                <a16:creationId xmlns:a16="http://schemas.microsoft.com/office/drawing/2014/main" id="{81EB8AB1-89CC-36E7-02DF-07FBEFB2C8E7}"/>
              </a:ext>
            </a:extLst>
          </p:cNvPr>
          <p:cNvSpPr txBox="1"/>
          <p:nvPr/>
        </p:nvSpPr>
        <p:spPr>
          <a:xfrm>
            <a:off x="9585289" y="6544632"/>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20954023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AC6381-B09D-AF17-D240-CCB350028442}"/>
              </a:ext>
            </a:extLst>
          </p:cNvPr>
          <p:cNvSpPr>
            <a:spLocks noGrp="1"/>
          </p:cNvSpPr>
          <p:nvPr>
            <p:ph type="title"/>
          </p:nvPr>
        </p:nvSpPr>
        <p:spPr>
          <a:xfrm>
            <a:off x="838200" y="1833662"/>
            <a:ext cx="10515600" cy="750435"/>
          </a:xfrm>
        </p:spPr>
        <p:txBody>
          <a:bodyPr/>
          <a:lstStyle/>
          <a:p>
            <a:r>
              <a:rPr lang="de-DE" sz="3200" err="1"/>
              <a:t>Results</a:t>
            </a:r>
            <a:r>
              <a:rPr lang="de-DE" sz="3200"/>
              <a:t> </a:t>
            </a:r>
            <a:r>
              <a:rPr lang="de-DE" sz="3200" err="1"/>
              <a:t>with</a:t>
            </a:r>
            <a:r>
              <a:rPr lang="de-DE" sz="3200"/>
              <a:t> PN-HPT</a:t>
            </a:r>
            <a:r>
              <a:rPr lang="de-DE" sz="3200" baseline="30000"/>
              <a:t>®</a:t>
            </a:r>
            <a:r>
              <a:rPr lang="de-DE" sz="3200"/>
              <a:t> </a:t>
            </a:r>
            <a:r>
              <a:rPr lang="de-DE" sz="3200" err="1"/>
              <a:t>objectively</a:t>
            </a:r>
            <a:r>
              <a:rPr lang="de-DE" sz="3200"/>
              <a:t> </a:t>
            </a:r>
            <a:r>
              <a:rPr lang="de-DE" sz="3200" err="1"/>
              <a:t>confirmed</a:t>
            </a:r>
            <a:endParaRPr lang="de-DE" sz="3200"/>
          </a:p>
        </p:txBody>
      </p:sp>
      <p:sp>
        <p:nvSpPr>
          <p:cNvPr id="3" name="Textplatzhalter 2">
            <a:extLst>
              <a:ext uri="{FF2B5EF4-FFF2-40B4-BE49-F238E27FC236}">
                <a16:creationId xmlns:a16="http://schemas.microsoft.com/office/drawing/2014/main" id="{2B1EBA77-E819-1D01-30E4-2DE3217610EA}"/>
              </a:ext>
            </a:extLst>
          </p:cNvPr>
          <p:cNvSpPr>
            <a:spLocks noGrp="1"/>
          </p:cNvSpPr>
          <p:nvPr>
            <p:ph type="body" sz="quarter" idx="10"/>
          </p:nvPr>
        </p:nvSpPr>
        <p:spPr>
          <a:xfrm>
            <a:off x="838200" y="1328011"/>
            <a:ext cx="10515600" cy="505651"/>
          </a:xfrm>
        </p:spPr>
        <p:txBody>
          <a:bodyPr/>
          <a:lstStyle/>
          <a:p>
            <a:pPr marL="0" indent="0">
              <a:buNone/>
            </a:pPr>
            <a:r>
              <a:rPr lang="de-DE" err="1">
                <a:solidFill>
                  <a:srgbClr val="C00000"/>
                </a:solidFill>
              </a:rPr>
              <a:t>Significant</a:t>
            </a:r>
            <a:r>
              <a:rPr lang="de-DE">
                <a:solidFill>
                  <a:srgbClr val="C00000"/>
                </a:solidFill>
              </a:rPr>
              <a:t> </a:t>
            </a:r>
            <a:r>
              <a:rPr lang="de-DE" err="1">
                <a:solidFill>
                  <a:srgbClr val="C00000"/>
                </a:solidFill>
              </a:rPr>
              <a:t>improvement</a:t>
            </a:r>
            <a:r>
              <a:rPr lang="de-DE">
                <a:solidFill>
                  <a:srgbClr val="C00000"/>
                </a:solidFill>
              </a:rPr>
              <a:t> </a:t>
            </a:r>
            <a:r>
              <a:rPr lang="de-DE" err="1">
                <a:solidFill>
                  <a:srgbClr val="C00000"/>
                </a:solidFill>
              </a:rPr>
              <a:t>of</a:t>
            </a:r>
            <a:r>
              <a:rPr lang="de-DE">
                <a:solidFill>
                  <a:srgbClr val="C00000"/>
                </a:solidFill>
              </a:rPr>
              <a:t> </a:t>
            </a:r>
            <a:r>
              <a:rPr lang="de-DE" err="1">
                <a:solidFill>
                  <a:srgbClr val="C00000"/>
                </a:solidFill>
              </a:rPr>
              <a:t>skin</a:t>
            </a:r>
            <a:r>
              <a:rPr lang="de-DE">
                <a:solidFill>
                  <a:srgbClr val="C00000"/>
                </a:solidFill>
              </a:rPr>
              <a:t> </a:t>
            </a:r>
            <a:r>
              <a:rPr lang="de-DE" err="1">
                <a:solidFill>
                  <a:srgbClr val="C00000"/>
                </a:solidFill>
              </a:rPr>
              <a:t>texture</a:t>
            </a:r>
            <a:endParaRPr lang="de-DE">
              <a:solidFill>
                <a:srgbClr val="C00000"/>
              </a:solidFill>
            </a:endParaRPr>
          </a:p>
        </p:txBody>
      </p:sp>
      <p:sp>
        <p:nvSpPr>
          <p:cNvPr id="4" name="Freccia a destra 15">
            <a:extLst>
              <a:ext uri="{FF2B5EF4-FFF2-40B4-BE49-F238E27FC236}">
                <a16:creationId xmlns:a16="http://schemas.microsoft.com/office/drawing/2014/main" id="{853452D6-B5DF-532A-C2DA-0B24EBC063B7}"/>
              </a:ext>
            </a:extLst>
          </p:cNvPr>
          <p:cNvSpPr/>
          <p:nvPr/>
        </p:nvSpPr>
        <p:spPr>
          <a:xfrm>
            <a:off x="4768648" y="4169442"/>
            <a:ext cx="978408" cy="484632"/>
          </a:xfrm>
          <a:prstGeom prst="rightArrow">
            <a:avLst/>
          </a:prstGeom>
          <a:gradFill>
            <a:gsLst>
              <a:gs pos="0">
                <a:srgbClr val="C62534"/>
              </a:gs>
              <a:gs pos="99000">
                <a:srgbClr val="E8C033"/>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 name="Immagine 5">
            <a:extLst>
              <a:ext uri="{FF2B5EF4-FFF2-40B4-BE49-F238E27FC236}">
                <a16:creationId xmlns:a16="http://schemas.microsoft.com/office/drawing/2014/main" id="{FB03E1B6-3981-96D3-CC3B-9AE094BA9B8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45984" y="2719042"/>
            <a:ext cx="3377821" cy="3377821"/>
          </a:xfrm>
          <a:prstGeom prst="rect">
            <a:avLst/>
          </a:prstGeom>
        </p:spPr>
      </p:pic>
      <p:pic>
        <p:nvPicPr>
          <p:cNvPr id="6" name="Immagine 8">
            <a:extLst>
              <a:ext uri="{FF2B5EF4-FFF2-40B4-BE49-F238E27FC236}">
                <a16:creationId xmlns:a16="http://schemas.microsoft.com/office/drawing/2014/main" id="{6229870A-2F9D-FC37-00FC-B7A73B878D1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38182" y="2719043"/>
            <a:ext cx="3377820" cy="3377820"/>
          </a:xfrm>
          <a:prstGeom prst="rect">
            <a:avLst/>
          </a:prstGeom>
        </p:spPr>
      </p:pic>
      <p:sp>
        <p:nvSpPr>
          <p:cNvPr id="7" name="TextBox 8">
            <a:extLst>
              <a:ext uri="{FF2B5EF4-FFF2-40B4-BE49-F238E27FC236}">
                <a16:creationId xmlns:a16="http://schemas.microsoft.com/office/drawing/2014/main" id="{C13CE85B-B353-7FAF-5DD3-410F58EDF8AB}"/>
              </a:ext>
            </a:extLst>
          </p:cNvPr>
          <p:cNvSpPr txBox="1"/>
          <p:nvPr/>
        </p:nvSpPr>
        <p:spPr>
          <a:xfrm>
            <a:off x="2153897" y="6231808"/>
            <a:ext cx="961994" cy="276999"/>
          </a:xfrm>
          <a:prstGeom prst="rect">
            <a:avLst/>
          </a:prstGeom>
          <a:noFill/>
        </p:spPr>
        <p:txBody>
          <a:bodyPr wrap="square" rtlCol="0">
            <a:spAutoFit/>
          </a:bodyPr>
          <a:lstStyle/>
          <a:p>
            <a:pPr algn="ctr"/>
            <a:r>
              <a:rPr lang="en-GB" sz="1200"/>
              <a:t>Before</a:t>
            </a:r>
          </a:p>
        </p:txBody>
      </p:sp>
      <p:sp>
        <p:nvSpPr>
          <p:cNvPr id="8" name="TextBox 11">
            <a:extLst>
              <a:ext uri="{FF2B5EF4-FFF2-40B4-BE49-F238E27FC236}">
                <a16:creationId xmlns:a16="http://schemas.microsoft.com/office/drawing/2014/main" id="{99A03AF8-2FC3-0438-C0E2-90A6417BB235}"/>
              </a:ext>
            </a:extLst>
          </p:cNvPr>
          <p:cNvSpPr txBox="1"/>
          <p:nvPr/>
        </p:nvSpPr>
        <p:spPr>
          <a:xfrm>
            <a:off x="5937309" y="6231809"/>
            <a:ext cx="3779565" cy="276999"/>
          </a:xfrm>
          <a:prstGeom prst="rect">
            <a:avLst/>
          </a:prstGeom>
          <a:noFill/>
        </p:spPr>
        <p:txBody>
          <a:bodyPr wrap="square" rtlCol="0">
            <a:spAutoFit/>
          </a:bodyPr>
          <a:lstStyle/>
          <a:p>
            <a:pPr algn="ctr"/>
            <a:r>
              <a:rPr lang="en-GB" sz="1200"/>
              <a:t>Follow-up 30 days after last injection of </a:t>
            </a:r>
            <a:r>
              <a:rPr lang="en-GB" sz="1200" b="1"/>
              <a:t>PN-HPT</a:t>
            </a:r>
            <a:r>
              <a:rPr lang="en-GB" sz="1200" b="1" baseline="30000"/>
              <a:t>®</a:t>
            </a:r>
          </a:p>
        </p:txBody>
      </p:sp>
      <p:sp>
        <p:nvSpPr>
          <p:cNvPr id="9" name="TextBox 10">
            <a:extLst>
              <a:ext uri="{FF2B5EF4-FFF2-40B4-BE49-F238E27FC236}">
                <a16:creationId xmlns:a16="http://schemas.microsoft.com/office/drawing/2014/main" id="{94ACA824-90A2-F05C-A8E9-A8E4B1773477}"/>
              </a:ext>
            </a:extLst>
          </p:cNvPr>
          <p:cNvSpPr txBox="1"/>
          <p:nvPr/>
        </p:nvSpPr>
        <p:spPr>
          <a:xfrm rot="5400000">
            <a:off x="9125331" y="3467430"/>
            <a:ext cx="5483455" cy="461665"/>
          </a:xfrm>
          <a:prstGeom prst="rect">
            <a:avLst/>
          </a:prstGeom>
          <a:noFill/>
        </p:spPr>
        <p:txBody>
          <a:bodyPr wrap="square">
            <a:spAutoFit/>
          </a:bodyPr>
          <a:lstStyle/>
          <a:p>
            <a:r>
              <a:rPr lang="en-US" sz="800">
                <a:solidFill>
                  <a:srgbClr val="000000"/>
                </a:solidFill>
                <a:latin typeface="Century Gothic" panose="020B0502020202020204" pitchFamily="34" charset="0"/>
              </a:rPr>
              <a:t>Araco A, Araco F. Preliminary Prospective and Randomized Study of Highly Purified Polynucleotide vs Placebo in Treatment of Moderate to Severe Acne Scars. </a:t>
            </a:r>
            <a:r>
              <a:rPr lang="en-US" sz="800" err="1">
                <a:solidFill>
                  <a:srgbClr val="000000"/>
                </a:solidFill>
                <a:latin typeface="Century Gothic" panose="020B0502020202020204" pitchFamily="34" charset="0"/>
              </a:rPr>
              <a:t>Aesthet</a:t>
            </a:r>
            <a:r>
              <a:rPr lang="en-US" sz="800">
                <a:solidFill>
                  <a:srgbClr val="000000"/>
                </a:solidFill>
                <a:latin typeface="Century Gothic" panose="020B0502020202020204" pitchFamily="34" charset="0"/>
              </a:rPr>
              <a:t> Surg J. 2021 Jun 14;41(7):NP866-NP874. </a:t>
            </a:r>
            <a:r>
              <a:rPr lang="en-US" sz="800" err="1">
                <a:solidFill>
                  <a:srgbClr val="000000"/>
                </a:solidFill>
                <a:latin typeface="Century Gothic" panose="020B0502020202020204" pitchFamily="34" charset="0"/>
              </a:rPr>
              <a:t>doi</a:t>
            </a:r>
            <a:r>
              <a:rPr lang="en-US" sz="800">
                <a:solidFill>
                  <a:srgbClr val="000000"/>
                </a:solidFill>
                <a:latin typeface="Century Gothic" panose="020B0502020202020204" pitchFamily="34" charset="0"/>
              </a:rPr>
              <a:t>: 10.1093/</a:t>
            </a:r>
            <a:r>
              <a:rPr lang="en-US" sz="800" err="1">
                <a:solidFill>
                  <a:srgbClr val="000000"/>
                </a:solidFill>
                <a:latin typeface="Century Gothic" panose="020B0502020202020204" pitchFamily="34" charset="0"/>
              </a:rPr>
              <a:t>asj</a:t>
            </a:r>
            <a:r>
              <a:rPr lang="en-US" sz="800">
                <a:solidFill>
                  <a:srgbClr val="000000"/>
                </a:solidFill>
                <a:latin typeface="Century Gothic" panose="020B0502020202020204" pitchFamily="34" charset="0"/>
              </a:rPr>
              <a:t>/sjab125. PMID: 33755110.</a:t>
            </a:r>
            <a:endParaRPr lang="LID4096" sz="800">
              <a:solidFill>
                <a:srgbClr val="000000"/>
              </a:solidFill>
              <a:latin typeface="Century Gothic" panose="020B0502020202020204" pitchFamily="34" charset="0"/>
            </a:endParaRPr>
          </a:p>
        </p:txBody>
      </p:sp>
      <p:sp>
        <p:nvSpPr>
          <p:cNvPr id="11" name="Rettangolo 17">
            <a:extLst>
              <a:ext uri="{FF2B5EF4-FFF2-40B4-BE49-F238E27FC236}">
                <a16:creationId xmlns:a16="http://schemas.microsoft.com/office/drawing/2014/main" id="{3EA5EDE5-A966-F0D3-34C9-F647A9669A24}"/>
              </a:ext>
            </a:extLst>
          </p:cNvPr>
          <p:cNvSpPr/>
          <p:nvPr/>
        </p:nvSpPr>
        <p:spPr>
          <a:xfrm>
            <a:off x="10149624" y="5789086"/>
            <a:ext cx="1362874" cy="307777"/>
          </a:xfrm>
          <a:prstGeom prst="rect">
            <a:avLst/>
          </a:prstGeom>
        </p:spPr>
        <p:txBody>
          <a:bodyPr wrap="none">
            <a:spAutoFit/>
          </a:bodyPr>
          <a:lstStyle/>
          <a:p>
            <a:r>
              <a:rPr lang="it-IT" sz="1400">
                <a:cs typeface="Arial" panose="020B0604020202020204" pitchFamily="34" charset="0"/>
              </a:rPr>
              <a:t>Antera 3D R</a:t>
            </a:r>
            <a:r>
              <a:rPr lang="it-IT" sz="1400" baseline="30000">
                <a:cs typeface="Arial" panose="020B0604020202020204" pitchFamily="34" charset="0"/>
              </a:rPr>
              <a:t>®</a:t>
            </a:r>
            <a:r>
              <a:rPr lang="it-IT" sz="1400">
                <a:cs typeface="Arial" panose="020B0604020202020204" pitchFamily="34" charset="0"/>
              </a:rPr>
              <a:t> </a:t>
            </a:r>
            <a:endParaRPr lang="it-IT"/>
          </a:p>
        </p:txBody>
      </p:sp>
      <p:sp>
        <p:nvSpPr>
          <p:cNvPr id="12" name="Rechteck 11">
            <a:extLst>
              <a:ext uri="{FF2B5EF4-FFF2-40B4-BE49-F238E27FC236}">
                <a16:creationId xmlns:a16="http://schemas.microsoft.com/office/drawing/2014/main" id="{9CBC2B2D-44EF-1836-05B5-924E4E0E93C4}"/>
              </a:ext>
            </a:extLst>
          </p:cNvPr>
          <p:cNvSpPr/>
          <p:nvPr/>
        </p:nvSpPr>
        <p:spPr>
          <a:xfrm>
            <a:off x="6096000" y="2719041"/>
            <a:ext cx="3420002" cy="3377819"/>
          </a:xfrm>
          <a:prstGeom prst="rect">
            <a:avLst/>
          </a:prstGeom>
          <a:noFill/>
          <a:ln w="88900">
            <a:gradFill flip="none" rotWithShape="1">
              <a:gsLst>
                <a:gs pos="0">
                  <a:srgbClr val="C62534"/>
                </a:gs>
                <a:gs pos="100000">
                  <a:srgbClr val="E8C033"/>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Box 12">
            <a:extLst>
              <a:ext uri="{FF2B5EF4-FFF2-40B4-BE49-F238E27FC236}">
                <a16:creationId xmlns:a16="http://schemas.microsoft.com/office/drawing/2014/main" id="{2E2573AE-79A2-349C-F648-E9EA0164A1CB}"/>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13424681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E4A3BF74-A44F-2712-62F0-07FA2261A31D}"/>
              </a:ext>
            </a:extLst>
          </p:cNvPr>
          <p:cNvSpPr/>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pic>
        <p:nvPicPr>
          <p:cNvPr id="8" name="Grafik 7">
            <a:extLst>
              <a:ext uri="{FF2B5EF4-FFF2-40B4-BE49-F238E27FC236}">
                <a16:creationId xmlns:a16="http://schemas.microsoft.com/office/drawing/2014/main" id="{3195D74F-CD61-7560-B10D-F93DAE6CD3E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69289"/>
          </a:xfrm>
          <a:prstGeom prst="rect">
            <a:avLst/>
          </a:prstGeom>
        </p:spPr>
      </p:pic>
      <p:sp>
        <p:nvSpPr>
          <p:cNvPr id="9" name="Titel 4">
            <a:extLst>
              <a:ext uri="{FF2B5EF4-FFF2-40B4-BE49-F238E27FC236}">
                <a16:creationId xmlns:a16="http://schemas.microsoft.com/office/drawing/2014/main" id="{A4C9FCA9-BB48-B729-FCFC-17C5217E7563}"/>
              </a:ext>
            </a:extLst>
          </p:cNvPr>
          <p:cNvSpPr txBox="1">
            <a:spLocks/>
          </p:cNvSpPr>
          <p:nvPr/>
        </p:nvSpPr>
        <p:spPr>
          <a:xfrm>
            <a:off x="1337401" y="1700630"/>
            <a:ext cx="8316265" cy="1870874"/>
          </a:xfrm>
          <a:prstGeom prst="rect">
            <a:avLst/>
          </a:prstGeom>
        </p:spPr>
        <p:txBody>
          <a:bodyPr vert="horz" lIns="91440" tIns="45720" rIns="91440" bIns="45720" rtlCol="0" anchor="t">
            <a:noAutofit/>
          </a:bodyPr>
          <a:lstStyle>
            <a:lvl1pPr algn="l" defTabSz="914377"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lang="de-AT" sz="4800" err="1">
                <a:solidFill>
                  <a:schemeClr val="bg1"/>
                </a:solidFill>
                <a:latin typeface="+mn-lt"/>
              </a:rPr>
              <a:t>Introducing</a:t>
            </a:r>
            <a:r>
              <a:rPr lang="de-AT" sz="4800">
                <a:solidFill>
                  <a:schemeClr val="bg1"/>
                </a:solidFill>
                <a:latin typeface="+mn-lt"/>
              </a:rPr>
              <a:t> </a:t>
            </a:r>
            <a:r>
              <a:rPr lang="de-AT" sz="4800" err="1">
                <a:solidFill>
                  <a:schemeClr val="bg1"/>
                </a:solidFill>
                <a:latin typeface="+mn-lt"/>
              </a:rPr>
              <a:t>polynucleotides</a:t>
            </a:r>
            <a:endParaRPr kumimoji="0" lang="de-DE" sz="4800" i="0" u="none" strike="noStrike" kern="1200" cap="none" spc="0" normalizeH="0" baseline="0" noProof="0">
              <a:ln>
                <a:noFill/>
              </a:ln>
              <a:solidFill>
                <a:schemeClr val="bg1"/>
              </a:solidFill>
              <a:effectLst/>
              <a:uLnTx/>
              <a:uFillTx/>
              <a:latin typeface="Century Gothic" panose="020B0502020202020204" pitchFamily="34" charset="0"/>
              <a:ea typeface="+mj-ea"/>
              <a:cs typeface="+mj-cs"/>
            </a:endParaRPr>
          </a:p>
        </p:txBody>
      </p:sp>
      <p:grpSp>
        <p:nvGrpSpPr>
          <p:cNvPr id="10" name="Gruppieren 9">
            <a:extLst>
              <a:ext uri="{FF2B5EF4-FFF2-40B4-BE49-F238E27FC236}">
                <a16:creationId xmlns:a16="http://schemas.microsoft.com/office/drawing/2014/main" id="{AB43C732-B80B-15C1-F6E6-E42F4C681668}"/>
              </a:ext>
            </a:extLst>
          </p:cNvPr>
          <p:cNvGrpSpPr/>
          <p:nvPr/>
        </p:nvGrpSpPr>
        <p:grpSpPr>
          <a:xfrm>
            <a:off x="1337401" y="4730059"/>
            <a:ext cx="4491825" cy="2213264"/>
            <a:chOff x="1204576" y="0"/>
            <a:chExt cx="4491825" cy="2213264"/>
          </a:xfrm>
        </p:grpSpPr>
        <p:sp>
          <p:nvSpPr>
            <p:cNvPr id="11" name="Rechteck 10">
              <a:extLst>
                <a:ext uri="{FF2B5EF4-FFF2-40B4-BE49-F238E27FC236}">
                  <a16:creationId xmlns:a16="http://schemas.microsoft.com/office/drawing/2014/main" id="{D57F3DAC-0229-9595-795D-C4D20D7A8C89}"/>
                </a:ext>
              </a:extLst>
            </p:cNvPr>
            <p:cNvSpPr/>
            <p:nvPr/>
          </p:nvSpPr>
          <p:spPr>
            <a:xfrm>
              <a:off x="1204576" y="0"/>
              <a:ext cx="4491825" cy="2213264"/>
            </a:xfrm>
            <a:prstGeom prst="rect">
              <a:avLst/>
            </a:prstGeom>
            <a:solidFill>
              <a:srgbClr val="000000">
                <a:lumMod val="85000"/>
                <a:lumOff val="1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Calibri"/>
                <a:ea typeface="+mn-ea"/>
                <a:cs typeface="+mn-cs"/>
              </a:endParaRPr>
            </a:p>
          </p:txBody>
        </p:sp>
        <p:pic>
          <p:nvPicPr>
            <p:cNvPr id="12" name="Grafik 11" descr="Ein Bild, das Text enthält.&#10;&#10;Automatisch generierte Beschreibung">
              <a:extLst>
                <a:ext uri="{FF2B5EF4-FFF2-40B4-BE49-F238E27FC236}">
                  <a16:creationId xmlns:a16="http://schemas.microsoft.com/office/drawing/2014/main" id="{9C8B22BB-9888-2FEC-B250-8218759D514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22888" y="991543"/>
              <a:ext cx="3296256" cy="812432"/>
            </a:xfrm>
            <a:prstGeom prst="rect">
              <a:avLst/>
            </a:prstGeom>
          </p:spPr>
        </p:pic>
        <p:pic>
          <p:nvPicPr>
            <p:cNvPr id="13" name="Grafik 12" descr="Ein Bild, das Text, ClipArt enthält.&#10;&#10;Automatisch generierte Beschreibung">
              <a:extLst>
                <a:ext uri="{FF2B5EF4-FFF2-40B4-BE49-F238E27FC236}">
                  <a16:creationId xmlns:a16="http://schemas.microsoft.com/office/drawing/2014/main" id="{22DC84FE-DDB5-6CEA-38B5-E531D5FD1EA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22888" y="446237"/>
              <a:ext cx="1331642" cy="258425"/>
            </a:xfrm>
            <a:prstGeom prst="rect">
              <a:avLst/>
            </a:prstGeom>
          </p:spPr>
        </p:pic>
      </p:grpSp>
    </p:spTree>
    <p:extLst>
      <p:ext uri="{BB962C8B-B14F-4D97-AF65-F5344CB8AC3E}">
        <p14:creationId xmlns:p14="http://schemas.microsoft.com/office/powerpoint/2010/main" val="19387798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AC6381-B09D-AF17-D240-CCB350028442}"/>
              </a:ext>
            </a:extLst>
          </p:cNvPr>
          <p:cNvSpPr>
            <a:spLocks noGrp="1"/>
          </p:cNvSpPr>
          <p:nvPr>
            <p:ph type="title"/>
          </p:nvPr>
        </p:nvSpPr>
        <p:spPr>
          <a:xfrm>
            <a:off x="838200" y="1833662"/>
            <a:ext cx="10515600" cy="750435"/>
          </a:xfrm>
        </p:spPr>
        <p:txBody>
          <a:bodyPr/>
          <a:lstStyle/>
          <a:p>
            <a:r>
              <a:rPr lang="de-DE" sz="3200" err="1"/>
              <a:t>Results</a:t>
            </a:r>
            <a:r>
              <a:rPr lang="de-DE" sz="3200"/>
              <a:t> </a:t>
            </a:r>
            <a:r>
              <a:rPr lang="de-DE" sz="3200" err="1"/>
              <a:t>with</a:t>
            </a:r>
            <a:r>
              <a:rPr lang="de-DE" sz="3200"/>
              <a:t> PN-HPT</a:t>
            </a:r>
            <a:r>
              <a:rPr lang="de-DE" sz="3200" baseline="30000"/>
              <a:t>®</a:t>
            </a:r>
            <a:r>
              <a:rPr lang="de-DE" sz="3200"/>
              <a:t> </a:t>
            </a:r>
            <a:r>
              <a:rPr lang="de-DE" sz="3200" err="1"/>
              <a:t>objectively</a:t>
            </a:r>
            <a:r>
              <a:rPr lang="de-DE" sz="3200"/>
              <a:t> </a:t>
            </a:r>
            <a:r>
              <a:rPr lang="de-DE" sz="3200" err="1"/>
              <a:t>confirmed</a:t>
            </a:r>
            <a:endParaRPr lang="de-DE" sz="3200"/>
          </a:p>
        </p:txBody>
      </p:sp>
      <p:sp>
        <p:nvSpPr>
          <p:cNvPr id="3" name="Textplatzhalter 2">
            <a:extLst>
              <a:ext uri="{FF2B5EF4-FFF2-40B4-BE49-F238E27FC236}">
                <a16:creationId xmlns:a16="http://schemas.microsoft.com/office/drawing/2014/main" id="{2B1EBA77-E819-1D01-30E4-2DE3217610EA}"/>
              </a:ext>
            </a:extLst>
          </p:cNvPr>
          <p:cNvSpPr>
            <a:spLocks noGrp="1"/>
          </p:cNvSpPr>
          <p:nvPr>
            <p:ph type="body" sz="quarter" idx="10"/>
          </p:nvPr>
        </p:nvSpPr>
        <p:spPr>
          <a:xfrm>
            <a:off x="838200" y="1328011"/>
            <a:ext cx="10515600" cy="505651"/>
          </a:xfrm>
        </p:spPr>
        <p:txBody>
          <a:bodyPr/>
          <a:lstStyle/>
          <a:p>
            <a:pPr marL="0" indent="0">
              <a:buNone/>
            </a:pPr>
            <a:r>
              <a:rPr lang="de-DE" err="1">
                <a:solidFill>
                  <a:srgbClr val="C00000"/>
                </a:solidFill>
              </a:rPr>
              <a:t>Significant</a:t>
            </a:r>
            <a:r>
              <a:rPr lang="de-DE">
                <a:solidFill>
                  <a:srgbClr val="C00000"/>
                </a:solidFill>
              </a:rPr>
              <a:t> </a:t>
            </a:r>
            <a:r>
              <a:rPr lang="de-DE" err="1">
                <a:solidFill>
                  <a:srgbClr val="C00000"/>
                </a:solidFill>
              </a:rPr>
              <a:t>improvement</a:t>
            </a:r>
            <a:r>
              <a:rPr lang="de-DE">
                <a:solidFill>
                  <a:srgbClr val="C00000"/>
                </a:solidFill>
              </a:rPr>
              <a:t> </a:t>
            </a:r>
            <a:r>
              <a:rPr lang="de-DE" err="1">
                <a:solidFill>
                  <a:srgbClr val="C00000"/>
                </a:solidFill>
              </a:rPr>
              <a:t>of</a:t>
            </a:r>
            <a:r>
              <a:rPr lang="de-DE">
                <a:solidFill>
                  <a:srgbClr val="C00000"/>
                </a:solidFill>
              </a:rPr>
              <a:t> </a:t>
            </a:r>
            <a:r>
              <a:rPr lang="de-DE" err="1">
                <a:solidFill>
                  <a:srgbClr val="C00000"/>
                </a:solidFill>
              </a:rPr>
              <a:t>skin</a:t>
            </a:r>
            <a:r>
              <a:rPr lang="de-DE">
                <a:solidFill>
                  <a:srgbClr val="C00000"/>
                </a:solidFill>
              </a:rPr>
              <a:t> </a:t>
            </a:r>
            <a:r>
              <a:rPr lang="de-DE" err="1">
                <a:solidFill>
                  <a:srgbClr val="C00000"/>
                </a:solidFill>
              </a:rPr>
              <a:t>texture</a:t>
            </a:r>
            <a:endParaRPr lang="de-DE">
              <a:solidFill>
                <a:srgbClr val="C00000"/>
              </a:solidFill>
            </a:endParaRPr>
          </a:p>
        </p:txBody>
      </p:sp>
      <p:sp>
        <p:nvSpPr>
          <p:cNvPr id="4" name="Freccia a destra 15">
            <a:extLst>
              <a:ext uri="{FF2B5EF4-FFF2-40B4-BE49-F238E27FC236}">
                <a16:creationId xmlns:a16="http://schemas.microsoft.com/office/drawing/2014/main" id="{853452D6-B5DF-532A-C2DA-0B24EBC063B7}"/>
              </a:ext>
            </a:extLst>
          </p:cNvPr>
          <p:cNvSpPr/>
          <p:nvPr/>
        </p:nvSpPr>
        <p:spPr>
          <a:xfrm>
            <a:off x="4768648" y="4169442"/>
            <a:ext cx="978408" cy="484632"/>
          </a:xfrm>
          <a:prstGeom prst="rightArrow">
            <a:avLst/>
          </a:prstGeom>
          <a:gradFill>
            <a:gsLst>
              <a:gs pos="0">
                <a:srgbClr val="C62534"/>
              </a:gs>
              <a:gs pos="99000">
                <a:srgbClr val="E8C033"/>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TextBox 8">
            <a:extLst>
              <a:ext uri="{FF2B5EF4-FFF2-40B4-BE49-F238E27FC236}">
                <a16:creationId xmlns:a16="http://schemas.microsoft.com/office/drawing/2014/main" id="{C13CE85B-B353-7FAF-5DD3-410F58EDF8AB}"/>
              </a:ext>
            </a:extLst>
          </p:cNvPr>
          <p:cNvSpPr txBox="1"/>
          <p:nvPr/>
        </p:nvSpPr>
        <p:spPr>
          <a:xfrm>
            <a:off x="2153897" y="6231808"/>
            <a:ext cx="961994" cy="276999"/>
          </a:xfrm>
          <a:prstGeom prst="rect">
            <a:avLst/>
          </a:prstGeom>
          <a:noFill/>
        </p:spPr>
        <p:txBody>
          <a:bodyPr wrap="square" rtlCol="0">
            <a:spAutoFit/>
          </a:bodyPr>
          <a:lstStyle/>
          <a:p>
            <a:pPr algn="ctr"/>
            <a:r>
              <a:rPr lang="en-GB" sz="1200"/>
              <a:t>Before</a:t>
            </a:r>
          </a:p>
        </p:txBody>
      </p:sp>
      <p:sp>
        <p:nvSpPr>
          <p:cNvPr id="8" name="TextBox 11">
            <a:extLst>
              <a:ext uri="{FF2B5EF4-FFF2-40B4-BE49-F238E27FC236}">
                <a16:creationId xmlns:a16="http://schemas.microsoft.com/office/drawing/2014/main" id="{99A03AF8-2FC3-0438-C0E2-90A6417BB235}"/>
              </a:ext>
            </a:extLst>
          </p:cNvPr>
          <p:cNvSpPr txBox="1"/>
          <p:nvPr/>
        </p:nvSpPr>
        <p:spPr>
          <a:xfrm>
            <a:off x="5937309" y="6231809"/>
            <a:ext cx="3779565" cy="276999"/>
          </a:xfrm>
          <a:prstGeom prst="rect">
            <a:avLst/>
          </a:prstGeom>
          <a:noFill/>
        </p:spPr>
        <p:txBody>
          <a:bodyPr wrap="square" rtlCol="0">
            <a:spAutoFit/>
          </a:bodyPr>
          <a:lstStyle/>
          <a:p>
            <a:pPr algn="ctr"/>
            <a:r>
              <a:rPr lang="en-GB" sz="1200"/>
              <a:t>Follow-up 30 days after last injection of </a:t>
            </a:r>
            <a:r>
              <a:rPr lang="en-GB" sz="1200" b="1"/>
              <a:t>PN-HPT®</a:t>
            </a:r>
          </a:p>
        </p:txBody>
      </p:sp>
      <p:sp>
        <p:nvSpPr>
          <p:cNvPr id="9" name="TextBox 10">
            <a:extLst>
              <a:ext uri="{FF2B5EF4-FFF2-40B4-BE49-F238E27FC236}">
                <a16:creationId xmlns:a16="http://schemas.microsoft.com/office/drawing/2014/main" id="{94ACA824-90A2-F05C-A8E9-A8E4B1773477}"/>
              </a:ext>
            </a:extLst>
          </p:cNvPr>
          <p:cNvSpPr txBox="1"/>
          <p:nvPr/>
        </p:nvSpPr>
        <p:spPr>
          <a:xfrm rot="5400000">
            <a:off x="9125331" y="3467430"/>
            <a:ext cx="5483455" cy="461665"/>
          </a:xfrm>
          <a:prstGeom prst="rect">
            <a:avLst/>
          </a:prstGeom>
          <a:noFill/>
        </p:spPr>
        <p:txBody>
          <a:bodyPr wrap="square">
            <a:spAutoFit/>
          </a:bodyPr>
          <a:lstStyle/>
          <a:p>
            <a:r>
              <a:rPr lang="en-US" sz="800">
                <a:solidFill>
                  <a:srgbClr val="000000"/>
                </a:solidFill>
                <a:latin typeface="Century Gothic" panose="020B0502020202020204" pitchFamily="34" charset="0"/>
              </a:rPr>
              <a:t>Araco A, Araco F. Preliminary Prospective and Randomized Study of Highly Purified Polynucleotide vs Placebo in Treatment of Moderate to Severe Acne Scars. </a:t>
            </a:r>
            <a:r>
              <a:rPr lang="en-US" sz="800" err="1">
                <a:solidFill>
                  <a:srgbClr val="000000"/>
                </a:solidFill>
                <a:latin typeface="Century Gothic" panose="020B0502020202020204" pitchFamily="34" charset="0"/>
              </a:rPr>
              <a:t>Aesthet</a:t>
            </a:r>
            <a:r>
              <a:rPr lang="en-US" sz="800">
                <a:solidFill>
                  <a:srgbClr val="000000"/>
                </a:solidFill>
                <a:latin typeface="Century Gothic" panose="020B0502020202020204" pitchFamily="34" charset="0"/>
              </a:rPr>
              <a:t> Surg J. 2021 Jun 14;41(7):NP866-NP874. </a:t>
            </a:r>
            <a:r>
              <a:rPr lang="en-US" sz="800" err="1">
                <a:solidFill>
                  <a:srgbClr val="000000"/>
                </a:solidFill>
                <a:latin typeface="Century Gothic" panose="020B0502020202020204" pitchFamily="34" charset="0"/>
              </a:rPr>
              <a:t>doi</a:t>
            </a:r>
            <a:r>
              <a:rPr lang="en-US" sz="800">
                <a:solidFill>
                  <a:srgbClr val="000000"/>
                </a:solidFill>
                <a:latin typeface="Century Gothic" panose="020B0502020202020204" pitchFamily="34" charset="0"/>
              </a:rPr>
              <a:t>: 10.1093/</a:t>
            </a:r>
            <a:r>
              <a:rPr lang="en-US" sz="800" err="1">
                <a:solidFill>
                  <a:srgbClr val="000000"/>
                </a:solidFill>
                <a:latin typeface="Century Gothic" panose="020B0502020202020204" pitchFamily="34" charset="0"/>
              </a:rPr>
              <a:t>asj</a:t>
            </a:r>
            <a:r>
              <a:rPr lang="en-US" sz="800">
                <a:solidFill>
                  <a:srgbClr val="000000"/>
                </a:solidFill>
                <a:latin typeface="Century Gothic" panose="020B0502020202020204" pitchFamily="34" charset="0"/>
              </a:rPr>
              <a:t>/sjab125. PMID: 33755110.</a:t>
            </a:r>
            <a:endParaRPr lang="LID4096" sz="800">
              <a:solidFill>
                <a:srgbClr val="000000"/>
              </a:solidFill>
              <a:latin typeface="Century Gothic" panose="020B0502020202020204" pitchFamily="34" charset="0"/>
            </a:endParaRPr>
          </a:p>
        </p:txBody>
      </p:sp>
      <p:sp>
        <p:nvSpPr>
          <p:cNvPr id="11" name="Rettangolo 17">
            <a:extLst>
              <a:ext uri="{FF2B5EF4-FFF2-40B4-BE49-F238E27FC236}">
                <a16:creationId xmlns:a16="http://schemas.microsoft.com/office/drawing/2014/main" id="{3EA5EDE5-A966-F0D3-34C9-F647A9669A24}"/>
              </a:ext>
            </a:extLst>
          </p:cNvPr>
          <p:cNvSpPr/>
          <p:nvPr/>
        </p:nvSpPr>
        <p:spPr>
          <a:xfrm>
            <a:off x="10097372" y="5828275"/>
            <a:ext cx="1362874" cy="307777"/>
          </a:xfrm>
          <a:prstGeom prst="rect">
            <a:avLst/>
          </a:prstGeom>
        </p:spPr>
        <p:txBody>
          <a:bodyPr wrap="none">
            <a:spAutoFit/>
          </a:bodyPr>
          <a:lstStyle/>
          <a:p>
            <a:r>
              <a:rPr lang="it-IT" sz="1400">
                <a:cs typeface="Arial" panose="020B0604020202020204" pitchFamily="34" charset="0"/>
              </a:rPr>
              <a:t>Antera 3D R</a:t>
            </a:r>
            <a:r>
              <a:rPr lang="it-IT" sz="1400" baseline="30000">
                <a:cs typeface="Arial" panose="020B0604020202020204" pitchFamily="34" charset="0"/>
              </a:rPr>
              <a:t>®</a:t>
            </a:r>
            <a:r>
              <a:rPr lang="it-IT" sz="1400">
                <a:cs typeface="Arial" panose="020B0604020202020204" pitchFamily="34" charset="0"/>
              </a:rPr>
              <a:t> </a:t>
            </a:r>
            <a:endParaRPr lang="it-IT"/>
          </a:p>
        </p:txBody>
      </p:sp>
      <p:grpSp>
        <p:nvGrpSpPr>
          <p:cNvPr id="10" name="Group 1">
            <a:extLst>
              <a:ext uri="{FF2B5EF4-FFF2-40B4-BE49-F238E27FC236}">
                <a16:creationId xmlns:a16="http://schemas.microsoft.com/office/drawing/2014/main" id="{E25970FC-4673-0D2F-C93A-432004594F60}"/>
              </a:ext>
            </a:extLst>
          </p:cNvPr>
          <p:cNvGrpSpPr>
            <a:grpSpLocks/>
          </p:cNvGrpSpPr>
          <p:nvPr/>
        </p:nvGrpSpPr>
        <p:grpSpPr bwMode="auto">
          <a:xfrm>
            <a:off x="955767" y="2688558"/>
            <a:ext cx="3412850" cy="3416198"/>
            <a:chOff x="0" y="0"/>
            <a:chExt cx="4801" cy="4776"/>
          </a:xfrm>
        </p:grpSpPr>
        <p:pic>
          <p:nvPicPr>
            <p:cNvPr id="12" name="Picture 3">
              <a:extLst>
                <a:ext uri="{FF2B5EF4-FFF2-40B4-BE49-F238E27FC236}">
                  <a16:creationId xmlns:a16="http://schemas.microsoft.com/office/drawing/2014/main" id="{55C5453C-A119-1382-BBE1-A5284354FAF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4801" cy="4776"/>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2">
              <a:extLst>
                <a:ext uri="{FF2B5EF4-FFF2-40B4-BE49-F238E27FC236}">
                  <a16:creationId xmlns:a16="http://schemas.microsoft.com/office/drawing/2014/main" id="{3EE0AF9A-592B-D0C1-24D5-A112005AF07E}"/>
                </a:ext>
              </a:extLst>
            </p:cNvPr>
            <p:cNvSpPr txBox="1">
              <a:spLocks noChangeArrowheads="1"/>
            </p:cNvSpPr>
            <p:nvPr/>
          </p:nvSpPr>
          <p:spPr bwMode="auto">
            <a:xfrm>
              <a:off x="163" y="78"/>
              <a:ext cx="154" cy="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000" b="0" i="0" u="none" strike="noStrike" cap="none" normalizeH="0" baseline="0">
                  <a:ln>
                    <a:noFill/>
                  </a:ln>
                  <a:solidFill>
                    <a:srgbClr val="231F20"/>
                  </a:solidFill>
                  <a:effectLst/>
                  <a:latin typeface="Calibri" panose="020F0502020204030204" pitchFamily="34" charset="0"/>
                  <a:ea typeface="Calibri" panose="020F0502020204030204" pitchFamily="34" charset="0"/>
                  <a:cs typeface="Times New Roman" panose="02020603050405020304" pitchFamily="18" charset="0"/>
                </a:rPr>
                <a:t>A</a:t>
              </a:r>
              <a:endParaRPr kumimoji="0" lang="it-IT" altLang="it-IT" sz="1800" b="0" i="0" u="none" strike="noStrike" cap="none" normalizeH="0" baseline="0">
                <a:ln>
                  <a:noFill/>
                </a:ln>
                <a:solidFill>
                  <a:schemeClr val="tx1"/>
                </a:solidFill>
                <a:effectLst/>
                <a:latin typeface="Arial" panose="020B0604020202020204" pitchFamily="34" charset="0"/>
              </a:endParaRPr>
            </a:p>
          </p:txBody>
        </p:sp>
      </p:grpSp>
      <p:grpSp>
        <p:nvGrpSpPr>
          <p:cNvPr id="14" name="Group 6">
            <a:extLst>
              <a:ext uri="{FF2B5EF4-FFF2-40B4-BE49-F238E27FC236}">
                <a16:creationId xmlns:a16="http://schemas.microsoft.com/office/drawing/2014/main" id="{E6C5C3C7-E5D9-D43B-58F3-39E0F2FE8B22}"/>
              </a:ext>
            </a:extLst>
          </p:cNvPr>
          <p:cNvGrpSpPr>
            <a:grpSpLocks/>
          </p:cNvGrpSpPr>
          <p:nvPr/>
        </p:nvGrpSpPr>
        <p:grpSpPr bwMode="auto">
          <a:xfrm>
            <a:off x="6188073" y="2712116"/>
            <a:ext cx="3306155" cy="3401971"/>
            <a:chOff x="0" y="0"/>
            <a:chExt cx="4801" cy="4776"/>
          </a:xfrm>
        </p:grpSpPr>
        <p:pic>
          <p:nvPicPr>
            <p:cNvPr id="15" name="Picture 8">
              <a:extLst>
                <a:ext uri="{FF2B5EF4-FFF2-40B4-BE49-F238E27FC236}">
                  <a16:creationId xmlns:a16="http://schemas.microsoft.com/office/drawing/2014/main" id="{50E99ED4-C084-6E58-BC91-139136756C4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4801" cy="4776"/>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7">
              <a:extLst>
                <a:ext uri="{FF2B5EF4-FFF2-40B4-BE49-F238E27FC236}">
                  <a16:creationId xmlns:a16="http://schemas.microsoft.com/office/drawing/2014/main" id="{5EC847BE-AEC0-D508-7721-F875FE4374B5}"/>
                </a:ext>
              </a:extLst>
            </p:cNvPr>
            <p:cNvSpPr txBox="1">
              <a:spLocks noChangeArrowheads="1"/>
            </p:cNvSpPr>
            <p:nvPr/>
          </p:nvSpPr>
          <p:spPr bwMode="auto">
            <a:xfrm>
              <a:off x="186" y="78"/>
              <a:ext cx="154" cy="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000" b="0" i="0" u="none" strike="noStrike" cap="none" normalizeH="0" baseline="0">
                  <a:ln>
                    <a:noFill/>
                  </a:ln>
                  <a:solidFill>
                    <a:srgbClr val="231F20"/>
                  </a:solidFill>
                  <a:effectLst/>
                  <a:latin typeface="Calibri" panose="020F0502020204030204" pitchFamily="34" charset="0"/>
                  <a:ea typeface="Calibri" panose="020F0502020204030204" pitchFamily="34" charset="0"/>
                  <a:cs typeface="Times New Roman" panose="02020603050405020304" pitchFamily="18" charset="0"/>
                </a:rPr>
                <a:t>B</a:t>
              </a:r>
              <a:endParaRPr kumimoji="0" lang="it-IT" altLang="it-IT" sz="1800" b="0" i="0" u="none" strike="noStrike" cap="none" normalizeH="0" baseline="0">
                <a:ln>
                  <a:noFill/>
                </a:ln>
                <a:solidFill>
                  <a:schemeClr val="tx1"/>
                </a:solidFill>
                <a:effectLst/>
                <a:latin typeface="Arial" panose="020B0604020202020204" pitchFamily="34" charset="0"/>
              </a:endParaRPr>
            </a:p>
          </p:txBody>
        </p:sp>
      </p:grpSp>
      <p:sp>
        <p:nvSpPr>
          <p:cNvPr id="17" name="Rechteck 16">
            <a:extLst>
              <a:ext uri="{FF2B5EF4-FFF2-40B4-BE49-F238E27FC236}">
                <a16:creationId xmlns:a16="http://schemas.microsoft.com/office/drawing/2014/main" id="{FC34CD8E-2433-539F-7419-3BA900AB8544}"/>
              </a:ext>
            </a:extLst>
          </p:cNvPr>
          <p:cNvSpPr/>
          <p:nvPr/>
        </p:nvSpPr>
        <p:spPr>
          <a:xfrm>
            <a:off x="6188072" y="2719041"/>
            <a:ext cx="3327929" cy="3377819"/>
          </a:xfrm>
          <a:prstGeom prst="rect">
            <a:avLst/>
          </a:prstGeom>
          <a:noFill/>
          <a:ln w="88900">
            <a:gradFill flip="none" rotWithShape="1">
              <a:gsLst>
                <a:gs pos="0">
                  <a:srgbClr val="C62534"/>
                </a:gs>
                <a:gs pos="100000">
                  <a:srgbClr val="E8C033"/>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Box 4">
            <a:extLst>
              <a:ext uri="{FF2B5EF4-FFF2-40B4-BE49-F238E27FC236}">
                <a16:creationId xmlns:a16="http://schemas.microsoft.com/office/drawing/2014/main" id="{8B4D643A-5B09-0FCD-C1B9-8D2965CD19BE}"/>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32891696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A0679-6C53-FD16-EF26-20B0D9D95F6E}"/>
              </a:ext>
            </a:extLst>
          </p:cNvPr>
          <p:cNvSpPr>
            <a:spLocks noGrp="1"/>
          </p:cNvSpPr>
          <p:nvPr>
            <p:ph type="title"/>
          </p:nvPr>
        </p:nvSpPr>
        <p:spPr>
          <a:xfrm>
            <a:off x="838200" y="752743"/>
            <a:ext cx="10515600" cy="750435"/>
          </a:xfrm>
        </p:spPr>
        <p:txBody>
          <a:bodyPr/>
          <a:lstStyle/>
          <a:p>
            <a:pPr algn="l">
              <a:lnSpc>
                <a:spcPct val="120000"/>
              </a:lnSpc>
            </a:pPr>
            <a:r>
              <a:rPr lang="de-AT" sz="3200" dirty="0" err="1">
                <a:latin typeface="Century Gothic" panose="020B0502020202020204" pitchFamily="34" charset="0"/>
              </a:rPr>
              <a:t>Two</a:t>
            </a:r>
            <a:r>
              <a:rPr lang="de-AT" sz="3200" dirty="0">
                <a:latin typeface="Century Gothic" panose="020B0502020202020204" pitchFamily="34" charset="0"/>
              </a:rPr>
              <a:t> </a:t>
            </a:r>
            <a:r>
              <a:rPr lang="de-AT" sz="3200" dirty="0" err="1">
                <a:latin typeface="Century Gothic" panose="020B0502020202020204" pitchFamily="34" charset="0"/>
              </a:rPr>
              <a:t>weeks</a:t>
            </a:r>
            <a:r>
              <a:rPr lang="de-AT" sz="3200" dirty="0">
                <a:latin typeface="Century Gothic" panose="020B0502020202020204" pitchFamily="34" charset="0"/>
              </a:rPr>
              <a:t> after </a:t>
            </a:r>
            <a:r>
              <a:rPr lang="de-AT" sz="3200" dirty="0" err="1">
                <a:latin typeface="Century Gothic" panose="020B0502020202020204" pitchFamily="34" charset="0"/>
              </a:rPr>
              <a:t>the</a:t>
            </a:r>
            <a:r>
              <a:rPr lang="de-AT" sz="3200" dirty="0">
                <a:latin typeface="Century Gothic" panose="020B0502020202020204" pitchFamily="34" charset="0"/>
              </a:rPr>
              <a:t> </a:t>
            </a:r>
            <a:r>
              <a:rPr lang="de-AT" sz="3200" dirty="0" err="1">
                <a:latin typeface="Century Gothic" panose="020B0502020202020204" pitchFamily="34" charset="0"/>
              </a:rPr>
              <a:t>second</a:t>
            </a:r>
            <a:r>
              <a:rPr lang="de-AT" sz="3200" dirty="0">
                <a:latin typeface="Century Gothic" panose="020B0502020202020204" pitchFamily="34" charset="0"/>
              </a:rPr>
              <a:t> </a:t>
            </a:r>
            <a:r>
              <a:rPr lang="de-AT" sz="3200" dirty="0" err="1">
                <a:latin typeface="Century Gothic" panose="020B0502020202020204" pitchFamily="34" charset="0"/>
              </a:rPr>
              <a:t>treatment</a:t>
            </a:r>
            <a:endParaRPr lang="de-DE" sz="3200" dirty="0">
              <a:latin typeface="Century Gothic" panose="020B0502020202020204" pitchFamily="34" charset="0"/>
            </a:endParaRPr>
          </a:p>
        </p:txBody>
      </p:sp>
      <p:pic>
        <p:nvPicPr>
          <p:cNvPr id="4" name="Picture 4" descr="Graphical user interface&#10;&#10;Description automatically generated">
            <a:extLst>
              <a:ext uri="{FF2B5EF4-FFF2-40B4-BE49-F238E27FC236}">
                <a16:creationId xmlns:a16="http://schemas.microsoft.com/office/drawing/2014/main" id="{E7679A4D-05DD-F01D-3F2C-C7680444BF6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45195" y="1741082"/>
            <a:ext cx="8166148" cy="3819138"/>
          </a:xfrm>
          <a:prstGeom prst="rect">
            <a:avLst/>
          </a:prstGeom>
        </p:spPr>
      </p:pic>
      <p:sp>
        <p:nvSpPr>
          <p:cNvPr id="5" name="TextBox 4">
            <a:extLst>
              <a:ext uri="{FF2B5EF4-FFF2-40B4-BE49-F238E27FC236}">
                <a16:creationId xmlns:a16="http://schemas.microsoft.com/office/drawing/2014/main" id="{AFAB0EE5-C2F8-7F20-0A75-AFCD0D1BA0C1}"/>
              </a:ext>
            </a:extLst>
          </p:cNvPr>
          <p:cNvSpPr txBox="1"/>
          <p:nvPr/>
        </p:nvSpPr>
        <p:spPr>
          <a:xfrm>
            <a:off x="9226006" y="4913889"/>
            <a:ext cx="2407194" cy="646331"/>
          </a:xfrm>
          <a:prstGeom prst="rect">
            <a:avLst/>
          </a:prstGeom>
          <a:noFill/>
        </p:spPr>
        <p:txBody>
          <a:bodyPr wrap="square" rtlCol="0">
            <a:spAutoFit/>
          </a:bodyPr>
          <a:lstStyle/>
          <a:p>
            <a:r>
              <a:rPr lang="en-GB" dirty="0"/>
              <a:t>Image courtesy of prof. Syed </a:t>
            </a:r>
            <a:r>
              <a:rPr lang="en-GB" dirty="0" err="1"/>
              <a:t>Haq</a:t>
            </a:r>
            <a:endParaRPr lang="en-GB" dirty="0"/>
          </a:p>
        </p:txBody>
      </p:sp>
      <p:sp>
        <p:nvSpPr>
          <p:cNvPr id="3" name="TextBox 2">
            <a:extLst>
              <a:ext uri="{FF2B5EF4-FFF2-40B4-BE49-F238E27FC236}">
                <a16:creationId xmlns:a16="http://schemas.microsoft.com/office/drawing/2014/main" id="{09F846A6-8D38-2A86-1E3A-E845B993186C}"/>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17198448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1DC36AB-7168-401E-B49E-1F13AEECEFD3}"/>
              </a:ext>
            </a:extLst>
          </p:cNvPr>
          <p:cNvSpPr txBox="1"/>
          <p:nvPr/>
        </p:nvSpPr>
        <p:spPr>
          <a:xfrm>
            <a:off x="927100" y="999916"/>
            <a:ext cx="5636260" cy="4648522"/>
          </a:xfrm>
          <a:prstGeom prst="rect">
            <a:avLst/>
          </a:prstGeom>
        </p:spPr>
        <p:txBody>
          <a:bodyPr vert="horz" wrap="none" lIns="0" tIns="0" rIns="0" bIns="0" rtlCol="0">
            <a:noAutofit/>
          </a:bodyPr>
          <a:lstStyle/>
          <a:p>
            <a:pPr marL="285750" indent="-285750">
              <a:lnSpc>
                <a:spcPct val="150000"/>
              </a:lnSpc>
              <a:buClr>
                <a:schemeClr val="tx1"/>
              </a:buClr>
              <a:buSzPct val="90000"/>
              <a:buFont typeface="Arial" panose="020B0604020202020204" pitchFamily="34" charset="0"/>
              <a:buChar char="•"/>
            </a:pPr>
            <a:r>
              <a:rPr lang="en-US" sz="2000">
                <a:latin typeface="Century Gothic" panose="020B0502020202020204" pitchFamily="34" charset="0"/>
              </a:rPr>
              <a:t>Prominent appearance of </a:t>
            </a:r>
          </a:p>
          <a:p>
            <a:pPr marL="800100" lvl="1" indent="-342900">
              <a:lnSpc>
                <a:spcPct val="150000"/>
              </a:lnSpc>
              <a:buClr>
                <a:schemeClr val="tx1"/>
              </a:buClr>
              <a:buSzPct val="90000"/>
              <a:buFont typeface="Symbol" pitchFamily="2" charset="2"/>
              <a:buChar char="-"/>
            </a:pPr>
            <a:r>
              <a:rPr lang="en-US" sz="2000">
                <a:latin typeface="Century Gothic" panose="020B0502020202020204" pitchFamily="34" charset="0"/>
              </a:rPr>
              <a:t>Dorsal veins</a:t>
            </a:r>
          </a:p>
          <a:p>
            <a:pPr marL="800100" lvl="1" indent="-342900">
              <a:lnSpc>
                <a:spcPct val="150000"/>
              </a:lnSpc>
              <a:buClr>
                <a:schemeClr val="tx1"/>
              </a:buClr>
              <a:buSzPct val="90000"/>
              <a:buFont typeface="Symbol" pitchFamily="2" charset="2"/>
              <a:buChar char="-"/>
            </a:pPr>
            <a:r>
              <a:rPr lang="en-US" sz="2000">
                <a:latin typeface="Century Gothic" panose="020B0502020202020204" pitchFamily="34" charset="0"/>
              </a:rPr>
              <a:t>Extensor tendons</a:t>
            </a:r>
          </a:p>
          <a:p>
            <a:pPr marL="800100" lvl="1" indent="-342900">
              <a:lnSpc>
                <a:spcPct val="150000"/>
              </a:lnSpc>
              <a:buClr>
                <a:schemeClr val="tx1"/>
              </a:buClr>
              <a:buSzPct val="90000"/>
              <a:buFont typeface="Symbol" pitchFamily="2" charset="2"/>
              <a:buChar char="-"/>
            </a:pPr>
            <a:r>
              <a:rPr lang="en-US" sz="2000">
                <a:latin typeface="Century Gothic" panose="020B0502020202020204" pitchFamily="34" charset="0"/>
              </a:rPr>
              <a:t>Metacarpals and phalangeal bones</a:t>
            </a:r>
            <a:br>
              <a:rPr lang="en-US" sz="2000">
                <a:latin typeface="Century Gothic" panose="020B0502020202020204" pitchFamily="34" charset="0"/>
              </a:rPr>
            </a:br>
            <a:endParaRPr lang="en-US" sz="2000">
              <a:latin typeface="Century Gothic" panose="020B0502020202020204" pitchFamily="34" charset="0"/>
            </a:endParaRPr>
          </a:p>
          <a:p>
            <a:pPr marL="285750" indent="-285750">
              <a:lnSpc>
                <a:spcPct val="150000"/>
              </a:lnSpc>
              <a:buClr>
                <a:schemeClr val="tx1"/>
              </a:buClr>
              <a:buSzPct val="90000"/>
              <a:buFont typeface="Arial" panose="020B0604020202020204" pitchFamily="34" charset="0"/>
              <a:buChar char="•"/>
            </a:pPr>
            <a:r>
              <a:rPr lang="en-US" sz="2000">
                <a:latin typeface="Century Gothic" panose="020B0502020202020204" pitchFamily="34" charset="0"/>
              </a:rPr>
              <a:t>Subcutaneous atrophy</a:t>
            </a:r>
          </a:p>
          <a:p>
            <a:pPr marL="285750" indent="-285750">
              <a:lnSpc>
                <a:spcPct val="150000"/>
              </a:lnSpc>
              <a:buClr>
                <a:schemeClr val="tx1"/>
              </a:buClr>
              <a:buSzPct val="90000"/>
              <a:buFont typeface="Arial" panose="020B0604020202020204" pitchFamily="34" charset="0"/>
              <a:buChar char="•"/>
            </a:pPr>
            <a:r>
              <a:rPr lang="en-US" sz="2000">
                <a:latin typeface="Century Gothic" panose="020B0502020202020204" pitchFamily="34" charset="0"/>
              </a:rPr>
              <a:t>Skin excess</a:t>
            </a:r>
          </a:p>
          <a:p>
            <a:pPr marL="285750" indent="-285750">
              <a:lnSpc>
                <a:spcPct val="150000"/>
              </a:lnSpc>
              <a:buClr>
                <a:schemeClr val="tx1"/>
              </a:buClr>
              <a:buSzPct val="90000"/>
              <a:buFont typeface="Arial" panose="020B0604020202020204" pitchFamily="34" charset="0"/>
              <a:buChar char="•"/>
            </a:pPr>
            <a:r>
              <a:rPr lang="en-US" sz="2000">
                <a:latin typeface="Century Gothic" panose="020B0502020202020204" pitchFamily="34" charset="0"/>
              </a:rPr>
              <a:t>Textural roughness</a:t>
            </a:r>
          </a:p>
          <a:p>
            <a:pPr marL="285750" indent="-285750">
              <a:lnSpc>
                <a:spcPct val="150000"/>
              </a:lnSpc>
              <a:buClr>
                <a:schemeClr val="tx1"/>
              </a:buClr>
              <a:buSzPct val="90000"/>
              <a:buFont typeface="Arial" panose="020B0604020202020204" pitchFamily="34" charset="0"/>
              <a:buChar char="•"/>
            </a:pPr>
            <a:r>
              <a:rPr lang="en-US" sz="2000">
                <a:latin typeface="Century Gothic" panose="020B0502020202020204" pitchFamily="34" charset="0"/>
              </a:rPr>
              <a:t>Dyschromia</a:t>
            </a:r>
          </a:p>
          <a:p>
            <a:pPr marL="285750" indent="-285750">
              <a:lnSpc>
                <a:spcPct val="150000"/>
              </a:lnSpc>
              <a:buClr>
                <a:schemeClr val="tx1"/>
              </a:buClr>
              <a:buSzPct val="90000"/>
              <a:buFont typeface="Arial" panose="020B0604020202020204" pitchFamily="34" charset="0"/>
              <a:buChar char="•"/>
            </a:pPr>
            <a:endParaRPr lang="en-US" sz="2000">
              <a:latin typeface="Century Gothic" panose="020B0502020202020204" pitchFamily="34" charset="0"/>
            </a:endParaRPr>
          </a:p>
          <a:p>
            <a:pPr marL="285750" indent="-285750">
              <a:lnSpc>
                <a:spcPct val="150000"/>
              </a:lnSpc>
              <a:buClr>
                <a:schemeClr val="tx1"/>
              </a:buClr>
              <a:buSzPct val="90000"/>
              <a:buFont typeface="Arial" panose="020B0604020202020204" pitchFamily="34" charset="0"/>
              <a:buChar char="•"/>
            </a:pPr>
            <a:endParaRPr lang="en-DE" sz="2000">
              <a:latin typeface="Century Gothic" panose="020B0502020202020204" pitchFamily="34" charset="0"/>
            </a:endParaRPr>
          </a:p>
        </p:txBody>
      </p:sp>
      <p:pic>
        <p:nvPicPr>
          <p:cNvPr id="15" name="Bildplatzhalter 14" descr="Ein Bild, das Person, Im Haus, Handschuhe enthält.&#10;&#10;Automatisch generierte Beschreibung">
            <a:extLst>
              <a:ext uri="{FF2B5EF4-FFF2-40B4-BE49-F238E27FC236}">
                <a16:creationId xmlns:a16="http://schemas.microsoft.com/office/drawing/2014/main" id="{DD292CAC-BDC1-1A48-6D41-5D46CB4FC2D6}"/>
              </a:ext>
            </a:extLst>
          </p:cNvPr>
          <p:cNvPicPr>
            <a:picLocks noGrp="1" noChangeAspect="1"/>
          </p:cNvPicPr>
          <p:nvPr>
            <p:ph type="pic" sz="quarter" idx="12"/>
          </p:nvPr>
        </p:nvPicPr>
        <p:blipFill>
          <a:blip r:embed="rId2" cstate="email">
            <a:extLst>
              <a:ext uri="{28A0092B-C50C-407E-A947-70E740481C1C}">
                <a14:useLocalDpi xmlns:a14="http://schemas.microsoft.com/office/drawing/2010/main"/>
              </a:ext>
            </a:extLst>
          </a:blip>
          <a:srcRect/>
          <a:stretch>
            <a:fillRect/>
          </a:stretch>
        </p:blipFill>
        <p:spPr/>
      </p:pic>
      <p:sp>
        <p:nvSpPr>
          <p:cNvPr id="16" name="TextBox 2">
            <a:extLst>
              <a:ext uri="{FF2B5EF4-FFF2-40B4-BE49-F238E27FC236}">
                <a16:creationId xmlns:a16="http://schemas.microsoft.com/office/drawing/2014/main" id="{49F8CA6E-3A86-F2FF-EF66-82B67DC7E01D}"/>
              </a:ext>
            </a:extLst>
          </p:cNvPr>
          <p:cNvSpPr txBox="1"/>
          <p:nvPr/>
        </p:nvSpPr>
        <p:spPr>
          <a:xfrm>
            <a:off x="11933927" y="6599096"/>
            <a:ext cx="516145" cy="225896"/>
          </a:xfrm>
          <a:prstGeom prst="rect">
            <a:avLst/>
          </a:prstGeom>
          <a:noFill/>
        </p:spPr>
        <p:txBody>
          <a:bodyPr wrap="square" rtlCol="0">
            <a:spAutoFit/>
          </a:bodyPr>
          <a:lstStyle/>
          <a:p>
            <a:pPr algn="l">
              <a:lnSpc>
                <a:spcPct val="120000"/>
              </a:lnSpc>
            </a:pPr>
            <a:r>
              <a:rPr lang="en-GB" sz="800">
                <a:solidFill>
                  <a:schemeClr val="bg1"/>
                </a:solidFill>
                <a:latin typeface="Century Gothic" panose="020B0502020202020204" pitchFamily="34" charset="0"/>
              </a:rPr>
              <a:t>F</a:t>
            </a:r>
            <a:endParaRPr lang="de-DE" sz="800">
              <a:solidFill>
                <a:schemeClr val="bg1"/>
              </a:solidFill>
              <a:latin typeface="Century Gothic" panose="020B0502020202020204" pitchFamily="34" charset="0"/>
            </a:endParaRPr>
          </a:p>
        </p:txBody>
      </p:sp>
      <p:sp>
        <p:nvSpPr>
          <p:cNvPr id="2" name="TextBox 1">
            <a:extLst>
              <a:ext uri="{FF2B5EF4-FFF2-40B4-BE49-F238E27FC236}">
                <a16:creationId xmlns:a16="http://schemas.microsoft.com/office/drawing/2014/main" id="{3B065F9A-C2EC-454F-9BFC-9E7EE3E9CFAE}"/>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624552060"/>
      </p:ext>
    </p:extLst>
  </p:cSld>
  <p:clrMapOvr>
    <a:masterClrMapping/>
  </p:clrMapOvr>
  <mc:AlternateContent xmlns:mc="http://schemas.openxmlformats.org/markup-compatibility/2006" xmlns:p14="http://schemas.microsoft.com/office/powerpoint/2010/main">
    <mc:Choice Requires="p14">
      <p:transition spd="med" p14:dur="700">
        <p14:reveal/>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A0679-6C53-FD16-EF26-20B0D9D95F6E}"/>
              </a:ext>
            </a:extLst>
          </p:cNvPr>
          <p:cNvSpPr>
            <a:spLocks noGrp="1"/>
          </p:cNvSpPr>
          <p:nvPr>
            <p:ph type="title"/>
          </p:nvPr>
        </p:nvSpPr>
        <p:spPr>
          <a:xfrm>
            <a:off x="543097" y="2102791"/>
            <a:ext cx="3194860" cy="750435"/>
          </a:xfrm>
        </p:spPr>
        <p:txBody>
          <a:bodyPr/>
          <a:lstStyle/>
          <a:p>
            <a:pPr algn="l">
              <a:lnSpc>
                <a:spcPct val="120000"/>
              </a:lnSpc>
            </a:pPr>
            <a:r>
              <a:rPr lang="de-AT" sz="2400" dirty="0" err="1">
                <a:latin typeface="Century Gothic" panose="020B0502020202020204" pitchFamily="34" charset="0"/>
              </a:rPr>
              <a:t>Two</a:t>
            </a:r>
            <a:r>
              <a:rPr lang="de-AT" sz="2400" dirty="0">
                <a:latin typeface="Century Gothic" panose="020B0502020202020204" pitchFamily="34" charset="0"/>
              </a:rPr>
              <a:t> </a:t>
            </a:r>
            <a:r>
              <a:rPr lang="de-AT" sz="2400" dirty="0" err="1">
                <a:latin typeface="Century Gothic" panose="020B0502020202020204" pitchFamily="34" charset="0"/>
              </a:rPr>
              <a:t>weeks</a:t>
            </a:r>
            <a:r>
              <a:rPr lang="de-AT" sz="2400" dirty="0">
                <a:latin typeface="Century Gothic" panose="020B0502020202020204" pitchFamily="34" charset="0"/>
              </a:rPr>
              <a:t> after </a:t>
            </a:r>
            <a:br>
              <a:rPr lang="de-AT" sz="2400" dirty="0">
                <a:latin typeface="Century Gothic" panose="020B0502020202020204" pitchFamily="34" charset="0"/>
              </a:rPr>
            </a:br>
            <a:r>
              <a:rPr lang="de-AT" sz="2400" dirty="0">
                <a:latin typeface="Century Gothic" panose="020B0502020202020204" pitchFamily="34" charset="0"/>
              </a:rPr>
              <a:t>4</a:t>
            </a:r>
            <a:r>
              <a:rPr lang="de-AT" sz="2400" baseline="30000" dirty="0">
                <a:latin typeface="Century Gothic" panose="020B0502020202020204" pitchFamily="34" charset="0"/>
              </a:rPr>
              <a:t>th</a:t>
            </a:r>
            <a:r>
              <a:rPr lang="de-AT" sz="2400" dirty="0">
                <a:latin typeface="Century Gothic" panose="020B0502020202020204" pitchFamily="34" charset="0"/>
              </a:rPr>
              <a:t> </a:t>
            </a:r>
            <a:r>
              <a:rPr lang="de-AT" sz="2400" dirty="0" err="1">
                <a:latin typeface="Century Gothic" panose="020B0502020202020204" pitchFamily="34" charset="0"/>
              </a:rPr>
              <a:t>treatment</a:t>
            </a:r>
            <a:endParaRPr lang="de-DE" sz="2400" dirty="0">
              <a:latin typeface="Century Gothic" panose="020B0502020202020204" pitchFamily="34" charset="0"/>
            </a:endParaRPr>
          </a:p>
        </p:txBody>
      </p:sp>
      <p:sp>
        <p:nvSpPr>
          <p:cNvPr id="5" name="TextBox 4">
            <a:extLst>
              <a:ext uri="{FF2B5EF4-FFF2-40B4-BE49-F238E27FC236}">
                <a16:creationId xmlns:a16="http://schemas.microsoft.com/office/drawing/2014/main" id="{AFAB0EE5-C2F8-7F20-0A75-AFCD0D1BA0C1}"/>
              </a:ext>
            </a:extLst>
          </p:cNvPr>
          <p:cNvSpPr txBox="1"/>
          <p:nvPr/>
        </p:nvSpPr>
        <p:spPr>
          <a:xfrm>
            <a:off x="1599146" y="5343038"/>
            <a:ext cx="2407194" cy="646331"/>
          </a:xfrm>
          <a:prstGeom prst="rect">
            <a:avLst/>
          </a:prstGeom>
          <a:noFill/>
        </p:spPr>
        <p:txBody>
          <a:bodyPr wrap="square" rtlCol="0">
            <a:spAutoFit/>
          </a:bodyPr>
          <a:lstStyle/>
          <a:p>
            <a:pPr algn="r"/>
            <a:r>
              <a:rPr lang="en-GB" dirty="0"/>
              <a:t>Image courtesy of prof. Syed </a:t>
            </a:r>
            <a:r>
              <a:rPr lang="en-GB" dirty="0" err="1"/>
              <a:t>Haq</a:t>
            </a:r>
            <a:endParaRPr lang="en-GB" dirty="0"/>
          </a:p>
        </p:txBody>
      </p:sp>
      <p:sp>
        <p:nvSpPr>
          <p:cNvPr id="3" name="TextBox 2">
            <a:extLst>
              <a:ext uri="{FF2B5EF4-FFF2-40B4-BE49-F238E27FC236}">
                <a16:creationId xmlns:a16="http://schemas.microsoft.com/office/drawing/2014/main" id="{399084FE-FB0E-254E-2483-91D052980ACE}"/>
              </a:ext>
            </a:extLst>
          </p:cNvPr>
          <p:cNvSpPr txBox="1"/>
          <p:nvPr/>
        </p:nvSpPr>
        <p:spPr>
          <a:xfrm>
            <a:off x="11933927" y="6599096"/>
            <a:ext cx="516145" cy="225896"/>
          </a:xfrm>
          <a:prstGeom prst="rect">
            <a:avLst/>
          </a:prstGeom>
          <a:noFill/>
        </p:spPr>
        <p:txBody>
          <a:bodyPr wrap="square" rtlCol="0">
            <a:spAutoFit/>
          </a:bodyPr>
          <a:lstStyle/>
          <a:p>
            <a:pPr algn="l">
              <a:lnSpc>
                <a:spcPct val="120000"/>
              </a:lnSpc>
            </a:pPr>
            <a:r>
              <a:rPr lang="en-GB" sz="800">
                <a:solidFill>
                  <a:schemeClr val="bg1"/>
                </a:solidFill>
                <a:latin typeface="Century Gothic" panose="020B0502020202020204" pitchFamily="34" charset="0"/>
              </a:rPr>
              <a:t>H</a:t>
            </a:r>
            <a:endParaRPr lang="de-DE" sz="800">
              <a:solidFill>
                <a:schemeClr val="bg1"/>
              </a:solidFill>
              <a:latin typeface="Century Gothic" panose="020B0502020202020204" pitchFamily="34" charset="0"/>
            </a:endParaRPr>
          </a:p>
        </p:txBody>
      </p:sp>
      <p:pic>
        <p:nvPicPr>
          <p:cNvPr id="6" name="Picture 2">
            <a:extLst>
              <a:ext uri="{FF2B5EF4-FFF2-40B4-BE49-F238E27FC236}">
                <a16:creationId xmlns:a16="http://schemas.microsoft.com/office/drawing/2014/main" id="{FC5B5157-CC60-8840-CABF-76CD329EE10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855533" y="1"/>
            <a:ext cx="4331308" cy="6857999"/>
          </a:xfrm>
          <a:prstGeom prst="rect">
            <a:avLst/>
          </a:prstGeom>
        </p:spPr>
      </p:pic>
      <p:pic>
        <p:nvPicPr>
          <p:cNvPr id="7" name="Picture 5" descr="A close-up of a hand&#10;&#10;Description automatically generated with medium confidence">
            <a:extLst>
              <a:ext uri="{FF2B5EF4-FFF2-40B4-BE49-F238E27FC236}">
                <a16:creationId xmlns:a16="http://schemas.microsoft.com/office/drawing/2014/main" id="{0CA8A6CB-6952-B8A6-BD41-09B3FF81888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10800000">
            <a:off x="4045530" y="0"/>
            <a:ext cx="4184074" cy="6858000"/>
          </a:xfrm>
          <a:prstGeom prst="rect">
            <a:avLst/>
          </a:prstGeom>
        </p:spPr>
      </p:pic>
      <p:sp>
        <p:nvSpPr>
          <p:cNvPr id="10" name="Tekstvak 9">
            <a:extLst>
              <a:ext uri="{FF2B5EF4-FFF2-40B4-BE49-F238E27FC236}">
                <a16:creationId xmlns:a16="http://schemas.microsoft.com/office/drawing/2014/main" id="{A6CFB116-92C7-190B-C5F8-672AC09B844A}"/>
              </a:ext>
            </a:extLst>
          </p:cNvPr>
          <p:cNvSpPr txBox="1"/>
          <p:nvPr/>
        </p:nvSpPr>
        <p:spPr>
          <a:xfrm>
            <a:off x="5442219" y="6206296"/>
            <a:ext cx="1016625" cy="392800"/>
          </a:xfrm>
          <a:prstGeom prst="rect">
            <a:avLst/>
          </a:prstGeom>
          <a:noFill/>
        </p:spPr>
        <p:txBody>
          <a:bodyPr wrap="none" rtlCol="0">
            <a:spAutoFit/>
          </a:bodyPr>
          <a:lstStyle/>
          <a:p>
            <a:pPr algn="l">
              <a:lnSpc>
                <a:spcPct val="120000"/>
              </a:lnSpc>
            </a:pPr>
            <a:r>
              <a:rPr lang="en-GB" dirty="0">
                <a:solidFill>
                  <a:schemeClr val="bg1"/>
                </a:solidFill>
                <a:latin typeface="Century Gothic" panose="020B0502020202020204" pitchFamily="34" charset="0"/>
              </a:rPr>
              <a:t>BEFORE</a:t>
            </a:r>
          </a:p>
        </p:txBody>
      </p:sp>
      <p:sp>
        <p:nvSpPr>
          <p:cNvPr id="11" name="Tekstvak 10">
            <a:extLst>
              <a:ext uri="{FF2B5EF4-FFF2-40B4-BE49-F238E27FC236}">
                <a16:creationId xmlns:a16="http://schemas.microsoft.com/office/drawing/2014/main" id="{B98CBFA3-F42D-351F-BF65-7DF74738A97B}"/>
              </a:ext>
            </a:extLst>
          </p:cNvPr>
          <p:cNvSpPr txBox="1"/>
          <p:nvPr/>
        </p:nvSpPr>
        <p:spPr>
          <a:xfrm>
            <a:off x="9446183" y="6206296"/>
            <a:ext cx="829073" cy="392800"/>
          </a:xfrm>
          <a:prstGeom prst="rect">
            <a:avLst/>
          </a:prstGeom>
          <a:noFill/>
        </p:spPr>
        <p:txBody>
          <a:bodyPr wrap="none" rtlCol="0">
            <a:spAutoFit/>
          </a:bodyPr>
          <a:lstStyle/>
          <a:p>
            <a:pPr algn="l">
              <a:lnSpc>
                <a:spcPct val="120000"/>
              </a:lnSpc>
            </a:pPr>
            <a:r>
              <a:rPr lang="en-GB" dirty="0">
                <a:solidFill>
                  <a:schemeClr val="bg1"/>
                </a:solidFill>
                <a:latin typeface="Century Gothic" panose="020B0502020202020204" pitchFamily="34" charset="0"/>
              </a:rPr>
              <a:t>AFTER</a:t>
            </a:r>
          </a:p>
        </p:txBody>
      </p:sp>
      <p:sp>
        <p:nvSpPr>
          <p:cNvPr id="4" name="TextBox 3">
            <a:extLst>
              <a:ext uri="{FF2B5EF4-FFF2-40B4-BE49-F238E27FC236}">
                <a16:creationId xmlns:a16="http://schemas.microsoft.com/office/drawing/2014/main" id="{ADBA9F84-890C-32FE-224C-EA7AB92D0084}"/>
              </a:ext>
            </a:extLst>
          </p:cNvPr>
          <p:cNvSpPr txBox="1"/>
          <p:nvPr/>
        </p:nvSpPr>
        <p:spPr>
          <a:xfrm>
            <a:off x="875598" y="6402696"/>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36089824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D4DB9426-78BB-EDDE-2C7C-9B06AB717B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3248" y="1133288"/>
            <a:ext cx="3296256" cy="812432"/>
          </a:xfrm>
          <a:prstGeom prst="rect">
            <a:avLst/>
          </a:prstGeom>
        </p:spPr>
      </p:pic>
      <p:pic>
        <p:nvPicPr>
          <p:cNvPr id="6" name="Picture 5">
            <a:extLst>
              <a:ext uri="{FF2B5EF4-FFF2-40B4-BE49-F238E27FC236}">
                <a16:creationId xmlns:a16="http://schemas.microsoft.com/office/drawing/2014/main" id="{29402912-8353-98D7-2FC7-E8BDEF032DEF}"/>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304510" y="318149"/>
            <a:ext cx="897600" cy="174191"/>
          </a:xfrm>
          <a:prstGeom prst="rect">
            <a:avLst/>
          </a:prstGeom>
        </p:spPr>
      </p:pic>
      <p:pic>
        <p:nvPicPr>
          <p:cNvPr id="7" name="Grafik 6">
            <a:extLst>
              <a:ext uri="{FF2B5EF4-FFF2-40B4-BE49-F238E27FC236}">
                <a16:creationId xmlns:a16="http://schemas.microsoft.com/office/drawing/2014/main" id="{5E75CE4D-F877-B66D-3BA0-D617C956E97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6568" y="2846421"/>
            <a:ext cx="3656130" cy="2266196"/>
          </a:xfrm>
          <a:prstGeom prst="rect">
            <a:avLst/>
          </a:prstGeom>
        </p:spPr>
      </p:pic>
      <p:sp>
        <p:nvSpPr>
          <p:cNvPr id="4" name="Titel 1">
            <a:extLst>
              <a:ext uri="{FF2B5EF4-FFF2-40B4-BE49-F238E27FC236}">
                <a16:creationId xmlns:a16="http://schemas.microsoft.com/office/drawing/2014/main" id="{F9FFCD4A-D646-D477-112E-E25DA2D012E4}"/>
              </a:ext>
            </a:extLst>
          </p:cNvPr>
          <p:cNvSpPr txBox="1">
            <a:spLocks/>
          </p:cNvSpPr>
          <p:nvPr/>
        </p:nvSpPr>
        <p:spPr>
          <a:xfrm>
            <a:off x="6016721" y="782987"/>
            <a:ext cx="5474507" cy="694974"/>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Century Gothic" panose="020B0502020202020204" pitchFamily="34" charset="0"/>
                <a:ea typeface="+mj-ea"/>
                <a:cs typeface="+mj-cs"/>
              </a:defRPr>
            </a:lvl1pPr>
          </a:lstStyle>
          <a:p>
            <a:r>
              <a:rPr lang="de-AT" err="1">
                <a:solidFill>
                  <a:srgbClr val="C62534"/>
                </a:solidFill>
              </a:rPr>
              <a:t>PhilArt</a:t>
            </a:r>
            <a:r>
              <a:rPr lang="de-AT"/>
              <a:t>: </a:t>
            </a:r>
            <a:r>
              <a:rPr lang="de-AT" err="1"/>
              <a:t>How</a:t>
            </a:r>
            <a:r>
              <a:rPr lang="de-AT"/>
              <a:t> </a:t>
            </a:r>
            <a:r>
              <a:rPr lang="de-AT" err="1"/>
              <a:t>to</a:t>
            </a:r>
            <a:r>
              <a:rPr lang="de-AT"/>
              <a:t> </a:t>
            </a:r>
            <a:r>
              <a:rPr lang="de-AT" err="1"/>
              <a:t>use</a:t>
            </a:r>
            <a:endParaRPr lang="de-DE"/>
          </a:p>
        </p:txBody>
      </p:sp>
      <p:sp>
        <p:nvSpPr>
          <p:cNvPr id="3" name="TextBox 3">
            <a:extLst>
              <a:ext uri="{FF2B5EF4-FFF2-40B4-BE49-F238E27FC236}">
                <a16:creationId xmlns:a16="http://schemas.microsoft.com/office/drawing/2014/main" id="{641E1980-E922-91EF-13F0-9E08765A64FF}"/>
              </a:ext>
            </a:extLst>
          </p:cNvPr>
          <p:cNvSpPr txBox="1"/>
          <p:nvPr/>
        </p:nvSpPr>
        <p:spPr>
          <a:xfrm>
            <a:off x="6074980" y="1688764"/>
            <a:ext cx="5872480" cy="4770537"/>
          </a:xfrm>
          <a:prstGeom prst="rect">
            <a:avLst/>
          </a:prstGeom>
          <a:noFill/>
        </p:spPr>
        <p:txBody>
          <a:bodyPr wrap="square">
            <a:spAutoFit/>
          </a:bodyPr>
          <a:lstStyle/>
          <a:p>
            <a:r>
              <a:rPr lang="en-US" sz="1600" b="1" dirty="0">
                <a:latin typeface="Century Gothic"/>
                <a:cs typeface="Arial"/>
              </a:rPr>
              <a:t>Depth of injection: </a:t>
            </a:r>
            <a:r>
              <a:rPr lang="en-US" sz="1600" dirty="0">
                <a:latin typeface="Century Gothic"/>
                <a:cs typeface="Arial"/>
              </a:rPr>
              <a:t>Intradermal</a:t>
            </a:r>
          </a:p>
          <a:p>
            <a:endParaRPr lang="en-US" sz="1600" dirty="0">
              <a:latin typeface="Century Gothic"/>
              <a:cs typeface="Arial"/>
            </a:endParaRPr>
          </a:p>
          <a:p>
            <a:r>
              <a:rPr lang="en-US" sz="1600" b="1" dirty="0">
                <a:latin typeface="Century Gothic"/>
                <a:cs typeface="Arial"/>
              </a:rPr>
              <a:t>Injection technique: </a:t>
            </a:r>
            <a:r>
              <a:rPr lang="en-US" sz="1600" dirty="0">
                <a:latin typeface="Century Gothic"/>
                <a:cs typeface="Arial"/>
              </a:rPr>
              <a:t>Microdroplet, linear or fan technique</a:t>
            </a:r>
          </a:p>
          <a:p>
            <a:endParaRPr lang="en-US" sz="1600" dirty="0">
              <a:latin typeface="Century Gothic"/>
              <a:cs typeface="Arial"/>
            </a:endParaRPr>
          </a:p>
          <a:p>
            <a:r>
              <a:rPr lang="en-US" sz="1600" b="1" dirty="0">
                <a:latin typeface="Century Gothic"/>
                <a:cs typeface="Arial"/>
              </a:rPr>
              <a:t>Protocol</a:t>
            </a:r>
            <a:r>
              <a:rPr lang="en-US" sz="1600" dirty="0">
                <a:latin typeface="Century Gothic"/>
                <a:cs typeface="Arial"/>
              </a:rPr>
              <a:t>: </a:t>
            </a:r>
          </a:p>
          <a:p>
            <a:r>
              <a:rPr lang="en-US" sz="1600" dirty="0">
                <a:latin typeface="Century Gothic"/>
                <a:cs typeface="Arial"/>
              </a:rPr>
              <a:t>Every 14─21 days for 3 sessions</a:t>
            </a:r>
            <a:r>
              <a:rPr lang="en-US" sz="1600" baseline="30000" dirty="0">
                <a:latin typeface="Century Gothic"/>
                <a:cs typeface="Arial"/>
              </a:rPr>
              <a:t>1</a:t>
            </a:r>
            <a:endParaRPr lang="en-US" sz="1600" dirty="0">
              <a:latin typeface="Century Gothic"/>
              <a:cs typeface="Arial"/>
            </a:endParaRPr>
          </a:p>
          <a:p>
            <a:endParaRPr lang="en-GB" sz="1600" dirty="0">
              <a:latin typeface="Century Gothic"/>
              <a:cs typeface="Arial"/>
            </a:endParaRPr>
          </a:p>
          <a:p>
            <a:r>
              <a:rPr lang="en-GB" sz="1600" b="1" dirty="0">
                <a:latin typeface="Century Gothic"/>
                <a:cs typeface="Arial"/>
              </a:rPr>
              <a:t>Alternative protocols used in clinical trials customized to the age of the patient:</a:t>
            </a:r>
            <a:br>
              <a:rPr lang="en-GB" sz="1600" b="1" dirty="0">
                <a:latin typeface="Century Gothic"/>
                <a:cs typeface="Arial"/>
              </a:rPr>
            </a:br>
            <a:r>
              <a:rPr lang="en-GB" sz="1600" b="1" dirty="0">
                <a:latin typeface="Century Gothic"/>
                <a:cs typeface="Arial"/>
              </a:rPr>
              <a:t> </a:t>
            </a:r>
          </a:p>
          <a:p>
            <a:pPr marL="285750" indent="-285750">
              <a:buFont typeface="Arial" panose="020B0604020202020204" pitchFamily="34" charset="0"/>
              <a:buChar char="•"/>
            </a:pPr>
            <a:r>
              <a:rPr lang="en-GB" sz="1600" b="1" dirty="0">
                <a:latin typeface="Century Gothic"/>
                <a:cs typeface="Arial"/>
              </a:rPr>
              <a:t>prevention treatment</a:t>
            </a:r>
            <a:r>
              <a:rPr lang="en-GB" sz="1600" dirty="0">
                <a:latin typeface="Century Gothic"/>
                <a:cs typeface="Arial"/>
              </a:rPr>
              <a:t>, for younger skin, consisting of a </a:t>
            </a:r>
            <a:br>
              <a:rPr lang="en-GB" sz="1600" dirty="0">
                <a:latin typeface="Century Gothic"/>
                <a:cs typeface="Arial"/>
              </a:rPr>
            </a:br>
            <a:r>
              <a:rPr lang="en-GB" sz="1600" i="1" dirty="0">
                <a:latin typeface="Century Gothic"/>
                <a:cs typeface="Arial"/>
              </a:rPr>
              <a:t>3 intradermal infiltrations </a:t>
            </a:r>
            <a:r>
              <a:rPr lang="en-GB" sz="1600" dirty="0">
                <a:latin typeface="Century Gothic"/>
                <a:cs typeface="Arial"/>
              </a:rPr>
              <a:t>treatment - one every 3 weeks - followed by a maintenance treatment every 2-3 months</a:t>
            </a:r>
            <a:r>
              <a:rPr lang="en-GB" sz="1600" baseline="30000" dirty="0">
                <a:latin typeface="Century Gothic"/>
                <a:cs typeface="Arial"/>
              </a:rPr>
              <a:t>1</a:t>
            </a:r>
          </a:p>
          <a:p>
            <a:pPr marL="285750" indent="-285750">
              <a:buFont typeface="Arial" panose="020B0604020202020204" pitchFamily="34" charset="0"/>
              <a:buChar char="•"/>
            </a:pPr>
            <a:r>
              <a:rPr lang="en-GB" sz="1600" b="1" dirty="0">
                <a:latin typeface="Century Gothic"/>
                <a:cs typeface="Arial"/>
              </a:rPr>
              <a:t>recovery treatment</a:t>
            </a:r>
            <a:r>
              <a:rPr lang="en-GB" sz="1600" dirty="0">
                <a:latin typeface="Century Gothic"/>
                <a:cs typeface="Arial"/>
              </a:rPr>
              <a:t>, a stronger treatment for aging skin, consisting of </a:t>
            </a:r>
            <a:r>
              <a:rPr lang="en-GB" sz="1600" i="1" dirty="0">
                <a:latin typeface="Century Gothic"/>
                <a:cs typeface="Arial"/>
              </a:rPr>
              <a:t>4 infiltrations</a:t>
            </a:r>
            <a:r>
              <a:rPr lang="en-GB" sz="1600" dirty="0">
                <a:latin typeface="Century Gothic"/>
                <a:cs typeface="Arial"/>
              </a:rPr>
              <a:t> treatment, one every </a:t>
            </a:r>
            <a:br>
              <a:rPr lang="en-GB" sz="1600" dirty="0">
                <a:latin typeface="Century Gothic"/>
                <a:cs typeface="Arial"/>
              </a:rPr>
            </a:br>
            <a:r>
              <a:rPr lang="en-GB" sz="1600" dirty="0">
                <a:latin typeface="Century Gothic"/>
                <a:cs typeface="Arial"/>
              </a:rPr>
              <a:t>1-2 weeks, followed by maintenance sessions every </a:t>
            </a:r>
            <a:br>
              <a:rPr lang="en-GB" sz="1600" dirty="0">
                <a:latin typeface="Century Gothic"/>
                <a:cs typeface="Arial"/>
              </a:rPr>
            </a:br>
            <a:r>
              <a:rPr lang="en-GB" sz="1600" dirty="0">
                <a:latin typeface="Century Gothic"/>
                <a:cs typeface="Arial"/>
              </a:rPr>
              <a:t>1-3 months</a:t>
            </a:r>
            <a:r>
              <a:rPr lang="en-GB" sz="1600" baseline="30000" dirty="0">
                <a:latin typeface="Century Gothic"/>
                <a:cs typeface="Arial"/>
              </a:rPr>
              <a:t>1</a:t>
            </a:r>
          </a:p>
          <a:p>
            <a:endParaRPr lang="en-US" sz="1600" dirty="0">
              <a:latin typeface="Century Gothic"/>
              <a:cs typeface="Arial"/>
            </a:endParaRPr>
          </a:p>
        </p:txBody>
      </p:sp>
      <p:sp>
        <p:nvSpPr>
          <p:cNvPr id="9" name="TextBox 4">
            <a:extLst>
              <a:ext uri="{FF2B5EF4-FFF2-40B4-BE49-F238E27FC236}">
                <a16:creationId xmlns:a16="http://schemas.microsoft.com/office/drawing/2014/main" id="{6440620F-6FCA-D66E-C87F-E48B24C098BD}"/>
              </a:ext>
            </a:extLst>
          </p:cNvPr>
          <p:cNvSpPr txBox="1"/>
          <p:nvPr/>
        </p:nvSpPr>
        <p:spPr>
          <a:xfrm>
            <a:off x="826568" y="6271573"/>
            <a:ext cx="3442770" cy="318036"/>
          </a:xfrm>
          <a:prstGeom prst="rect">
            <a:avLst/>
          </a:prstGeom>
          <a:noFill/>
        </p:spPr>
        <p:txBody>
          <a:bodyPr wrap="square" lIns="91440" tIns="45720" rIns="91440" bIns="45720" anchor="t">
            <a:spAutoFit/>
          </a:bodyPr>
          <a:lstStyle/>
          <a:p>
            <a:endParaRPr lang="en-US" sz="400">
              <a:solidFill>
                <a:schemeClr val="bg1"/>
              </a:solidFill>
              <a:latin typeface="Century Gothic"/>
            </a:endParaRPr>
          </a:p>
          <a:p>
            <a:endParaRPr lang="en-US" sz="400" baseline="30000">
              <a:solidFill>
                <a:schemeClr val="bg1"/>
              </a:solidFill>
              <a:latin typeface="Century Gothic"/>
            </a:endParaRPr>
          </a:p>
          <a:p>
            <a:r>
              <a:rPr lang="en-US" sz="400" baseline="30000">
                <a:solidFill>
                  <a:schemeClr val="bg1"/>
                </a:solidFill>
                <a:latin typeface="Century Gothic"/>
              </a:rPr>
              <a:t>2 </a:t>
            </a:r>
            <a:r>
              <a:rPr lang="en-US" sz="400" err="1">
                <a:solidFill>
                  <a:schemeClr val="bg1"/>
                </a:solidFill>
                <a:latin typeface="Century Gothic"/>
              </a:rPr>
              <a:t>Araco</a:t>
            </a:r>
            <a:r>
              <a:rPr lang="en-US" sz="400">
                <a:solidFill>
                  <a:schemeClr val="bg1"/>
                </a:solidFill>
                <a:latin typeface="Century Gothic"/>
              </a:rPr>
              <a:t> A, </a:t>
            </a:r>
            <a:r>
              <a:rPr lang="en-US" sz="400" err="1">
                <a:solidFill>
                  <a:schemeClr val="bg1"/>
                </a:solidFill>
                <a:latin typeface="Century Gothic"/>
              </a:rPr>
              <a:t>Araco</a:t>
            </a:r>
            <a:r>
              <a:rPr lang="en-US" sz="400">
                <a:solidFill>
                  <a:schemeClr val="bg1"/>
                </a:solidFill>
                <a:latin typeface="Century Gothic"/>
              </a:rPr>
              <a:t> F. Preliminary Prospective and Randomized Study of Highly Purified Polynucleotide vs Placebo in Treatment of Moderate to Severe Acne Scars. </a:t>
            </a:r>
            <a:r>
              <a:rPr lang="en-US" sz="400" err="1">
                <a:solidFill>
                  <a:schemeClr val="bg1"/>
                </a:solidFill>
                <a:latin typeface="Century Gothic"/>
              </a:rPr>
              <a:t>Aesthet</a:t>
            </a:r>
            <a:r>
              <a:rPr lang="en-US" sz="400">
                <a:solidFill>
                  <a:schemeClr val="bg1"/>
                </a:solidFill>
                <a:latin typeface="Century Gothic"/>
              </a:rPr>
              <a:t> Surg J. 2021 Jun 14;41(7):NP866-NP874. </a:t>
            </a:r>
            <a:r>
              <a:rPr lang="en-US" sz="400" err="1">
                <a:solidFill>
                  <a:schemeClr val="bg1"/>
                </a:solidFill>
                <a:latin typeface="Century Gothic"/>
              </a:rPr>
              <a:t>doi</a:t>
            </a:r>
            <a:r>
              <a:rPr lang="en-US" sz="400">
                <a:solidFill>
                  <a:schemeClr val="bg1"/>
                </a:solidFill>
                <a:latin typeface="Century Gothic"/>
              </a:rPr>
              <a:t>: 10.1093/</a:t>
            </a:r>
            <a:r>
              <a:rPr lang="en-US" sz="400" err="1">
                <a:solidFill>
                  <a:schemeClr val="bg1"/>
                </a:solidFill>
                <a:latin typeface="Century Gothic"/>
              </a:rPr>
              <a:t>asj</a:t>
            </a:r>
            <a:r>
              <a:rPr lang="en-US" sz="400">
                <a:solidFill>
                  <a:schemeClr val="bg1"/>
                </a:solidFill>
                <a:latin typeface="Century Gothic"/>
              </a:rPr>
              <a:t>/sjab125. PMID: 33755110.</a:t>
            </a:r>
            <a:endParaRPr lang="x-none" sz="400">
              <a:solidFill>
                <a:schemeClr val="bg1"/>
              </a:solidFill>
              <a:latin typeface="Century Gothic"/>
            </a:endParaRPr>
          </a:p>
        </p:txBody>
      </p:sp>
      <p:sp>
        <p:nvSpPr>
          <p:cNvPr id="11" name="CasellaDiTesto 2">
            <a:extLst>
              <a:ext uri="{FF2B5EF4-FFF2-40B4-BE49-F238E27FC236}">
                <a16:creationId xmlns:a16="http://schemas.microsoft.com/office/drawing/2014/main" id="{6F828463-CDE7-4630-BEF0-E616ACE4E994}"/>
              </a:ext>
            </a:extLst>
          </p:cNvPr>
          <p:cNvSpPr txBox="1"/>
          <p:nvPr/>
        </p:nvSpPr>
        <p:spPr>
          <a:xfrm>
            <a:off x="826568" y="6017657"/>
            <a:ext cx="3656130" cy="215444"/>
          </a:xfrm>
          <a:prstGeom prst="rect">
            <a:avLst/>
          </a:prstGeom>
          <a:noFill/>
        </p:spPr>
        <p:txBody>
          <a:bodyPr wrap="square">
            <a:spAutoFit/>
          </a:bodyPr>
          <a:lstStyle/>
          <a:p>
            <a:r>
              <a:rPr lang="it-IT" sz="400" baseline="30000">
                <a:solidFill>
                  <a:schemeClr val="bg1"/>
                </a:solidFill>
                <a:latin typeface="Century Gothic"/>
              </a:rPr>
              <a:t>1</a:t>
            </a:r>
            <a:r>
              <a:rPr lang="it-IT" sz="400">
                <a:solidFill>
                  <a:schemeClr val="bg1"/>
                </a:solidFill>
                <a:latin typeface="Century Gothic"/>
              </a:rPr>
              <a:t>Cavallini M, Bartoletti E, Maioli L, et al. Consensus report on the use of PN-HPT™ (</a:t>
            </a:r>
            <a:r>
              <a:rPr lang="it-IT" sz="400" err="1">
                <a:solidFill>
                  <a:schemeClr val="bg1"/>
                </a:solidFill>
                <a:latin typeface="Century Gothic"/>
              </a:rPr>
              <a:t>polynucleotides</a:t>
            </a:r>
            <a:r>
              <a:rPr lang="it-IT" sz="400">
                <a:solidFill>
                  <a:schemeClr val="bg1"/>
                </a:solidFill>
                <a:latin typeface="Century Gothic"/>
              </a:rPr>
              <a:t> </a:t>
            </a:r>
            <a:r>
              <a:rPr lang="it-IT" sz="400" err="1">
                <a:solidFill>
                  <a:schemeClr val="bg1"/>
                </a:solidFill>
                <a:latin typeface="Century Gothic"/>
              </a:rPr>
              <a:t>highly</a:t>
            </a:r>
            <a:r>
              <a:rPr lang="it-IT" sz="400">
                <a:solidFill>
                  <a:schemeClr val="bg1"/>
                </a:solidFill>
                <a:latin typeface="Century Gothic"/>
              </a:rPr>
              <a:t> </a:t>
            </a:r>
            <a:r>
              <a:rPr lang="it-IT" sz="400" err="1">
                <a:solidFill>
                  <a:schemeClr val="bg1"/>
                </a:solidFill>
                <a:latin typeface="Century Gothic"/>
              </a:rPr>
              <a:t>purified</a:t>
            </a:r>
            <a:r>
              <a:rPr lang="it-IT" sz="400">
                <a:solidFill>
                  <a:schemeClr val="bg1"/>
                </a:solidFill>
                <a:latin typeface="Century Gothic"/>
              </a:rPr>
              <a:t> </a:t>
            </a:r>
            <a:r>
              <a:rPr lang="it-IT" sz="400" err="1">
                <a:solidFill>
                  <a:schemeClr val="bg1"/>
                </a:solidFill>
                <a:latin typeface="Century Gothic"/>
              </a:rPr>
              <a:t>technology</a:t>
            </a:r>
            <a:r>
              <a:rPr lang="it-IT" sz="400">
                <a:solidFill>
                  <a:schemeClr val="bg1"/>
                </a:solidFill>
                <a:latin typeface="Century Gothic"/>
              </a:rPr>
              <a:t>) in </a:t>
            </a:r>
            <a:r>
              <a:rPr lang="it-IT" sz="400" err="1">
                <a:solidFill>
                  <a:schemeClr val="bg1"/>
                </a:solidFill>
                <a:latin typeface="Century Gothic"/>
              </a:rPr>
              <a:t>aesthetic</a:t>
            </a:r>
            <a:r>
              <a:rPr lang="it-IT" sz="400">
                <a:solidFill>
                  <a:schemeClr val="bg1"/>
                </a:solidFill>
                <a:latin typeface="Century Gothic"/>
              </a:rPr>
              <a:t> medicine. </a:t>
            </a:r>
            <a:r>
              <a:rPr lang="it-IT" sz="400" err="1">
                <a:solidFill>
                  <a:schemeClr val="bg1"/>
                </a:solidFill>
                <a:latin typeface="Century Gothic"/>
              </a:rPr>
              <a:t>J</a:t>
            </a:r>
            <a:r>
              <a:rPr lang="it-IT" sz="400">
                <a:solidFill>
                  <a:schemeClr val="bg1"/>
                </a:solidFill>
                <a:latin typeface="Century Gothic"/>
              </a:rPr>
              <a:t> </a:t>
            </a:r>
            <a:r>
              <a:rPr lang="it-IT" sz="400" err="1">
                <a:solidFill>
                  <a:schemeClr val="bg1"/>
                </a:solidFill>
                <a:latin typeface="Century Gothic"/>
              </a:rPr>
              <a:t>Cosmet</a:t>
            </a:r>
            <a:r>
              <a:rPr lang="it-IT" sz="400">
                <a:solidFill>
                  <a:schemeClr val="bg1"/>
                </a:solidFill>
                <a:latin typeface="Century Gothic"/>
              </a:rPr>
              <a:t> </a:t>
            </a:r>
            <a:r>
              <a:rPr lang="it-IT" sz="400" err="1">
                <a:solidFill>
                  <a:schemeClr val="bg1"/>
                </a:solidFill>
                <a:latin typeface="Century Gothic"/>
              </a:rPr>
              <a:t>Dermatol</a:t>
            </a:r>
            <a:r>
              <a:rPr lang="it-IT" sz="400">
                <a:solidFill>
                  <a:schemeClr val="bg1"/>
                </a:solidFill>
                <a:latin typeface="Century Gothic"/>
              </a:rPr>
              <a:t>. 2020;00:1–7. https://</a:t>
            </a:r>
            <a:r>
              <a:rPr lang="it-IT" sz="400" err="1">
                <a:solidFill>
                  <a:schemeClr val="bg1"/>
                </a:solidFill>
                <a:latin typeface="Century Gothic"/>
              </a:rPr>
              <a:t>doi</a:t>
            </a:r>
            <a:r>
              <a:rPr lang="it-IT" sz="400">
                <a:solidFill>
                  <a:schemeClr val="bg1"/>
                </a:solidFill>
                <a:latin typeface="Century Gothic"/>
              </a:rPr>
              <a:t>. </a:t>
            </a:r>
            <a:r>
              <a:rPr lang="it-IT" sz="400" err="1">
                <a:solidFill>
                  <a:schemeClr val="bg1"/>
                </a:solidFill>
                <a:latin typeface="Century Gothic"/>
              </a:rPr>
              <a:t>org</a:t>
            </a:r>
            <a:r>
              <a:rPr lang="it-IT" sz="400">
                <a:solidFill>
                  <a:schemeClr val="bg1"/>
                </a:solidFill>
                <a:latin typeface="Century Gothic"/>
              </a:rPr>
              <a:t>/10.1111/jocd.13679</a:t>
            </a:r>
          </a:p>
        </p:txBody>
      </p:sp>
      <p:sp>
        <p:nvSpPr>
          <p:cNvPr id="2" name="TextBox 1">
            <a:extLst>
              <a:ext uri="{FF2B5EF4-FFF2-40B4-BE49-F238E27FC236}">
                <a16:creationId xmlns:a16="http://schemas.microsoft.com/office/drawing/2014/main" id="{198D64AB-91CF-8133-DD39-D86EB6535C7D}"/>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39029730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Bildplatzhalter 16" descr="Ein Bild, das Person, Dunkel, Spektakel enthält.&#10;&#10;Automatisch generierte Beschreibung">
            <a:extLst>
              <a:ext uri="{FF2B5EF4-FFF2-40B4-BE49-F238E27FC236}">
                <a16:creationId xmlns:a16="http://schemas.microsoft.com/office/drawing/2014/main" id="{92F9A190-5903-E63C-EDD8-E79FB2203AEE}"/>
              </a:ext>
            </a:extLst>
          </p:cNvPr>
          <p:cNvPicPr>
            <a:picLocks noGrp="1" noChangeAspect="1"/>
          </p:cNvPicPr>
          <p:nvPr>
            <p:ph type="pic" sz="quarter" idx="4294967295"/>
          </p:nvPr>
        </p:nvPicPr>
        <p:blipFill rotWithShape="1">
          <a:blip r:embed="rId3" cstate="email">
            <a:extLst>
              <a:ext uri="{28A0092B-C50C-407E-A947-70E740481C1C}">
                <a14:useLocalDpi xmlns:a14="http://schemas.microsoft.com/office/drawing/2010/main"/>
              </a:ext>
            </a:extLst>
          </a:blip>
          <a:srcRect/>
          <a:stretch/>
        </p:blipFill>
        <p:spPr>
          <a:xfrm>
            <a:off x="5161281" y="-14747"/>
            <a:ext cx="7030719" cy="6902246"/>
          </a:xfrm>
        </p:spPr>
      </p:pic>
      <p:sp>
        <p:nvSpPr>
          <p:cNvPr id="2" name="Rechteck 2">
            <a:extLst>
              <a:ext uri="{FF2B5EF4-FFF2-40B4-BE49-F238E27FC236}">
                <a16:creationId xmlns:a16="http://schemas.microsoft.com/office/drawing/2014/main" id="{3BE07693-20D2-9FE5-1D75-ACCE20EDC59C}"/>
              </a:ext>
            </a:extLst>
          </p:cNvPr>
          <p:cNvSpPr/>
          <p:nvPr/>
        </p:nvSpPr>
        <p:spPr>
          <a:xfrm>
            <a:off x="-1" y="-14748"/>
            <a:ext cx="5902561" cy="6902246"/>
          </a:xfrm>
          <a:custGeom>
            <a:avLst/>
            <a:gdLst>
              <a:gd name="connsiteX0" fmla="*/ 0 w 6241774"/>
              <a:gd name="connsiteY0" fmla="*/ 0 h 6858000"/>
              <a:gd name="connsiteX1" fmla="*/ 6241774 w 6241774"/>
              <a:gd name="connsiteY1" fmla="*/ 0 h 6858000"/>
              <a:gd name="connsiteX2" fmla="*/ 6241774 w 6241774"/>
              <a:gd name="connsiteY2" fmla="*/ 6858000 h 6858000"/>
              <a:gd name="connsiteX3" fmla="*/ 0 w 6241774"/>
              <a:gd name="connsiteY3" fmla="*/ 6858000 h 6858000"/>
              <a:gd name="connsiteX4" fmla="*/ 0 w 6241774"/>
              <a:gd name="connsiteY4" fmla="*/ 0 h 6858000"/>
              <a:gd name="connsiteX0" fmla="*/ 0 w 6241774"/>
              <a:gd name="connsiteY0" fmla="*/ 14749 h 6872749"/>
              <a:gd name="connsiteX1" fmla="*/ 5032406 w 6241774"/>
              <a:gd name="connsiteY1" fmla="*/ 0 h 6872749"/>
              <a:gd name="connsiteX2" fmla="*/ 6241774 w 6241774"/>
              <a:gd name="connsiteY2" fmla="*/ 6872749 h 6872749"/>
              <a:gd name="connsiteX3" fmla="*/ 0 w 6241774"/>
              <a:gd name="connsiteY3" fmla="*/ 6872749 h 6872749"/>
              <a:gd name="connsiteX4" fmla="*/ 0 w 6241774"/>
              <a:gd name="connsiteY4" fmla="*/ 14749 h 6872749"/>
              <a:gd name="connsiteX0" fmla="*/ 0 w 6241774"/>
              <a:gd name="connsiteY0" fmla="*/ 29497 h 6887497"/>
              <a:gd name="connsiteX1" fmla="*/ 5445360 w 6241774"/>
              <a:gd name="connsiteY1" fmla="*/ 0 h 6887497"/>
              <a:gd name="connsiteX2" fmla="*/ 6241774 w 6241774"/>
              <a:gd name="connsiteY2" fmla="*/ 6887497 h 6887497"/>
              <a:gd name="connsiteX3" fmla="*/ 0 w 6241774"/>
              <a:gd name="connsiteY3" fmla="*/ 6887497 h 6887497"/>
              <a:gd name="connsiteX4" fmla="*/ 0 w 6241774"/>
              <a:gd name="connsiteY4" fmla="*/ 29497 h 6887497"/>
              <a:gd name="connsiteX0" fmla="*/ 0 w 6241774"/>
              <a:gd name="connsiteY0" fmla="*/ 14749 h 6872749"/>
              <a:gd name="connsiteX1" fmla="*/ 5209386 w 6241774"/>
              <a:gd name="connsiteY1" fmla="*/ 0 h 6872749"/>
              <a:gd name="connsiteX2" fmla="*/ 6241774 w 6241774"/>
              <a:gd name="connsiteY2" fmla="*/ 6872749 h 6872749"/>
              <a:gd name="connsiteX3" fmla="*/ 0 w 6241774"/>
              <a:gd name="connsiteY3" fmla="*/ 6872749 h 6872749"/>
              <a:gd name="connsiteX4" fmla="*/ 0 w 6241774"/>
              <a:gd name="connsiteY4" fmla="*/ 14749 h 6872749"/>
              <a:gd name="connsiteX0" fmla="*/ 0 w 5902561"/>
              <a:gd name="connsiteY0" fmla="*/ 14749 h 6902246"/>
              <a:gd name="connsiteX1" fmla="*/ 5209386 w 5902561"/>
              <a:gd name="connsiteY1" fmla="*/ 0 h 6902246"/>
              <a:gd name="connsiteX2" fmla="*/ 5902561 w 5902561"/>
              <a:gd name="connsiteY2" fmla="*/ 6902246 h 6902246"/>
              <a:gd name="connsiteX3" fmla="*/ 0 w 5902561"/>
              <a:gd name="connsiteY3" fmla="*/ 6872749 h 6902246"/>
              <a:gd name="connsiteX4" fmla="*/ 0 w 5902561"/>
              <a:gd name="connsiteY4" fmla="*/ 14749 h 690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561" h="6902246">
                <a:moveTo>
                  <a:pt x="0" y="14749"/>
                </a:moveTo>
                <a:lnTo>
                  <a:pt x="5209386" y="0"/>
                </a:lnTo>
                <a:lnTo>
                  <a:pt x="5902561" y="6902246"/>
                </a:lnTo>
                <a:lnTo>
                  <a:pt x="0" y="6872749"/>
                </a:lnTo>
                <a:lnTo>
                  <a:pt x="0" y="14749"/>
                </a:lnTo>
                <a:close/>
              </a:path>
            </a:pathLst>
          </a:custGeom>
          <a:gradFill>
            <a:gsLst>
              <a:gs pos="0">
                <a:srgbClr val="5EB245"/>
              </a:gs>
              <a:gs pos="100000">
                <a:srgbClr val="FFF039"/>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a:extLst>
              <a:ext uri="{FF2B5EF4-FFF2-40B4-BE49-F238E27FC236}">
                <a16:creationId xmlns:a16="http://schemas.microsoft.com/office/drawing/2014/main" id="{5D38D4EA-E4B6-00FD-CA4B-A1F7E8622E4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3350" y="2994370"/>
            <a:ext cx="3924000" cy="2478660"/>
          </a:xfrm>
          <a:prstGeom prst="rect">
            <a:avLst/>
          </a:prstGeom>
        </p:spPr>
      </p:pic>
      <p:pic>
        <p:nvPicPr>
          <p:cNvPr id="11" name="Grafik 10">
            <a:extLst>
              <a:ext uri="{FF2B5EF4-FFF2-40B4-BE49-F238E27FC236}">
                <a16:creationId xmlns:a16="http://schemas.microsoft.com/office/drawing/2014/main" id="{97718D6B-7CE5-33AF-4001-CD51396FF7B8}"/>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901603" y="1125538"/>
            <a:ext cx="2118779" cy="1070237"/>
          </a:xfrm>
          <a:prstGeom prst="rect">
            <a:avLst/>
          </a:prstGeom>
        </p:spPr>
      </p:pic>
      <p:sp>
        <p:nvSpPr>
          <p:cNvPr id="21" name="TextBox 2">
            <a:extLst>
              <a:ext uri="{FF2B5EF4-FFF2-40B4-BE49-F238E27FC236}">
                <a16:creationId xmlns:a16="http://schemas.microsoft.com/office/drawing/2014/main" id="{D7C2C6AC-E0D3-9D4D-3A63-D112FD9AB4FA}"/>
              </a:ext>
            </a:extLst>
          </p:cNvPr>
          <p:cNvSpPr txBox="1"/>
          <p:nvPr/>
        </p:nvSpPr>
        <p:spPr>
          <a:xfrm>
            <a:off x="11933927" y="6599096"/>
            <a:ext cx="516145" cy="225896"/>
          </a:xfrm>
          <a:prstGeom prst="rect">
            <a:avLst/>
          </a:prstGeom>
          <a:noFill/>
        </p:spPr>
        <p:txBody>
          <a:bodyPr wrap="square" rtlCol="0">
            <a:spAutoFit/>
          </a:bodyPr>
          <a:lstStyle/>
          <a:p>
            <a:pPr algn="l">
              <a:lnSpc>
                <a:spcPct val="120000"/>
              </a:lnSpc>
            </a:pPr>
            <a:r>
              <a:rPr lang="en-GB" sz="800">
                <a:solidFill>
                  <a:schemeClr val="bg1"/>
                </a:solidFill>
                <a:latin typeface="Century Gothic" panose="020B0502020202020204" pitchFamily="34" charset="0"/>
              </a:rPr>
              <a:t>F</a:t>
            </a:r>
            <a:endParaRPr lang="de-DE" sz="800">
              <a:solidFill>
                <a:schemeClr val="bg1"/>
              </a:solidFill>
              <a:latin typeface="Century Gothic" panose="020B0502020202020204" pitchFamily="34" charset="0"/>
            </a:endParaRPr>
          </a:p>
        </p:txBody>
      </p:sp>
      <p:pic>
        <p:nvPicPr>
          <p:cNvPr id="4" name="Picture 5">
            <a:extLst>
              <a:ext uri="{FF2B5EF4-FFF2-40B4-BE49-F238E27FC236}">
                <a16:creationId xmlns:a16="http://schemas.microsoft.com/office/drawing/2014/main" id="{0EEC7E0A-8B92-D1ED-D7C4-E5087796D7A6}"/>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321443" y="409304"/>
            <a:ext cx="897600" cy="174191"/>
          </a:xfrm>
          <a:prstGeom prst="rect">
            <a:avLst/>
          </a:prstGeom>
        </p:spPr>
      </p:pic>
    </p:spTree>
    <p:extLst>
      <p:ext uri="{BB962C8B-B14F-4D97-AF65-F5344CB8AC3E}">
        <p14:creationId xmlns:p14="http://schemas.microsoft.com/office/powerpoint/2010/main" val="2904290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26EB72A1-CE3C-CFEB-6BA2-48D67E7F7913}"/>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lumMod val="75000"/>
                  <a:lumOff val="25000"/>
                </a:schemeClr>
              </a:solidFill>
            </a:endParaRPr>
          </a:p>
        </p:txBody>
      </p:sp>
      <p:sp>
        <p:nvSpPr>
          <p:cNvPr id="8" name="Parallelogramm 4">
            <a:extLst>
              <a:ext uri="{FF2B5EF4-FFF2-40B4-BE49-F238E27FC236}">
                <a16:creationId xmlns:a16="http://schemas.microsoft.com/office/drawing/2014/main" id="{C8687091-6B4C-69B1-9E04-C8173C8756E2}"/>
              </a:ext>
            </a:extLst>
          </p:cNvPr>
          <p:cNvSpPr/>
          <p:nvPr/>
        </p:nvSpPr>
        <p:spPr>
          <a:xfrm>
            <a:off x="-493485" y="-72422"/>
            <a:ext cx="6205408" cy="6957527"/>
          </a:xfrm>
          <a:custGeom>
            <a:avLst/>
            <a:gdLst>
              <a:gd name="connsiteX0" fmla="*/ 0 w 7840566"/>
              <a:gd name="connsiteY0" fmla="*/ 6858000 h 6858000"/>
              <a:gd name="connsiteX1" fmla="*/ 1714500 w 7840566"/>
              <a:gd name="connsiteY1" fmla="*/ 0 h 6858000"/>
              <a:gd name="connsiteX2" fmla="*/ 7840566 w 7840566"/>
              <a:gd name="connsiteY2" fmla="*/ 0 h 6858000"/>
              <a:gd name="connsiteX3" fmla="*/ 6126066 w 7840566"/>
              <a:gd name="connsiteY3" fmla="*/ 6858000 h 6858000"/>
              <a:gd name="connsiteX4" fmla="*/ 0 w 7840566"/>
              <a:gd name="connsiteY4" fmla="*/ 6858000 h 6858000"/>
              <a:gd name="connsiteX0" fmla="*/ 0 w 6345399"/>
              <a:gd name="connsiteY0" fmla="*/ 6858000 h 6858000"/>
              <a:gd name="connsiteX1" fmla="*/ 1714500 w 6345399"/>
              <a:gd name="connsiteY1" fmla="*/ 0 h 6858000"/>
              <a:gd name="connsiteX2" fmla="*/ 6345399 w 6345399"/>
              <a:gd name="connsiteY2" fmla="*/ 24713 h 6858000"/>
              <a:gd name="connsiteX3" fmla="*/ 6126066 w 6345399"/>
              <a:gd name="connsiteY3" fmla="*/ 6858000 h 6858000"/>
              <a:gd name="connsiteX4" fmla="*/ 0 w 6345399"/>
              <a:gd name="connsiteY4" fmla="*/ 6858000 h 6858000"/>
              <a:gd name="connsiteX0" fmla="*/ 0 w 6126066"/>
              <a:gd name="connsiteY0" fmla="*/ 6858000 h 6858000"/>
              <a:gd name="connsiteX1" fmla="*/ 1714500 w 6126066"/>
              <a:gd name="connsiteY1" fmla="*/ 0 h 6858000"/>
              <a:gd name="connsiteX2" fmla="*/ 6122978 w 6126066"/>
              <a:gd name="connsiteY2" fmla="*/ 37070 h 6858000"/>
              <a:gd name="connsiteX3" fmla="*/ 6126066 w 6126066"/>
              <a:gd name="connsiteY3" fmla="*/ 6858000 h 6858000"/>
              <a:gd name="connsiteX4" fmla="*/ 0 w 6126066"/>
              <a:gd name="connsiteY4" fmla="*/ 6858000 h 6858000"/>
              <a:gd name="connsiteX0" fmla="*/ 0 w 6135401"/>
              <a:gd name="connsiteY0" fmla="*/ 6870357 h 6870357"/>
              <a:gd name="connsiteX1" fmla="*/ 1714500 w 6135401"/>
              <a:gd name="connsiteY1" fmla="*/ 12357 h 6870357"/>
              <a:gd name="connsiteX2" fmla="*/ 6135335 w 6135401"/>
              <a:gd name="connsiteY2" fmla="*/ 0 h 6870357"/>
              <a:gd name="connsiteX3" fmla="*/ 6126066 w 6135401"/>
              <a:gd name="connsiteY3" fmla="*/ 6870357 h 6870357"/>
              <a:gd name="connsiteX4" fmla="*/ 0 w 6135401"/>
              <a:gd name="connsiteY4" fmla="*/ 6870357 h 6870357"/>
              <a:gd name="connsiteX0" fmla="*/ 0 w 4542575"/>
              <a:gd name="connsiteY0" fmla="*/ 6870357 h 6870357"/>
              <a:gd name="connsiteX1" fmla="*/ 121674 w 4542575"/>
              <a:gd name="connsiteY1" fmla="*/ 12357 h 6870357"/>
              <a:gd name="connsiteX2" fmla="*/ 4542509 w 4542575"/>
              <a:gd name="connsiteY2" fmla="*/ 0 h 6870357"/>
              <a:gd name="connsiteX3" fmla="*/ 4533240 w 4542575"/>
              <a:gd name="connsiteY3" fmla="*/ 6870357 h 6870357"/>
              <a:gd name="connsiteX4" fmla="*/ 0 w 4542575"/>
              <a:gd name="connsiteY4" fmla="*/ 6870357 h 6870357"/>
              <a:gd name="connsiteX0" fmla="*/ 0 w 6067073"/>
              <a:gd name="connsiteY0" fmla="*/ 6870357 h 6914602"/>
              <a:gd name="connsiteX1" fmla="*/ 121674 w 6067073"/>
              <a:gd name="connsiteY1" fmla="*/ 12357 h 6914602"/>
              <a:gd name="connsiteX2" fmla="*/ 4542509 w 6067073"/>
              <a:gd name="connsiteY2" fmla="*/ 0 h 6914602"/>
              <a:gd name="connsiteX3" fmla="*/ 6067073 w 6067073"/>
              <a:gd name="connsiteY3" fmla="*/ 6914602 h 6914602"/>
              <a:gd name="connsiteX4" fmla="*/ 0 w 6067073"/>
              <a:gd name="connsiteY4" fmla="*/ 6870357 h 6914602"/>
              <a:gd name="connsiteX0" fmla="*/ 0 w 6067073"/>
              <a:gd name="connsiteY0" fmla="*/ 6870357 h 6914602"/>
              <a:gd name="connsiteX1" fmla="*/ 121674 w 6067073"/>
              <a:gd name="connsiteY1" fmla="*/ 12357 h 6914602"/>
              <a:gd name="connsiteX2" fmla="*/ 4542509 w 6067073"/>
              <a:gd name="connsiteY2" fmla="*/ 0 h 6914602"/>
              <a:gd name="connsiteX3" fmla="*/ 6067073 w 6067073"/>
              <a:gd name="connsiteY3" fmla="*/ 6914602 h 6914602"/>
              <a:gd name="connsiteX4" fmla="*/ 0 w 6067073"/>
              <a:gd name="connsiteY4" fmla="*/ 6870357 h 6914602"/>
              <a:gd name="connsiteX0" fmla="*/ 0 w 6067073"/>
              <a:gd name="connsiteY0" fmla="*/ 6870357 h 6914602"/>
              <a:gd name="connsiteX1" fmla="*/ 121674 w 6067073"/>
              <a:gd name="connsiteY1" fmla="*/ 12357 h 6914602"/>
              <a:gd name="connsiteX2" fmla="*/ 4542509 w 6067073"/>
              <a:gd name="connsiteY2" fmla="*/ 0 h 6914602"/>
              <a:gd name="connsiteX3" fmla="*/ 6067073 w 6067073"/>
              <a:gd name="connsiteY3" fmla="*/ 6914602 h 6914602"/>
              <a:gd name="connsiteX4" fmla="*/ 0 w 6067073"/>
              <a:gd name="connsiteY4" fmla="*/ 6870357 h 6914602"/>
              <a:gd name="connsiteX0" fmla="*/ 0 w 6140815"/>
              <a:gd name="connsiteY0" fmla="*/ 6870357 h 6885105"/>
              <a:gd name="connsiteX1" fmla="*/ 121674 w 6140815"/>
              <a:gd name="connsiteY1" fmla="*/ 12357 h 6885105"/>
              <a:gd name="connsiteX2" fmla="*/ 4542509 w 6140815"/>
              <a:gd name="connsiteY2" fmla="*/ 0 h 6885105"/>
              <a:gd name="connsiteX3" fmla="*/ 6140815 w 6140815"/>
              <a:gd name="connsiteY3" fmla="*/ 6885105 h 6885105"/>
              <a:gd name="connsiteX4" fmla="*/ 0 w 6140815"/>
              <a:gd name="connsiteY4" fmla="*/ 6870357 h 6885105"/>
              <a:gd name="connsiteX0" fmla="*/ 0 w 6140815"/>
              <a:gd name="connsiteY0" fmla="*/ 6870357 h 6885105"/>
              <a:gd name="connsiteX1" fmla="*/ 121674 w 6140815"/>
              <a:gd name="connsiteY1" fmla="*/ 12357 h 6885105"/>
              <a:gd name="connsiteX2" fmla="*/ 4542509 w 6140815"/>
              <a:gd name="connsiteY2" fmla="*/ 0 h 6885105"/>
              <a:gd name="connsiteX3" fmla="*/ 6140815 w 6140815"/>
              <a:gd name="connsiteY3" fmla="*/ 6885105 h 6885105"/>
              <a:gd name="connsiteX4" fmla="*/ 0 w 6140815"/>
              <a:gd name="connsiteY4" fmla="*/ 6870357 h 6885105"/>
              <a:gd name="connsiteX0" fmla="*/ 0 w 6140815"/>
              <a:gd name="connsiteY0" fmla="*/ 6870357 h 6885105"/>
              <a:gd name="connsiteX1" fmla="*/ 121674 w 6140815"/>
              <a:gd name="connsiteY1" fmla="*/ 12357 h 6885105"/>
              <a:gd name="connsiteX2" fmla="*/ 4542509 w 6140815"/>
              <a:gd name="connsiteY2" fmla="*/ 0 h 6885105"/>
              <a:gd name="connsiteX3" fmla="*/ 6140815 w 6140815"/>
              <a:gd name="connsiteY3" fmla="*/ 6885105 h 6885105"/>
              <a:gd name="connsiteX4" fmla="*/ 0 w 6140815"/>
              <a:gd name="connsiteY4" fmla="*/ 6870357 h 6885105"/>
              <a:gd name="connsiteX0" fmla="*/ 0 w 6140815"/>
              <a:gd name="connsiteY0" fmla="*/ 6870357 h 6885105"/>
              <a:gd name="connsiteX1" fmla="*/ 121674 w 6140815"/>
              <a:gd name="connsiteY1" fmla="*/ 12357 h 6885105"/>
              <a:gd name="connsiteX2" fmla="*/ 4542509 w 6140815"/>
              <a:gd name="connsiteY2" fmla="*/ 0 h 6885105"/>
              <a:gd name="connsiteX3" fmla="*/ 6140815 w 6140815"/>
              <a:gd name="connsiteY3" fmla="*/ 6885105 h 6885105"/>
              <a:gd name="connsiteX4" fmla="*/ 0 w 6140815"/>
              <a:gd name="connsiteY4" fmla="*/ 6870357 h 6885105"/>
              <a:gd name="connsiteX0" fmla="*/ 0 w 6140815"/>
              <a:gd name="connsiteY0" fmla="*/ 6870357 h 6885105"/>
              <a:gd name="connsiteX1" fmla="*/ 121674 w 6140815"/>
              <a:gd name="connsiteY1" fmla="*/ 12357 h 6885105"/>
              <a:gd name="connsiteX2" fmla="*/ 4542509 w 6140815"/>
              <a:gd name="connsiteY2" fmla="*/ 0 h 6885105"/>
              <a:gd name="connsiteX3" fmla="*/ 6140815 w 6140815"/>
              <a:gd name="connsiteY3" fmla="*/ 6885105 h 6885105"/>
              <a:gd name="connsiteX4" fmla="*/ 0 w 6140815"/>
              <a:gd name="connsiteY4" fmla="*/ 6870357 h 6885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0815" h="6885105">
                <a:moveTo>
                  <a:pt x="0" y="6870357"/>
                </a:moveTo>
                <a:lnTo>
                  <a:pt x="121674" y="12357"/>
                </a:lnTo>
                <a:lnTo>
                  <a:pt x="4542509" y="0"/>
                </a:lnTo>
                <a:cubicBezTo>
                  <a:pt x="5089229" y="2332637"/>
                  <a:pt x="5623593" y="4670455"/>
                  <a:pt x="6140815" y="6885105"/>
                </a:cubicBezTo>
                <a:lnTo>
                  <a:pt x="0" y="6870357"/>
                </a:lnTo>
                <a:close/>
              </a:path>
            </a:pathLst>
          </a:custGeom>
          <a:gradFill>
            <a:gsLst>
              <a:gs pos="0">
                <a:srgbClr val="5EB245"/>
              </a:gs>
              <a:gs pos="99000">
                <a:srgbClr val="FFF03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pic>
        <p:nvPicPr>
          <p:cNvPr id="6" name="Picture 5">
            <a:extLst>
              <a:ext uri="{FF2B5EF4-FFF2-40B4-BE49-F238E27FC236}">
                <a16:creationId xmlns:a16="http://schemas.microsoft.com/office/drawing/2014/main" id="{29402912-8353-98D7-2FC7-E8BDEF032DEF}"/>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304510" y="318149"/>
            <a:ext cx="897600" cy="174191"/>
          </a:xfrm>
          <a:prstGeom prst="rect">
            <a:avLst/>
          </a:prstGeom>
        </p:spPr>
      </p:pic>
      <p:sp>
        <p:nvSpPr>
          <p:cNvPr id="3" name="Textplatzhalter 2">
            <a:extLst>
              <a:ext uri="{FF2B5EF4-FFF2-40B4-BE49-F238E27FC236}">
                <a16:creationId xmlns:a16="http://schemas.microsoft.com/office/drawing/2014/main" id="{071BF483-7AC6-A96C-0B0D-631800612316}"/>
              </a:ext>
            </a:extLst>
          </p:cNvPr>
          <p:cNvSpPr txBox="1">
            <a:spLocks/>
          </p:cNvSpPr>
          <p:nvPr/>
        </p:nvSpPr>
        <p:spPr>
          <a:xfrm>
            <a:off x="6012690" y="2317813"/>
            <a:ext cx="5525278" cy="3546475"/>
          </a:xfrm>
          <a:prstGeom prst="rect">
            <a:avLst/>
          </a:prstGeom>
        </p:spPr>
        <p:txBody>
          <a:bodyPr vert="horz" lIns="121920" tIns="60960" rIns="121920" bIns="6096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Century Gothic"/>
                <a:cs typeface="Arial"/>
              </a:rPr>
              <a:t>Highly purified and </a:t>
            </a:r>
            <a:r>
              <a:rPr lang="en-US" err="1">
                <a:latin typeface="Century Gothic"/>
                <a:cs typeface="Arial"/>
              </a:rPr>
              <a:t>reabsorbable</a:t>
            </a:r>
            <a:r>
              <a:rPr lang="en-US">
                <a:latin typeface="Century Gothic"/>
                <a:cs typeface="Arial"/>
              </a:rPr>
              <a:t> polynucleotides (PN-HPT</a:t>
            </a:r>
            <a:r>
              <a:rPr lang="de-DE" sz="2400" baseline="30000"/>
              <a:t> ®</a:t>
            </a:r>
            <a:r>
              <a:rPr lang="en-US">
                <a:latin typeface="Century Gothic"/>
                <a:cs typeface="Arial"/>
              </a:rPr>
              <a:t>) </a:t>
            </a:r>
            <a:br>
              <a:rPr lang="en-US">
                <a:latin typeface="Century Gothic"/>
                <a:cs typeface="Arial"/>
              </a:rPr>
            </a:br>
            <a:r>
              <a:rPr lang="en-US">
                <a:latin typeface="Century Gothic"/>
                <a:cs typeface="Arial"/>
              </a:rPr>
              <a:t>7,5 mg/ml</a:t>
            </a:r>
            <a:br>
              <a:rPr lang="en-US">
                <a:latin typeface="Century Gothic"/>
                <a:cs typeface="Arial"/>
              </a:rPr>
            </a:br>
            <a:endParaRPr lang="en-US">
              <a:latin typeface="Century Gothic"/>
              <a:cs typeface="Arial"/>
            </a:endParaRPr>
          </a:p>
          <a:p>
            <a:r>
              <a:rPr lang="en-US">
                <a:latin typeface="Century Gothic"/>
                <a:cs typeface="Arial"/>
              </a:rPr>
              <a:t>Available in 2 ml  syringe</a:t>
            </a:r>
            <a:br>
              <a:rPr lang="en-US">
                <a:latin typeface="Century Gothic"/>
                <a:cs typeface="Arial"/>
              </a:rPr>
            </a:br>
            <a:endParaRPr lang="en-US">
              <a:latin typeface="Century Gothic"/>
              <a:cs typeface="Arial"/>
            </a:endParaRPr>
          </a:p>
          <a:p>
            <a:r>
              <a:rPr lang="en-US">
                <a:latin typeface="Century Gothic"/>
                <a:cs typeface="Arial"/>
              </a:rPr>
              <a:t>With two 30G ½ needles</a:t>
            </a:r>
          </a:p>
        </p:txBody>
      </p:sp>
      <p:sp>
        <p:nvSpPr>
          <p:cNvPr id="4" name="Titel 1">
            <a:extLst>
              <a:ext uri="{FF2B5EF4-FFF2-40B4-BE49-F238E27FC236}">
                <a16:creationId xmlns:a16="http://schemas.microsoft.com/office/drawing/2014/main" id="{F9FFCD4A-D646-D477-112E-E25DA2D012E4}"/>
              </a:ext>
            </a:extLst>
          </p:cNvPr>
          <p:cNvSpPr txBox="1">
            <a:spLocks/>
          </p:cNvSpPr>
          <p:nvPr/>
        </p:nvSpPr>
        <p:spPr>
          <a:xfrm>
            <a:off x="5964183" y="993712"/>
            <a:ext cx="5975555" cy="694974"/>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Century Gothic" panose="020B0502020202020204" pitchFamily="34" charset="0"/>
                <a:ea typeface="+mj-ea"/>
                <a:cs typeface="+mj-cs"/>
              </a:defRPr>
            </a:lvl1pPr>
          </a:lstStyle>
          <a:p>
            <a:r>
              <a:rPr lang="de-DE" noProof="1"/>
              <a:t>What is </a:t>
            </a:r>
            <a:r>
              <a:rPr lang="de-DE" noProof="1">
                <a:solidFill>
                  <a:srgbClr val="5EB245"/>
                </a:solidFill>
              </a:rPr>
              <a:t>PhilArt eye?</a:t>
            </a:r>
            <a:endParaRPr lang="de-DE">
              <a:solidFill>
                <a:srgbClr val="5EB245"/>
              </a:solidFill>
            </a:endParaRPr>
          </a:p>
        </p:txBody>
      </p:sp>
      <p:pic>
        <p:nvPicPr>
          <p:cNvPr id="9" name="Grafik 8">
            <a:extLst>
              <a:ext uri="{FF2B5EF4-FFF2-40B4-BE49-F238E27FC236}">
                <a16:creationId xmlns:a16="http://schemas.microsoft.com/office/drawing/2014/main" id="{C1068020-A002-23C2-365E-FAC60A7AF4A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5445" y="3136459"/>
            <a:ext cx="3296256" cy="2082135"/>
          </a:xfrm>
          <a:prstGeom prst="rect">
            <a:avLst/>
          </a:prstGeom>
        </p:spPr>
      </p:pic>
      <p:pic>
        <p:nvPicPr>
          <p:cNvPr id="10" name="Grafik 9">
            <a:extLst>
              <a:ext uri="{FF2B5EF4-FFF2-40B4-BE49-F238E27FC236}">
                <a16:creationId xmlns:a16="http://schemas.microsoft.com/office/drawing/2014/main" id="{61C53B3F-83E7-2730-C11F-9F1812DB4C6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753310" y="1279281"/>
            <a:ext cx="2118779" cy="1070237"/>
          </a:xfrm>
          <a:prstGeom prst="rect">
            <a:avLst/>
          </a:prstGeom>
        </p:spPr>
      </p:pic>
      <p:sp>
        <p:nvSpPr>
          <p:cNvPr id="11" name="TextBox 10">
            <a:extLst>
              <a:ext uri="{FF2B5EF4-FFF2-40B4-BE49-F238E27FC236}">
                <a16:creationId xmlns:a16="http://schemas.microsoft.com/office/drawing/2014/main" id="{D44390E3-3811-651D-A997-6B90834C9652}"/>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29513595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26EB72A1-CE3C-CFEB-6BA2-48D67E7F7913}"/>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lumMod val="75000"/>
                  <a:lumOff val="25000"/>
                </a:schemeClr>
              </a:solidFill>
            </a:endParaRPr>
          </a:p>
        </p:txBody>
      </p:sp>
      <p:sp>
        <p:nvSpPr>
          <p:cNvPr id="8" name="Parallelogramm 4">
            <a:extLst>
              <a:ext uri="{FF2B5EF4-FFF2-40B4-BE49-F238E27FC236}">
                <a16:creationId xmlns:a16="http://schemas.microsoft.com/office/drawing/2014/main" id="{C8687091-6B4C-69B1-9E04-C8173C8756E2}"/>
              </a:ext>
            </a:extLst>
          </p:cNvPr>
          <p:cNvSpPr/>
          <p:nvPr/>
        </p:nvSpPr>
        <p:spPr>
          <a:xfrm>
            <a:off x="-493485" y="-72422"/>
            <a:ext cx="6205408" cy="6957527"/>
          </a:xfrm>
          <a:custGeom>
            <a:avLst/>
            <a:gdLst>
              <a:gd name="connsiteX0" fmla="*/ 0 w 7840566"/>
              <a:gd name="connsiteY0" fmla="*/ 6858000 h 6858000"/>
              <a:gd name="connsiteX1" fmla="*/ 1714500 w 7840566"/>
              <a:gd name="connsiteY1" fmla="*/ 0 h 6858000"/>
              <a:gd name="connsiteX2" fmla="*/ 7840566 w 7840566"/>
              <a:gd name="connsiteY2" fmla="*/ 0 h 6858000"/>
              <a:gd name="connsiteX3" fmla="*/ 6126066 w 7840566"/>
              <a:gd name="connsiteY3" fmla="*/ 6858000 h 6858000"/>
              <a:gd name="connsiteX4" fmla="*/ 0 w 7840566"/>
              <a:gd name="connsiteY4" fmla="*/ 6858000 h 6858000"/>
              <a:gd name="connsiteX0" fmla="*/ 0 w 6345399"/>
              <a:gd name="connsiteY0" fmla="*/ 6858000 h 6858000"/>
              <a:gd name="connsiteX1" fmla="*/ 1714500 w 6345399"/>
              <a:gd name="connsiteY1" fmla="*/ 0 h 6858000"/>
              <a:gd name="connsiteX2" fmla="*/ 6345399 w 6345399"/>
              <a:gd name="connsiteY2" fmla="*/ 24713 h 6858000"/>
              <a:gd name="connsiteX3" fmla="*/ 6126066 w 6345399"/>
              <a:gd name="connsiteY3" fmla="*/ 6858000 h 6858000"/>
              <a:gd name="connsiteX4" fmla="*/ 0 w 6345399"/>
              <a:gd name="connsiteY4" fmla="*/ 6858000 h 6858000"/>
              <a:gd name="connsiteX0" fmla="*/ 0 w 6126066"/>
              <a:gd name="connsiteY0" fmla="*/ 6858000 h 6858000"/>
              <a:gd name="connsiteX1" fmla="*/ 1714500 w 6126066"/>
              <a:gd name="connsiteY1" fmla="*/ 0 h 6858000"/>
              <a:gd name="connsiteX2" fmla="*/ 6122978 w 6126066"/>
              <a:gd name="connsiteY2" fmla="*/ 37070 h 6858000"/>
              <a:gd name="connsiteX3" fmla="*/ 6126066 w 6126066"/>
              <a:gd name="connsiteY3" fmla="*/ 6858000 h 6858000"/>
              <a:gd name="connsiteX4" fmla="*/ 0 w 6126066"/>
              <a:gd name="connsiteY4" fmla="*/ 6858000 h 6858000"/>
              <a:gd name="connsiteX0" fmla="*/ 0 w 6135401"/>
              <a:gd name="connsiteY0" fmla="*/ 6870357 h 6870357"/>
              <a:gd name="connsiteX1" fmla="*/ 1714500 w 6135401"/>
              <a:gd name="connsiteY1" fmla="*/ 12357 h 6870357"/>
              <a:gd name="connsiteX2" fmla="*/ 6135335 w 6135401"/>
              <a:gd name="connsiteY2" fmla="*/ 0 h 6870357"/>
              <a:gd name="connsiteX3" fmla="*/ 6126066 w 6135401"/>
              <a:gd name="connsiteY3" fmla="*/ 6870357 h 6870357"/>
              <a:gd name="connsiteX4" fmla="*/ 0 w 6135401"/>
              <a:gd name="connsiteY4" fmla="*/ 6870357 h 6870357"/>
              <a:gd name="connsiteX0" fmla="*/ 0 w 4542575"/>
              <a:gd name="connsiteY0" fmla="*/ 6870357 h 6870357"/>
              <a:gd name="connsiteX1" fmla="*/ 121674 w 4542575"/>
              <a:gd name="connsiteY1" fmla="*/ 12357 h 6870357"/>
              <a:gd name="connsiteX2" fmla="*/ 4542509 w 4542575"/>
              <a:gd name="connsiteY2" fmla="*/ 0 h 6870357"/>
              <a:gd name="connsiteX3" fmla="*/ 4533240 w 4542575"/>
              <a:gd name="connsiteY3" fmla="*/ 6870357 h 6870357"/>
              <a:gd name="connsiteX4" fmla="*/ 0 w 4542575"/>
              <a:gd name="connsiteY4" fmla="*/ 6870357 h 6870357"/>
              <a:gd name="connsiteX0" fmla="*/ 0 w 6067073"/>
              <a:gd name="connsiteY0" fmla="*/ 6870357 h 6914602"/>
              <a:gd name="connsiteX1" fmla="*/ 121674 w 6067073"/>
              <a:gd name="connsiteY1" fmla="*/ 12357 h 6914602"/>
              <a:gd name="connsiteX2" fmla="*/ 4542509 w 6067073"/>
              <a:gd name="connsiteY2" fmla="*/ 0 h 6914602"/>
              <a:gd name="connsiteX3" fmla="*/ 6067073 w 6067073"/>
              <a:gd name="connsiteY3" fmla="*/ 6914602 h 6914602"/>
              <a:gd name="connsiteX4" fmla="*/ 0 w 6067073"/>
              <a:gd name="connsiteY4" fmla="*/ 6870357 h 6914602"/>
              <a:gd name="connsiteX0" fmla="*/ 0 w 6067073"/>
              <a:gd name="connsiteY0" fmla="*/ 6870357 h 6914602"/>
              <a:gd name="connsiteX1" fmla="*/ 121674 w 6067073"/>
              <a:gd name="connsiteY1" fmla="*/ 12357 h 6914602"/>
              <a:gd name="connsiteX2" fmla="*/ 4542509 w 6067073"/>
              <a:gd name="connsiteY2" fmla="*/ 0 h 6914602"/>
              <a:gd name="connsiteX3" fmla="*/ 6067073 w 6067073"/>
              <a:gd name="connsiteY3" fmla="*/ 6914602 h 6914602"/>
              <a:gd name="connsiteX4" fmla="*/ 0 w 6067073"/>
              <a:gd name="connsiteY4" fmla="*/ 6870357 h 6914602"/>
              <a:gd name="connsiteX0" fmla="*/ 0 w 6067073"/>
              <a:gd name="connsiteY0" fmla="*/ 6870357 h 6914602"/>
              <a:gd name="connsiteX1" fmla="*/ 121674 w 6067073"/>
              <a:gd name="connsiteY1" fmla="*/ 12357 h 6914602"/>
              <a:gd name="connsiteX2" fmla="*/ 4542509 w 6067073"/>
              <a:gd name="connsiteY2" fmla="*/ 0 h 6914602"/>
              <a:gd name="connsiteX3" fmla="*/ 6067073 w 6067073"/>
              <a:gd name="connsiteY3" fmla="*/ 6914602 h 6914602"/>
              <a:gd name="connsiteX4" fmla="*/ 0 w 6067073"/>
              <a:gd name="connsiteY4" fmla="*/ 6870357 h 6914602"/>
              <a:gd name="connsiteX0" fmla="*/ 0 w 6140815"/>
              <a:gd name="connsiteY0" fmla="*/ 6870357 h 6885105"/>
              <a:gd name="connsiteX1" fmla="*/ 121674 w 6140815"/>
              <a:gd name="connsiteY1" fmla="*/ 12357 h 6885105"/>
              <a:gd name="connsiteX2" fmla="*/ 4542509 w 6140815"/>
              <a:gd name="connsiteY2" fmla="*/ 0 h 6885105"/>
              <a:gd name="connsiteX3" fmla="*/ 6140815 w 6140815"/>
              <a:gd name="connsiteY3" fmla="*/ 6885105 h 6885105"/>
              <a:gd name="connsiteX4" fmla="*/ 0 w 6140815"/>
              <a:gd name="connsiteY4" fmla="*/ 6870357 h 6885105"/>
              <a:gd name="connsiteX0" fmla="*/ 0 w 6140815"/>
              <a:gd name="connsiteY0" fmla="*/ 6870357 h 6885105"/>
              <a:gd name="connsiteX1" fmla="*/ 121674 w 6140815"/>
              <a:gd name="connsiteY1" fmla="*/ 12357 h 6885105"/>
              <a:gd name="connsiteX2" fmla="*/ 4542509 w 6140815"/>
              <a:gd name="connsiteY2" fmla="*/ 0 h 6885105"/>
              <a:gd name="connsiteX3" fmla="*/ 6140815 w 6140815"/>
              <a:gd name="connsiteY3" fmla="*/ 6885105 h 6885105"/>
              <a:gd name="connsiteX4" fmla="*/ 0 w 6140815"/>
              <a:gd name="connsiteY4" fmla="*/ 6870357 h 6885105"/>
              <a:gd name="connsiteX0" fmla="*/ 0 w 6140815"/>
              <a:gd name="connsiteY0" fmla="*/ 6870357 h 6885105"/>
              <a:gd name="connsiteX1" fmla="*/ 121674 w 6140815"/>
              <a:gd name="connsiteY1" fmla="*/ 12357 h 6885105"/>
              <a:gd name="connsiteX2" fmla="*/ 4542509 w 6140815"/>
              <a:gd name="connsiteY2" fmla="*/ 0 h 6885105"/>
              <a:gd name="connsiteX3" fmla="*/ 6140815 w 6140815"/>
              <a:gd name="connsiteY3" fmla="*/ 6885105 h 6885105"/>
              <a:gd name="connsiteX4" fmla="*/ 0 w 6140815"/>
              <a:gd name="connsiteY4" fmla="*/ 6870357 h 6885105"/>
              <a:gd name="connsiteX0" fmla="*/ 0 w 6140815"/>
              <a:gd name="connsiteY0" fmla="*/ 6870357 h 6885105"/>
              <a:gd name="connsiteX1" fmla="*/ 121674 w 6140815"/>
              <a:gd name="connsiteY1" fmla="*/ 12357 h 6885105"/>
              <a:gd name="connsiteX2" fmla="*/ 4542509 w 6140815"/>
              <a:gd name="connsiteY2" fmla="*/ 0 h 6885105"/>
              <a:gd name="connsiteX3" fmla="*/ 6140815 w 6140815"/>
              <a:gd name="connsiteY3" fmla="*/ 6885105 h 6885105"/>
              <a:gd name="connsiteX4" fmla="*/ 0 w 6140815"/>
              <a:gd name="connsiteY4" fmla="*/ 6870357 h 6885105"/>
              <a:gd name="connsiteX0" fmla="*/ 0 w 6140815"/>
              <a:gd name="connsiteY0" fmla="*/ 6870357 h 6885105"/>
              <a:gd name="connsiteX1" fmla="*/ 121674 w 6140815"/>
              <a:gd name="connsiteY1" fmla="*/ 12357 h 6885105"/>
              <a:gd name="connsiteX2" fmla="*/ 4542509 w 6140815"/>
              <a:gd name="connsiteY2" fmla="*/ 0 h 6885105"/>
              <a:gd name="connsiteX3" fmla="*/ 6140815 w 6140815"/>
              <a:gd name="connsiteY3" fmla="*/ 6885105 h 6885105"/>
              <a:gd name="connsiteX4" fmla="*/ 0 w 6140815"/>
              <a:gd name="connsiteY4" fmla="*/ 6870357 h 6885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0815" h="6885105">
                <a:moveTo>
                  <a:pt x="0" y="6870357"/>
                </a:moveTo>
                <a:lnTo>
                  <a:pt x="121674" y="12357"/>
                </a:lnTo>
                <a:lnTo>
                  <a:pt x="4542509" y="0"/>
                </a:lnTo>
                <a:cubicBezTo>
                  <a:pt x="5089229" y="2332637"/>
                  <a:pt x="5623593" y="4670455"/>
                  <a:pt x="6140815" y="6885105"/>
                </a:cubicBezTo>
                <a:lnTo>
                  <a:pt x="0" y="6870357"/>
                </a:lnTo>
                <a:close/>
              </a:path>
            </a:pathLst>
          </a:custGeom>
          <a:gradFill>
            <a:gsLst>
              <a:gs pos="0">
                <a:srgbClr val="5EB245"/>
              </a:gs>
              <a:gs pos="99000">
                <a:srgbClr val="FFF03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pic>
        <p:nvPicPr>
          <p:cNvPr id="6" name="Picture 5">
            <a:extLst>
              <a:ext uri="{FF2B5EF4-FFF2-40B4-BE49-F238E27FC236}">
                <a16:creationId xmlns:a16="http://schemas.microsoft.com/office/drawing/2014/main" id="{29402912-8353-98D7-2FC7-E8BDEF032DEF}"/>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304510" y="318149"/>
            <a:ext cx="897600" cy="174191"/>
          </a:xfrm>
          <a:prstGeom prst="rect">
            <a:avLst/>
          </a:prstGeom>
        </p:spPr>
      </p:pic>
      <p:sp>
        <p:nvSpPr>
          <p:cNvPr id="4" name="Titel 1">
            <a:extLst>
              <a:ext uri="{FF2B5EF4-FFF2-40B4-BE49-F238E27FC236}">
                <a16:creationId xmlns:a16="http://schemas.microsoft.com/office/drawing/2014/main" id="{F9FFCD4A-D646-D477-112E-E25DA2D012E4}"/>
              </a:ext>
            </a:extLst>
          </p:cNvPr>
          <p:cNvSpPr txBox="1">
            <a:spLocks/>
          </p:cNvSpPr>
          <p:nvPr/>
        </p:nvSpPr>
        <p:spPr>
          <a:xfrm>
            <a:off x="5463135" y="741218"/>
            <a:ext cx="5975555" cy="694974"/>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Century Gothic" panose="020B0502020202020204" pitchFamily="34" charset="0"/>
                <a:ea typeface="+mj-ea"/>
                <a:cs typeface="+mj-cs"/>
              </a:defRPr>
            </a:lvl1pPr>
          </a:lstStyle>
          <a:p>
            <a:r>
              <a:rPr lang="de-DE" sz="2800" noProof="1"/>
              <a:t>Where and for what </a:t>
            </a:r>
            <a:r>
              <a:rPr lang="de-DE" sz="2800" noProof="1">
                <a:solidFill>
                  <a:srgbClr val="5EB245"/>
                </a:solidFill>
              </a:rPr>
              <a:t>PhilArt eye </a:t>
            </a:r>
            <a:r>
              <a:rPr lang="de-DE" sz="2800" noProof="1"/>
              <a:t>can be used? </a:t>
            </a:r>
            <a:endParaRPr lang="de-DE" sz="2800" dirty="0"/>
          </a:p>
        </p:txBody>
      </p:sp>
      <p:pic>
        <p:nvPicPr>
          <p:cNvPr id="9" name="Grafik 8">
            <a:extLst>
              <a:ext uri="{FF2B5EF4-FFF2-40B4-BE49-F238E27FC236}">
                <a16:creationId xmlns:a16="http://schemas.microsoft.com/office/drawing/2014/main" id="{C1068020-A002-23C2-365E-FAC60A7AF4A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5445" y="3136459"/>
            <a:ext cx="3296256" cy="2082135"/>
          </a:xfrm>
          <a:prstGeom prst="rect">
            <a:avLst/>
          </a:prstGeom>
        </p:spPr>
      </p:pic>
      <p:pic>
        <p:nvPicPr>
          <p:cNvPr id="10" name="Grafik 9">
            <a:extLst>
              <a:ext uri="{FF2B5EF4-FFF2-40B4-BE49-F238E27FC236}">
                <a16:creationId xmlns:a16="http://schemas.microsoft.com/office/drawing/2014/main" id="{61C53B3F-83E7-2730-C11F-9F1812DB4C6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753310" y="1279281"/>
            <a:ext cx="2118779" cy="1070237"/>
          </a:xfrm>
          <a:prstGeom prst="rect">
            <a:avLst/>
          </a:prstGeom>
        </p:spPr>
      </p:pic>
      <p:sp>
        <p:nvSpPr>
          <p:cNvPr id="5" name="Textplatzhalter 2">
            <a:extLst>
              <a:ext uri="{FF2B5EF4-FFF2-40B4-BE49-F238E27FC236}">
                <a16:creationId xmlns:a16="http://schemas.microsoft.com/office/drawing/2014/main" id="{BD99A297-D872-E3F7-ACC8-417BE9516160}"/>
              </a:ext>
            </a:extLst>
          </p:cNvPr>
          <p:cNvSpPr txBox="1">
            <a:spLocks/>
          </p:cNvSpPr>
          <p:nvPr/>
        </p:nvSpPr>
        <p:spPr>
          <a:xfrm>
            <a:off x="5979384" y="1969862"/>
            <a:ext cx="5945155" cy="3548062"/>
          </a:xfrm>
          <a:prstGeom prst="rect">
            <a:avLst/>
          </a:prstGeom>
        </p:spPr>
        <p:txBody>
          <a:bodyPr vert="horz" lIns="121920" tIns="60960" rIns="121920" bIns="6096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67" b="1" dirty="0">
                <a:latin typeface="Century Gothic"/>
                <a:cs typeface="Arial"/>
              </a:rPr>
              <a:t>Anatomical areas:</a:t>
            </a:r>
          </a:p>
          <a:p>
            <a:r>
              <a:rPr lang="en-US" sz="1867" dirty="0">
                <a:latin typeface="Century Gothic"/>
                <a:cs typeface="Arial"/>
              </a:rPr>
              <a:t>Arches of the eyebrow</a:t>
            </a:r>
          </a:p>
          <a:p>
            <a:r>
              <a:rPr lang="en-US" sz="1867" dirty="0">
                <a:latin typeface="Century Gothic"/>
                <a:cs typeface="Arial"/>
              </a:rPr>
              <a:t>Eye contour area</a:t>
            </a:r>
          </a:p>
          <a:p>
            <a:r>
              <a:rPr lang="en-GB" sz="1867" dirty="0">
                <a:latin typeface="Century Gothic"/>
                <a:cs typeface="Arial"/>
              </a:rPr>
              <a:t>Sensitive skin and delicate areas</a:t>
            </a:r>
            <a:r>
              <a:rPr lang="en-GB" sz="1867" baseline="30000" dirty="0">
                <a:latin typeface="Century Gothic"/>
                <a:cs typeface="Arial"/>
              </a:rPr>
              <a:t>1</a:t>
            </a:r>
            <a:endParaRPr lang="en-US" sz="1867" dirty="0">
              <a:latin typeface="Century Gothic"/>
              <a:cs typeface="Arial"/>
            </a:endParaRPr>
          </a:p>
          <a:p>
            <a:endParaRPr lang="en-US" sz="1867" dirty="0">
              <a:latin typeface="Century Gothic"/>
              <a:cs typeface="Arial"/>
            </a:endParaRPr>
          </a:p>
          <a:p>
            <a:pPr marL="0" indent="0">
              <a:buNone/>
            </a:pPr>
            <a:r>
              <a:rPr lang="en-US" sz="1867" b="1" dirty="0">
                <a:latin typeface="Century Gothic"/>
                <a:cs typeface="Arial"/>
              </a:rPr>
              <a:t>For:</a:t>
            </a:r>
          </a:p>
          <a:p>
            <a:r>
              <a:rPr lang="en-US" sz="1867" dirty="0">
                <a:latin typeface="Century Gothic"/>
                <a:cs typeface="Arial"/>
              </a:rPr>
              <a:t>Improving the quality of the skin in younger  and more mature patients through moisturization, facilitated trophism, improving turgidity, tonicity and suppleness. </a:t>
            </a:r>
          </a:p>
          <a:p>
            <a:r>
              <a:rPr lang="en-US" sz="1867" dirty="0">
                <a:latin typeface="Century Gothic"/>
                <a:cs typeface="Arial"/>
              </a:rPr>
              <a:t>Remodeling  </a:t>
            </a:r>
            <a:r>
              <a:rPr lang="en-US" sz="1867" i="1" dirty="0">
                <a:latin typeface="Century Gothic"/>
                <a:cs typeface="Arial"/>
              </a:rPr>
              <a:t>of </a:t>
            </a:r>
            <a:r>
              <a:rPr lang="en-US" sz="1867" dirty="0">
                <a:latin typeface="Century Gothic"/>
                <a:cs typeface="Arial"/>
              </a:rPr>
              <a:t>the areas with high fibrous content (striae and scars)</a:t>
            </a:r>
          </a:p>
          <a:p>
            <a:endParaRPr lang="en-US" sz="1867" dirty="0">
              <a:latin typeface="Century Gothic"/>
              <a:cs typeface="Arial"/>
            </a:endParaRPr>
          </a:p>
          <a:p>
            <a:endParaRPr lang="en-US" sz="1867" dirty="0">
              <a:latin typeface="Century Gothic"/>
              <a:cs typeface="Arial"/>
            </a:endParaRPr>
          </a:p>
        </p:txBody>
      </p:sp>
      <p:sp>
        <p:nvSpPr>
          <p:cNvPr id="11" name="CasellaDiTesto 2">
            <a:extLst>
              <a:ext uri="{FF2B5EF4-FFF2-40B4-BE49-F238E27FC236}">
                <a16:creationId xmlns:a16="http://schemas.microsoft.com/office/drawing/2014/main" id="{DAFF7E5F-385F-42B5-99E3-9DAB25101B7B}"/>
              </a:ext>
            </a:extLst>
          </p:cNvPr>
          <p:cNvSpPr txBox="1"/>
          <p:nvPr/>
        </p:nvSpPr>
        <p:spPr>
          <a:xfrm>
            <a:off x="506568" y="6285935"/>
            <a:ext cx="8183280" cy="477577"/>
          </a:xfrm>
          <a:prstGeom prst="rect">
            <a:avLst/>
          </a:prstGeom>
          <a:noFill/>
        </p:spPr>
        <p:txBody>
          <a:bodyPr wrap="square">
            <a:spAutoFit/>
          </a:bodyPr>
          <a:lstStyle/>
          <a:p>
            <a:r>
              <a:rPr lang="it-IT" sz="800" baseline="30000" dirty="0"/>
              <a:t>1</a:t>
            </a:r>
            <a:r>
              <a:rPr lang="it-IT" sz="800" dirty="0"/>
              <a:t> Cavallini M, Bartoletti E, Maioli L, </a:t>
            </a:r>
            <a:r>
              <a:rPr lang="it-IT" sz="800" dirty="0" err="1"/>
              <a:t>Massirone</a:t>
            </a:r>
            <a:r>
              <a:rPr lang="it-IT" sz="800" dirty="0"/>
              <a:t> A, Pia Palmieri I, Papagni M et al. Consensus report on the use of PN-HPT™ (</a:t>
            </a:r>
            <a:r>
              <a:rPr lang="it-IT" sz="800" dirty="0" err="1"/>
              <a:t>polynucleotides</a:t>
            </a:r>
            <a:r>
              <a:rPr lang="it-IT" sz="800" dirty="0"/>
              <a:t> </a:t>
            </a:r>
            <a:r>
              <a:rPr lang="it-IT" sz="800" dirty="0" err="1"/>
              <a:t>highly</a:t>
            </a:r>
            <a:r>
              <a:rPr lang="it-IT" sz="800" dirty="0"/>
              <a:t> </a:t>
            </a:r>
            <a:r>
              <a:rPr lang="it-IT" sz="800" dirty="0" err="1"/>
              <a:t>purified</a:t>
            </a:r>
            <a:r>
              <a:rPr lang="it-IT" sz="800" dirty="0"/>
              <a:t> </a:t>
            </a:r>
            <a:r>
              <a:rPr lang="it-IT" sz="800" dirty="0" err="1"/>
              <a:t>technology</a:t>
            </a:r>
            <a:r>
              <a:rPr lang="it-IT" sz="800" dirty="0"/>
              <a:t>) in </a:t>
            </a:r>
            <a:r>
              <a:rPr lang="it-IT" sz="800" dirty="0" err="1"/>
              <a:t>aesthetic</a:t>
            </a:r>
            <a:r>
              <a:rPr lang="it-IT" sz="800" dirty="0"/>
              <a:t> medicine. </a:t>
            </a:r>
            <a:r>
              <a:rPr lang="it-IT" sz="800" dirty="0" err="1"/>
              <a:t>J</a:t>
            </a:r>
            <a:r>
              <a:rPr lang="it-IT" sz="800" dirty="0"/>
              <a:t> </a:t>
            </a:r>
            <a:r>
              <a:rPr lang="it-IT" sz="800" dirty="0" err="1"/>
              <a:t>Cosmet</a:t>
            </a:r>
            <a:r>
              <a:rPr lang="it-IT" sz="800" dirty="0"/>
              <a:t> </a:t>
            </a:r>
            <a:r>
              <a:rPr lang="it-IT" sz="800" dirty="0" err="1"/>
              <a:t>Dermatol</a:t>
            </a:r>
            <a:r>
              <a:rPr lang="it-IT" sz="800" dirty="0"/>
              <a:t>. 2021 Mar;20(3):922-928. </a:t>
            </a:r>
            <a:r>
              <a:rPr lang="it-IT" sz="800" dirty="0" err="1"/>
              <a:t>doi</a:t>
            </a:r>
            <a:r>
              <a:rPr lang="it-IT" sz="800" dirty="0"/>
              <a:t>: 10.1111/jocd.13679. </a:t>
            </a:r>
            <a:r>
              <a:rPr lang="it-IT" sz="800" dirty="0" err="1"/>
              <a:t>Epub</a:t>
            </a:r>
            <a:r>
              <a:rPr lang="it-IT" sz="800" dirty="0"/>
              <a:t> 2020 Sep 21. PMID: 32799391; PMCID: PMC7984045.</a:t>
            </a:r>
          </a:p>
          <a:p>
            <a:endParaRPr lang="it-IT" sz="800" dirty="0"/>
          </a:p>
        </p:txBody>
      </p:sp>
      <p:sp>
        <p:nvSpPr>
          <p:cNvPr id="7" name="TextBox 6">
            <a:extLst>
              <a:ext uri="{FF2B5EF4-FFF2-40B4-BE49-F238E27FC236}">
                <a16:creationId xmlns:a16="http://schemas.microsoft.com/office/drawing/2014/main" id="{B45969D9-C482-851B-D663-C95C5073B3DD}"/>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19030214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595F00-16FC-BB39-EF45-8A1B2D454F5E}"/>
              </a:ext>
            </a:extLst>
          </p:cNvPr>
          <p:cNvSpPr>
            <a:spLocks noGrp="1"/>
          </p:cNvSpPr>
          <p:nvPr>
            <p:ph type="title"/>
          </p:nvPr>
        </p:nvSpPr>
        <p:spPr/>
        <p:txBody>
          <a:bodyPr/>
          <a:lstStyle/>
          <a:p>
            <a:r>
              <a:rPr lang="de-DE" sz="2800" err="1">
                <a:solidFill>
                  <a:srgbClr val="5EB245"/>
                </a:solidFill>
              </a:rPr>
              <a:t>PhilArt</a:t>
            </a:r>
            <a:r>
              <a:rPr lang="de-DE" sz="2800">
                <a:solidFill>
                  <a:srgbClr val="5EB245"/>
                </a:solidFill>
              </a:rPr>
              <a:t> </a:t>
            </a:r>
            <a:r>
              <a:rPr lang="de-DE" sz="2800" err="1">
                <a:solidFill>
                  <a:srgbClr val="5EB245"/>
                </a:solidFill>
              </a:rPr>
              <a:t>eye</a:t>
            </a:r>
            <a:r>
              <a:rPr lang="de-DE" sz="2800"/>
              <a:t>: PN-HPT</a:t>
            </a:r>
            <a:r>
              <a:rPr lang="de-DE" sz="2800" baseline="30000"/>
              <a:t> ®</a:t>
            </a:r>
            <a:br>
              <a:rPr lang="de-DE" sz="2800"/>
            </a:br>
            <a:r>
              <a:rPr lang="de-DE" sz="2800" err="1"/>
              <a:t>for</a:t>
            </a:r>
            <a:r>
              <a:rPr lang="de-DE" sz="2800"/>
              <a:t> </a:t>
            </a:r>
            <a:r>
              <a:rPr lang="de-DE" sz="2800" err="1"/>
              <a:t>the</a:t>
            </a:r>
            <a:r>
              <a:rPr lang="de-DE" sz="2800"/>
              <a:t> </a:t>
            </a:r>
            <a:r>
              <a:rPr lang="de-DE" sz="2800" err="1"/>
              <a:t>biostimulation</a:t>
            </a:r>
            <a:r>
              <a:rPr lang="de-DE" sz="2800"/>
              <a:t> </a:t>
            </a:r>
            <a:r>
              <a:rPr lang="de-DE" sz="2800" err="1"/>
              <a:t>of</a:t>
            </a:r>
            <a:r>
              <a:rPr lang="de-DE" sz="2800"/>
              <a:t> </a:t>
            </a:r>
            <a:r>
              <a:rPr lang="de-DE" sz="2800" err="1"/>
              <a:t>the</a:t>
            </a:r>
            <a:r>
              <a:rPr lang="de-DE" sz="2800"/>
              <a:t> </a:t>
            </a:r>
            <a:r>
              <a:rPr lang="de-DE" sz="2800" err="1"/>
              <a:t>periocular</a:t>
            </a:r>
            <a:r>
              <a:rPr lang="de-DE" sz="2800"/>
              <a:t> </a:t>
            </a:r>
            <a:r>
              <a:rPr lang="de-DE" sz="2800" err="1"/>
              <a:t>region</a:t>
            </a:r>
            <a:endParaRPr lang="de-DE" sz="2800"/>
          </a:p>
        </p:txBody>
      </p:sp>
      <p:sp>
        <p:nvSpPr>
          <p:cNvPr id="3" name="Textplatzhalter 2">
            <a:extLst>
              <a:ext uri="{FF2B5EF4-FFF2-40B4-BE49-F238E27FC236}">
                <a16:creationId xmlns:a16="http://schemas.microsoft.com/office/drawing/2014/main" id="{FF52715C-534A-7225-8BAC-05FBDD0BE8FA}"/>
              </a:ext>
            </a:extLst>
          </p:cNvPr>
          <p:cNvSpPr>
            <a:spLocks noGrp="1"/>
          </p:cNvSpPr>
          <p:nvPr>
            <p:ph type="body" sz="quarter" idx="10"/>
          </p:nvPr>
        </p:nvSpPr>
        <p:spPr>
          <a:xfrm>
            <a:off x="838200" y="2286609"/>
            <a:ext cx="6767286" cy="3547533"/>
          </a:xfrm>
        </p:spPr>
        <p:txBody>
          <a:bodyPr/>
          <a:lstStyle/>
          <a:p>
            <a:pPr marL="285750" indent="-285750">
              <a:lnSpc>
                <a:spcPct val="100000"/>
              </a:lnSpc>
              <a:buFont typeface="Arial" panose="020B0604020202020204" pitchFamily="34" charset="0"/>
              <a:buChar char="•"/>
            </a:pPr>
            <a:r>
              <a:rPr lang="en-US" sz="2000">
                <a:solidFill>
                  <a:srgbClr val="222222"/>
                </a:solidFill>
              </a:rPr>
              <a:t>T</a:t>
            </a:r>
            <a:r>
              <a:rPr lang="en-US" sz="2000" b="0" i="0">
                <a:solidFill>
                  <a:srgbClr val="222222"/>
                </a:solidFill>
                <a:effectLst/>
              </a:rPr>
              <a:t>he eye contour is an extremely delicate area of the face</a:t>
            </a:r>
          </a:p>
          <a:p>
            <a:pPr marL="285750" indent="-285750">
              <a:lnSpc>
                <a:spcPct val="100000"/>
              </a:lnSpc>
              <a:buFont typeface="Arial" panose="020B0604020202020204" pitchFamily="34" charset="0"/>
              <a:buChar char="•"/>
            </a:pPr>
            <a:r>
              <a:rPr lang="en-US" sz="2000">
                <a:solidFill>
                  <a:srgbClr val="222222"/>
                </a:solidFill>
              </a:rPr>
              <a:t>It is continuously subjected to: </a:t>
            </a:r>
          </a:p>
          <a:p>
            <a:pPr marL="742950" lvl="1" indent="-285750">
              <a:lnSpc>
                <a:spcPct val="100000"/>
              </a:lnSpc>
              <a:buFont typeface="Arial" panose="020B0604020202020204" pitchFamily="34" charset="0"/>
              <a:buChar char="•"/>
            </a:pPr>
            <a:r>
              <a:rPr lang="en-US" sz="1800">
                <a:solidFill>
                  <a:srgbClr val="222222"/>
                </a:solidFill>
              </a:rPr>
              <a:t>Environmental stress (wind, humidity, sudden changes in heat / cold, etc.) </a:t>
            </a:r>
          </a:p>
          <a:p>
            <a:pPr marL="742950" lvl="1" indent="-285750">
              <a:lnSpc>
                <a:spcPct val="100000"/>
              </a:lnSpc>
              <a:buFont typeface="Arial" panose="020B0604020202020204" pitchFamily="34" charset="0"/>
              <a:buChar char="•"/>
            </a:pPr>
            <a:r>
              <a:rPr lang="en-US" sz="1800">
                <a:solidFill>
                  <a:srgbClr val="222222"/>
                </a:solidFill>
              </a:rPr>
              <a:t>Natural movements due to facial expressions</a:t>
            </a:r>
          </a:p>
          <a:p>
            <a:pPr marL="285750" indent="-285750">
              <a:lnSpc>
                <a:spcPct val="100000"/>
              </a:lnSpc>
              <a:buFont typeface="Arial" panose="020B0604020202020204" pitchFamily="34" charset="0"/>
              <a:buChar char="•"/>
            </a:pPr>
            <a:r>
              <a:rPr lang="en-US" sz="2000">
                <a:solidFill>
                  <a:srgbClr val="222222"/>
                </a:solidFill>
              </a:rPr>
              <a:t>The eye contour tends to age much more rapidly than other skin areas</a:t>
            </a:r>
          </a:p>
        </p:txBody>
      </p:sp>
      <p:pic>
        <p:nvPicPr>
          <p:cNvPr id="4" name="Immagine 8">
            <a:extLst>
              <a:ext uri="{FF2B5EF4-FFF2-40B4-BE49-F238E27FC236}">
                <a16:creationId xmlns:a16="http://schemas.microsoft.com/office/drawing/2014/main" id="{C602B10F-F2A4-5430-D403-FAD7CA2D5AC4}"/>
              </a:ext>
            </a:extLst>
          </p:cNvPr>
          <p:cNvPicPr>
            <a:picLocks noChangeAspect="1"/>
          </p:cNvPicPr>
          <p:nvPr/>
        </p:nvPicPr>
        <p:blipFill>
          <a:blip r:embed="rId3"/>
          <a:stretch>
            <a:fillRect/>
          </a:stretch>
        </p:blipFill>
        <p:spPr>
          <a:xfrm>
            <a:off x="8307614" y="2556408"/>
            <a:ext cx="3369733" cy="2527300"/>
          </a:xfrm>
          <a:prstGeom prst="rect">
            <a:avLst/>
          </a:prstGeom>
        </p:spPr>
      </p:pic>
      <p:pic>
        <p:nvPicPr>
          <p:cNvPr id="5" name="Grafik 4">
            <a:extLst>
              <a:ext uri="{FF2B5EF4-FFF2-40B4-BE49-F238E27FC236}">
                <a16:creationId xmlns:a16="http://schemas.microsoft.com/office/drawing/2014/main" id="{EE8EC95F-EE6C-DA95-91C9-6D6AC41075D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316149" y="343259"/>
            <a:ext cx="1361198" cy="1361198"/>
          </a:xfrm>
          <a:prstGeom prst="rect">
            <a:avLst/>
          </a:prstGeom>
        </p:spPr>
      </p:pic>
      <p:sp>
        <p:nvSpPr>
          <p:cNvPr id="6" name="TextBox 5">
            <a:extLst>
              <a:ext uri="{FF2B5EF4-FFF2-40B4-BE49-F238E27FC236}">
                <a16:creationId xmlns:a16="http://schemas.microsoft.com/office/drawing/2014/main" id="{81AA0FBC-32A0-F949-A62B-ECF22C8A77A2}"/>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34645884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595F00-16FC-BB39-EF45-8A1B2D454F5E}"/>
              </a:ext>
            </a:extLst>
          </p:cNvPr>
          <p:cNvSpPr>
            <a:spLocks noGrp="1"/>
          </p:cNvSpPr>
          <p:nvPr>
            <p:ph type="title"/>
          </p:nvPr>
        </p:nvSpPr>
        <p:spPr/>
        <p:txBody>
          <a:bodyPr/>
          <a:lstStyle/>
          <a:p>
            <a:r>
              <a:rPr lang="de-DE" sz="2800">
                <a:latin typeface="Century Gothic"/>
              </a:rPr>
              <a:t>Eye </a:t>
            </a:r>
            <a:r>
              <a:rPr lang="de-DE" sz="2800" err="1">
                <a:latin typeface="Century Gothic"/>
              </a:rPr>
              <a:t>contour</a:t>
            </a:r>
            <a:r>
              <a:rPr lang="de-DE" sz="2800">
                <a:latin typeface="Century Gothic"/>
              </a:rPr>
              <a:t> </a:t>
            </a:r>
            <a:r>
              <a:rPr lang="de-DE" sz="2800" err="1">
                <a:latin typeface="Century Gothic"/>
              </a:rPr>
              <a:t>characteristics</a:t>
            </a:r>
            <a:r>
              <a:rPr lang="de-DE" sz="2800">
                <a:latin typeface="Century Gothic"/>
              </a:rPr>
              <a:t>:</a:t>
            </a:r>
          </a:p>
        </p:txBody>
      </p:sp>
      <p:sp>
        <p:nvSpPr>
          <p:cNvPr id="3" name="Textplatzhalter 2">
            <a:extLst>
              <a:ext uri="{FF2B5EF4-FFF2-40B4-BE49-F238E27FC236}">
                <a16:creationId xmlns:a16="http://schemas.microsoft.com/office/drawing/2014/main" id="{FF52715C-534A-7225-8BAC-05FBDD0BE8FA}"/>
              </a:ext>
            </a:extLst>
          </p:cNvPr>
          <p:cNvSpPr>
            <a:spLocks noGrp="1"/>
          </p:cNvSpPr>
          <p:nvPr>
            <p:ph type="body" sz="quarter" idx="10"/>
          </p:nvPr>
        </p:nvSpPr>
        <p:spPr>
          <a:xfrm>
            <a:off x="688298" y="1974314"/>
            <a:ext cx="6767286" cy="3547533"/>
          </a:xfrm>
        </p:spPr>
        <p:txBody>
          <a:bodyPr/>
          <a:lstStyle/>
          <a:p>
            <a:pPr marL="0" indent="0">
              <a:lnSpc>
                <a:spcPct val="100000"/>
              </a:lnSpc>
              <a:buNone/>
            </a:pPr>
            <a:r>
              <a:rPr lang="en-US" sz="2000" dirty="0">
                <a:solidFill>
                  <a:srgbClr val="222222"/>
                </a:solidFill>
              </a:rPr>
              <a:t>The eye contour has several characteristics:</a:t>
            </a:r>
            <a:br>
              <a:rPr lang="en-US" sz="2000" dirty="0">
                <a:solidFill>
                  <a:srgbClr val="222222"/>
                </a:solidFill>
              </a:rPr>
            </a:br>
            <a:endParaRPr lang="en-US" sz="2000" dirty="0">
              <a:solidFill>
                <a:srgbClr val="222222"/>
              </a:solidFill>
            </a:endParaRPr>
          </a:p>
          <a:p>
            <a:pPr lvl="1">
              <a:lnSpc>
                <a:spcPct val="100000"/>
              </a:lnSpc>
            </a:pPr>
            <a:r>
              <a:rPr lang="en-US" sz="1600" dirty="0">
                <a:solidFill>
                  <a:srgbClr val="222222"/>
                </a:solidFill>
              </a:rPr>
              <a:t>The skin surrounding the eyes is evidently thin (0.3 mm)</a:t>
            </a:r>
          </a:p>
          <a:p>
            <a:pPr lvl="1">
              <a:lnSpc>
                <a:spcPct val="100000"/>
              </a:lnSpc>
            </a:pPr>
            <a:r>
              <a:rPr lang="en-US" sz="1600" dirty="0">
                <a:solidFill>
                  <a:srgbClr val="222222"/>
                </a:solidFill>
              </a:rPr>
              <a:t>The number of hair follicles, sebaceous glands and sweat glands is much lower</a:t>
            </a:r>
          </a:p>
          <a:p>
            <a:pPr lvl="1">
              <a:lnSpc>
                <a:spcPct val="100000"/>
              </a:lnSpc>
            </a:pPr>
            <a:r>
              <a:rPr lang="en-US" sz="1600" b="1" dirty="0">
                <a:solidFill>
                  <a:srgbClr val="222222"/>
                </a:solidFill>
              </a:rPr>
              <a:t>The elastic and collagen </a:t>
            </a:r>
            <a:r>
              <a:rPr lang="en-US" sz="1600" b="1" dirty="0" err="1">
                <a:solidFill>
                  <a:srgbClr val="222222"/>
                </a:solidFill>
              </a:rPr>
              <a:t>fibres</a:t>
            </a:r>
            <a:r>
              <a:rPr lang="en-US" sz="1600" b="1" dirty="0">
                <a:solidFill>
                  <a:srgbClr val="222222"/>
                </a:solidFill>
              </a:rPr>
              <a:t> present in the dermis matrix are numerically few</a:t>
            </a:r>
          </a:p>
          <a:p>
            <a:pPr lvl="1">
              <a:lnSpc>
                <a:spcPct val="100000"/>
              </a:lnSpc>
            </a:pPr>
            <a:r>
              <a:rPr lang="en-US" sz="1600" dirty="0">
                <a:solidFill>
                  <a:srgbClr val="222222"/>
                </a:solidFill>
              </a:rPr>
              <a:t>Less quantity of subcutaneous fat</a:t>
            </a:r>
          </a:p>
          <a:p>
            <a:pPr lvl="1">
              <a:lnSpc>
                <a:spcPct val="100000"/>
              </a:lnSpc>
            </a:pPr>
            <a:r>
              <a:rPr lang="en-US" sz="1600" dirty="0">
                <a:solidFill>
                  <a:srgbClr val="222222"/>
                </a:solidFill>
              </a:rPr>
              <a:t>The lymphatic / blood circulation of the eye contour area is slowed down</a:t>
            </a:r>
          </a:p>
        </p:txBody>
      </p:sp>
      <p:pic>
        <p:nvPicPr>
          <p:cNvPr id="4" name="Immagine 8">
            <a:extLst>
              <a:ext uri="{FF2B5EF4-FFF2-40B4-BE49-F238E27FC236}">
                <a16:creationId xmlns:a16="http://schemas.microsoft.com/office/drawing/2014/main" id="{C602B10F-F2A4-5430-D403-FAD7CA2D5AC4}"/>
              </a:ext>
            </a:extLst>
          </p:cNvPr>
          <p:cNvPicPr>
            <a:picLocks noChangeAspect="1"/>
          </p:cNvPicPr>
          <p:nvPr/>
        </p:nvPicPr>
        <p:blipFill>
          <a:blip r:embed="rId2"/>
          <a:stretch>
            <a:fillRect/>
          </a:stretch>
        </p:blipFill>
        <p:spPr>
          <a:xfrm>
            <a:off x="8307614" y="2556408"/>
            <a:ext cx="3369733" cy="2527300"/>
          </a:xfrm>
          <a:prstGeom prst="rect">
            <a:avLst/>
          </a:prstGeom>
        </p:spPr>
      </p:pic>
      <p:pic>
        <p:nvPicPr>
          <p:cNvPr id="5" name="Grafik 4">
            <a:extLst>
              <a:ext uri="{FF2B5EF4-FFF2-40B4-BE49-F238E27FC236}">
                <a16:creationId xmlns:a16="http://schemas.microsoft.com/office/drawing/2014/main" id="{A236B4A1-4F58-8EC4-5446-6A95960C82C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316149" y="343259"/>
            <a:ext cx="1361198" cy="1361198"/>
          </a:xfrm>
          <a:prstGeom prst="rect">
            <a:avLst/>
          </a:prstGeom>
        </p:spPr>
      </p:pic>
      <p:sp>
        <p:nvSpPr>
          <p:cNvPr id="6" name="TextBox 5">
            <a:extLst>
              <a:ext uri="{FF2B5EF4-FFF2-40B4-BE49-F238E27FC236}">
                <a16:creationId xmlns:a16="http://schemas.microsoft.com/office/drawing/2014/main" id="{725A5C4B-5309-D6F1-3FF0-403DAD2C3691}"/>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39830702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28263D-8D47-FC50-40E2-C8956D895BD0}"/>
              </a:ext>
            </a:extLst>
          </p:cNvPr>
          <p:cNvSpPr>
            <a:spLocks noGrp="1"/>
          </p:cNvSpPr>
          <p:nvPr>
            <p:ph type="ctrTitle"/>
          </p:nvPr>
        </p:nvSpPr>
        <p:spPr>
          <a:xfrm>
            <a:off x="836427" y="3566646"/>
            <a:ext cx="7512443" cy="1574981"/>
          </a:xfrm>
        </p:spPr>
        <p:txBody>
          <a:bodyPr>
            <a:normAutofit fontScale="90000"/>
          </a:bodyPr>
          <a:lstStyle/>
          <a:p>
            <a:r>
              <a:rPr lang="en-US" sz="4800">
                <a:latin typeface="Century Gothic"/>
              </a:rPr>
              <a:t>What are Polynucleotides &amp; how do they work?</a:t>
            </a:r>
            <a:endParaRPr lang="en-US">
              <a:latin typeface="Century Gothic"/>
            </a:endParaRPr>
          </a:p>
          <a:p>
            <a:endParaRPr lang="en-US" sz="4800"/>
          </a:p>
        </p:txBody>
      </p:sp>
    </p:spTree>
    <p:extLst>
      <p:ext uri="{BB962C8B-B14F-4D97-AF65-F5344CB8AC3E}">
        <p14:creationId xmlns:p14="http://schemas.microsoft.com/office/powerpoint/2010/main" val="26360345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8C2E9422-7D21-1095-AAC1-FCEFB656BC39}"/>
              </a:ext>
            </a:extLst>
          </p:cNvPr>
          <p:cNvSpPr/>
          <p:nvPr/>
        </p:nvSpPr>
        <p:spPr>
          <a:xfrm>
            <a:off x="774005" y="4573173"/>
            <a:ext cx="5159484" cy="1028742"/>
          </a:xfrm>
          <a:prstGeom prst="rect">
            <a:avLst/>
          </a:prstGeom>
          <a:solidFill>
            <a:schemeClr val="bg1">
              <a:lumMod val="95000"/>
            </a:schemeClr>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 name="Titel 1">
            <a:extLst>
              <a:ext uri="{FF2B5EF4-FFF2-40B4-BE49-F238E27FC236}">
                <a16:creationId xmlns:a16="http://schemas.microsoft.com/office/drawing/2014/main" id="{BC595F00-16FC-BB39-EF45-8A1B2D454F5E}"/>
              </a:ext>
            </a:extLst>
          </p:cNvPr>
          <p:cNvSpPr>
            <a:spLocks noGrp="1"/>
          </p:cNvSpPr>
          <p:nvPr>
            <p:ph type="title"/>
          </p:nvPr>
        </p:nvSpPr>
        <p:spPr/>
        <p:txBody>
          <a:bodyPr/>
          <a:lstStyle/>
          <a:p>
            <a:r>
              <a:rPr lang="it-IT" sz="2800">
                <a:latin typeface="+mn-lt"/>
              </a:rPr>
              <a:t>Treatments of </a:t>
            </a:r>
            <a:r>
              <a:rPr lang="it-IT" sz="2800" err="1">
                <a:latin typeface="+mn-lt"/>
              </a:rPr>
              <a:t>eye</a:t>
            </a:r>
            <a:r>
              <a:rPr lang="it-IT" sz="2800">
                <a:latin typeface="+mn-lt"/>
              </a:rPr>
              <a:t> area</a:t>
            </a:r>
          </a:p>
        </p:txBody>
      </p:sp>
      <p:sp>
        <p:nvSpPr>
          <p:cNvPr id="3" name="Textplatzhalter 2">
            <a:extLst>
              <a:ext uri="{FF2B5EF4-FFF2-40B4-BE49-F238E27FC236}">
                <a16:creationId xmlns:a16="http://schemas.microsoft.com/office/drawing/2014/main" id="{FF52715C-534A-7225-8BAC-05FBDD0BE8FA}"/>
              </a:ext>
            </a:extLst>
          </p:cNvPr>
          <p:cNvSpPr>
            <a:spLocks noGrp="1"/>
          </p:cNvSpPr>
          <p:nvPr>
            <p:ph type="body" sz="quarter" idx="10"/>
          </p:nvPr>
        </p:nvSpPr>
        <p:spPr>
          <a:xfrm>
            <a:off x="838200" y="1652214"/>
            <a:ext cx="5867400" cy="3547533"/>
          </a:xfrm>
        </p:spPr>
        <p:txBody>
          <a:bodyPr vert="horz" lIns="91440" tIns="45720" rIns="91440" bIns="45720" rtlCol="0" anchor="t">
            <a:noAutofit/>
          </a:bodyPr>
          <a:lstStyle/>
          <a:p>
            <a:pPr marL="0" indent="0">
              <a:lnSpc>
                <a:spcPct val="100000"/>
              </a:lnSpc>
              <a:buNone/>
            </a:pPr>
            <a:r>
              <a:rPr lang="en-US" sz="1600" b="1" dirty="0"/>
              <a:t>The main treatment strategies are:</a:t>
            </a:r>
          </a:p>
          <a:p>
            <a:pPr>
              <a:lnSpc>
                <a:spcPct val="100000"/>
              </a:lnSpc>
            </a:pPr>
            <a:r>
              <a:rPr lang="en-US" sz="1600" dirty="0">
                <a:latin typeface="Century Gothic"/>
              </a:rPr>
              <a:t>Anti wrinkle </a:t>
            </a:r>
            <a:endParaRPr lang="en-US" sz="1600" dirty="0"/>
          </a:p>
          <a:p>
            <a:pPr>
              <a:lnSpc>
                <a:spcPct val="100000"/>
              </a:lnSpc>
              <a:buClr>
                <a:srgbClr val="000000"/>
              </a:buClr>
            </a:pPr>
            <a:r>
              <a:rPr lang="en-US" sz="1600" dirty="0">
                <a:latin typeface="Century Gothic"/>
              </a:rPr>
              <a:t>Laser</a:t>
            </a:r>
            <a:endParaRPr lang="en-US" sz="1600" dirty="0"/>
          </a:p>
          <a:p>
            <a:pPr>
              <a:lnSpc>
                <a:spcPct val="100000"/>
              </a:lnSpc>
            </a:pPr>
            <a:r>
              <a:rPr lang="en-US" sz="1600" dirty="0"/>
              <a:t>Plasma (Thermal) energy resurfacing</a:t>
            </a:r>
          </a:p>
          <a:p>
            <a:pPr>
              <a:lnSpc>
                <a:spcPct val="100000"/>
              </a:lnSpc>
            </a:pPr>
            <a:r>
              <a:rPr lang="en-US" sz="1600" dirty="0"/>
              <a:t>Fillers (cross-linked HA only in selected cases; most suitable for treating in temporal region)</a:t>
            </a:r>
          </a:p>
          <a:p>
            <a:pPr>
              <a:lnSpc>
                <a:spcPct val="100000"/>
              </a:lnSpc>
            </a:pPr>
            <a:r>
              <a:rPr lang="en-US" sz="1600" dirty="0"/>
              <a:t>Cosmetic Surgery – Blepharoplasty</a:t>
            </a:r>
          </a:p>
          <a:p>
            <a:pPr>
              <a:lnSpc>
                <a:spcPct val="100000"/>
              </a:lnSpc>
            </a:pPr>
            <a:r>
              <a:rPr lang="en-US" sz="1600" dirty="0">
                <a:latin typeface="Century Gothic"/>
              </a:rPr>
              <a:t>Skin Bio revitalization– Skin Rejuvenation</a:t>
            </a:r>
            <a:br>
              <a:rPr lang="en-US" sz="1600" dirty="0"/>
            </a:br>
            <a:r>
              <a:rPr lang="en-US" sz="1600" dirty="0">
                <a:latin typeface="Century Gothic"/>
              </a:rPr>
              <a:t>Induction of an effective stimulation action on fibroblast growth and activity</a:t>
            </a:r>
            <a:endParaRPr lang="en-US" dirty="0"/>
          </a:p>
          <a:p>
            <a:pPr>
              <a:lnSpc>
                <a:spcPct val="100000"/>
              </a:lnSpc>
            </a:pPr>
            <a:endParaRPr lang="en-US" sz="1600" dirty="0"/>
          </a:p>
        </p:txBody>
      </p:sp>
      <p:pic>
        <p:nvPicPr>
          <p:cNvPr id="6" name="Immagine 25">
            <a:extLst>
              <a:ext uri="{FF2B5EF4-FFF2-40B4-BE49-F238E27FC236}">
                <a16:creationId xmlns:a16="http://schemas.microsoft.com/office/drawing/2014/main" id="{1EF6228E-BF57-02CE-49B1-970D7DF2D8E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052917" y="1511995"/>
            <a:ext cx="4181140" cy="2574860"/>
          </a:xfrm>
          <a:prstGeom prst="rect">
            <a:avLst/>
          </a:prstGeom>
        </p:spPr>
      </p:pic>
      <p:sp>
        <p:nvSpPr>
          <p:cNvPr id="7" name="Rechteck 6">
            <a:extLst>
              <a:ext uri="{FF2B5EF4-FFF2-40B4-BE49-F238E27FC236}">
                <a16:creationId xmlns:a16="http://schemas.microsoft.com/office/drawing/2014/main" id="{989D8268-D78F-E8B6-7C03-514DE28D54ED}"/>
              </a:ext>
            </a:extLst>
          </p:cNvPr>
          <p:cNvSpPr/>
          <p:nvPr/>
        </p:nvSpPr>
        <p:spPr>
          <a:xfrm>
            <a:off x="7225490" y="4440495"/>
            <a:ext cx="4008567" cy="1161419"/>
          </a:xfrm>
          <a:prstGeom prst="rect">
            <a:avLst/>
          </a:prstGeom>
          <a:solidFill>
            <a:schemeClr val="bg1">
              <a:lumMod val="95000"/>
            </a:schemeClr>
          </a:solidFill>
          <a:ln w="101600">
            <a:gradFill>
              <a:gsLst>
                <a:gs pos="100000">
                  <a:srgbClr val="5EB245"/>
                </a:gs>
                <a:gs pos="0">
                  <a:srgbClr val="FFF039"/>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solidFill>
                  <a:schemeClr val="tx1"/>
                </a:solidFill>
              </a:rPr>
              <a:t>The </a:t>
            </a:r>
            <a:r>
              <a:rPr lang="de-DE" err="1">
                <a:solidFill>
                  <a:schemeClr val="tx1"/>
                </a:solidFill>
              </a:rPr>
              <a:t>use</a:t>
            </a:r>
            <a:r>
              <a:rPr lang="de-DE">
                <a:solidFill>
                  <a:schemeClr val="tx1"/>
                </a:solidFill>
              </a:rPr>
              <a:t> </a:t>
            </a:r>
            <a:r>
              <a:rPr lang="de-DE" err="1">
                <a:solidFill>
                  <a:schemeClr val="tx1"/>
                </a:solidFill>
              </a:rPr>
              <a:t>of</a:t>
            </a:r>
            <a:r>
              <a:rPr lang="de-DE">
                <a:solidFill>
                  <a:schemeClr val="tx1"/>
                </a:solidFill>
              </a:rPr>
              <a:t> PN-HPT</a:t>
            </a:r>
            <a:r>
              <a:rPr lang="de-DE" sz="1800" baseline="30000"/>
              <a:t> </a:t>
            </a:r>
            <a:r>
              <a:rPr lang="de-DE" sz="1800" baseline="30000">
                <a:solidFill>
                  <a:schemeClr val="tx1"/>
                </a:solidFill>
              </a:rPr>
              <a:t>®</a:t>
            </a:r>
            <a:r>
              <a:rPr lang="de-DE">
                <a:solidFill>
                  <a:schemeClr val="tx1"/>
                </a:solidFill>
              </a:rPr>
              <a:t> </a:t>
            </a:r>
            <a:r>
              <a:rPr lang="de-DE" err="1">
                <a:solidFill>
                  <a:schemeClr val="tx1"/>
                </a:solidFill>
              </a:rPr>
              <a:t>fits</a:t>
            </a:r>
            <a:r>
              <a:rPr lang="de-DE">
                <a:solidFill>
                  <a:schemeClr val="tx1"/>
                </a:solidFill>
              </a:rPr>
              <a:t> </a:t>
            </a:r>
            <a:r>
              <a:rPr lang="de-DE" err="1">
                <a:solidFill>
                  <a:schemeClr val="tx1"/>
                </a:solidFill>
              </a:rPr>
              <a:t>into</a:t>
            </a:r>
            <a:r>
              <a:rPr lang="de-DE">
                <a:solidFill>
                  <a:schemeClr val="tx1"/>
                </a:solidFill>
              </a:rPr>
              <a:t> </a:t>
            </a:r>
            <a:r>
              <a:rPr lang="de-DE" err="1">
                <a:solidFill>
                  <a:schemeClr val="tx1"/>
                </a:solidFill>
              </a:rPr>
              <a:t>this</a:t>
            </a:r>
            <a:r>
              <a:rPr lang="de-DE">
                <a:solidFill>
                  <a:schemeClr val="tx1"/>
                </a:solidFill>
              </a:rPr>
              <a:t> </a:t>
            </a:r>
            <a:r>
              <a:rPr lang="de-DE" err="1">
                <a:solidFill>
                  <a:schemeClr val="tx1"/>
                </a:solidFill>
              </a:rPr>
              <a:t>context</a:t>
            </a:r>
            <a:endParaRPr lang="de-DE">
              <a:solidFill>
                <a:schemeClr val="tx1"/>
              </a:solidFill>
            </a:endParaRPr>
          </a:p>
        </p:txBody>
      </p:sp>
      <p:sp>
        <p:nvSpPr>
          <p:cNvPr id="8" name="Freccia in giù 13">
            <a:extLst>
              <a:ext uri="{FF2B5EF4-FFF2-40B4-BE49-F238E27FC236}">
                <a16:creationId xmlns:a16="http://schemas.microsoft.com/office/drawing/2014/main" id="{C75D7B97-D11C-C80A-46CF-37D153762873}"/>
              </a:ext>
            </a:extLst>
          </p:cNvPr>
          <p:cNvSpPr/>
          <p:nvPr/>
        </p:nvSpPr>
        <p:spPr>
          <a:xfrm rot="16200000">
            <a:off x="6292459" y="4697652"/>
            <a:ext cx="408221" cy="772111"/>
          </a:xfrm>
          <a:prstGeom prst="downArrow">
            <a:avLst/>
          </a:prstGeom>
          <a:solidFill>
            <a:srgbClr val="5EB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166036"/>
              </a:solidFill>
            </a:endParaRPr>
          </a:p>
        </p:txBody>
      </p:sp>
      <p:pic>
        <p:nvPicPr>
          <p:cNvPr id="5" name="Grafik 4">
            <a:extLst>
              <a:ext uri="{FF2B5EF4-FFF2-40B4-BE49-F238E27FC236}">
                <a16:creationId xmlns:a16="http://schemas.microsoft.com/office/drawing/2014/main" id="{5D9202AE-2B07-6394-4E3B-0453836AB84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316149" y="343259"/>
            <a:ext cx="1361198" cy="1361198"/>
          </a:xfrm>
          <a:prstGeom prst="rect">
            <a:avLst/>
          </a:prstGeom>
        </p:spPr>
      </p:pic>
      <p:sp>
        <p:nvSpPr>
          <p:cNvPr id="4" name="TextBox 3">
            <a:extLst>
              <a:ext uri="{FF2B5EF4-FFF2-40B4-BE49-F238E27FC236}">
                <a16:creationId xmlns:a16="http://schemas.microsoft.com/office/drawing/2014/main" id="{03B3F47E-5432-1A55-6B09-F97104240D17}"/>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18566107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26EB72A1-CE3C-CFEB-6BA2-48D67E7F7913}"/>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lumMod val="75000"/>
                  <a:lumOff val="25000"/>
                </a:schemeClr>
              </a:solidFill>
            </a:endParaRPr>
          </a:p>
        </p:txBody>
      </p:sp>
      <p:sp>
        <p:nvSpPr>
          <p:cNvPr id="8" name="Parallelogramm 4">
            <a:extLst>
              <a:ext uri="{FF2B5EF4-FFF2-40B4-BE49-F238E27FC236}">
                <a16:creationId xmlns:a16="http://schemas.microsoft.com/office/drawing/2014/main" id="{C8687091-6B4C-69B1-9E04-C8173C8756E2}"/>
              </a:ext>
            </a:extLst>
          </p:cNvPr>
          <p:cNvSpPr/>
          <p:nvPr/>
        </p:nvSpPr>
        <p:spPr>
          <a:xfrm>
            <a:off x="-493485" y="-72422"/>
            <a:ext cx="6205408" cy="6957527"/>
          </a:xfrm>
          <a:custGeom>
            <a:avLst/>
            <a:gdLst>
              <a:gd name="connsiteX0" fmla="*/ 0 w 7840566"/>
              <a:gd name="connsiteY0" fmla="*/ 6858000 h 6858000"/>
              <a:gd name="connsiteX1" fmla="*/ 1714500 w 7840566"/>
              <a:gd name="connsiteY1" fmla="*/ 0 h 6858000"/>
              <a:gd name="connsiteX2" fmla="*/ 7840566 w 7840566"/>
              <a:gd name="connsiteY2" fmla="*/ 0 h 6858000"/>
              <a:gd name="connsiteX3" fmla="*/ 6126066 w 7840566"/>
              <a:gd name="connsiteY3" fmla="*/ 6858000 h 6858000"/>
              <a:gd name="connsiteX4" fmla="*/ 0 w 7840566"/>
              <a:gd name="connsiteY4" fmla="*/ 6858000 h 6858000"/>
              <a:gd name="connsiteX0" fmla="*/ 0 w 6345399"/>
              <a:gd name="connsiteY0" fmla="*/ 6858000 h 6858000"/>
              <a:gd name="connsiteX1" fmla="*/ 1714500 w 6345399"/>
              <a:gd name="connsiteY1" fmla="*/ 0 h 6858000"/>
              <a:gd name="connsiteX2" fmla="*/ 6345399 w 6345399"/>
              <a:gd name="connsiteY2" fmla="*/ 24713 h 6858000"/>
              <a:gd name="connsiteX3" fmla="*/ 6126066 w 6345399"/>
              <a:gd name="connsiteY3" fmla="*/ 6858000 h 6858000"/>
              <a:gd name="connsiteX4" fmla="*/ 0 w 6345399"/>
              <a:gd name="connsiteY4" fmla="*/ 6858000 h 6858000"/>
              <a:gd name="connsiteX0" fmla="*/ 0 w 6126066"/>
              <a:gd name="connsiteY0" fmla="*/ 6858000 h 6858000"/>
              <a:gd name="connsiteX1" fmla="*/ 1714500 w 6126066"/>
              <a:gd name="connsiteY1" fmla="*/ 0 h 6858000"/>
              <a:gd name="connsiteX2" fmla="*/ 6122978 w 6126066"/>
              <a:gd name="connsiteY2" fmla="*/ 37070 h 6858000"/>
              <a:gd name="connsiteX3" fmla="*/ 6126066 w 6126066"/>
              <a:gd name="connsiteY3" fmla="*/ 6858000 h 6858000"/>
              <a:gd name="connsiteX4" fmla="*/ 0 w 6126066"/>
              <a:gd name="connsiteY4" fmla="*/ 6858000 h 6858000"/>
              <a:gd name="connsiteX0" fmla="*/ 0 w 6135401"/>
              <a:gd name="connsiteY0" fmla="*/ 6870357 h 6870357"/>
              <a:gd name="connsiteX1" fmla="*/ 1714500 w 6135401"/>
              <a:gd name="connsiteY1" fmla="*/ 12357 h 6870357"/>
              <a:gd name="connsiteX2" fmla="*/ 6135335 w 6135401"/>
              <a:gd name="connsiteY2" fmla="*/ 0 h 6870357"/>
              <a:gd name="connsiteX3" fmla="*/ 6126066 w 6135401"/>
              <a:gd name="connsiteY3" fmla="*/ 6870357 h 6870357"/>
              <a:gd name="connsiteX4" fmla="*/ 0 w 6135401"/>
              <a:gd name="connsiteY4" fmla="*/ 6870357 h 6870357"/>
              <a:gd name="connsiteX0" fmla="*/ 0 w 4542575"/>
              <a:gd name="connsiteY0" fmla="*/ 6870357 h 6870357"/>
              <a:gd name="connsiteX1" fmla="*/ 121674 w 4542575"/>
              <a:gd name="connsiteY1" fmla="*/ 12357 h 6870357"/>
              <a:gd name="connsiteX2" fmla="*/ 4542509 w 4542575"/>
              <a:gd name="connsiteY2" fmla="*/ 0 h 6870357"/>
              <a:gd name="connsiteX3" fmla="*/ 4533240 w 4542575"/>
              <a:gd name="connsiteY3" fmla="*/ 6870357 h 6870357"/>
              <a:gd name="connsiteX4" fmla="*/ 0 w 4542575"/>
              <a:gd name="connsiteY4" fmla="*/ 6870357 h 6870357"/>
              <a:gd name="connsiteX0" fmla="*/ 0 w 6067073"/>
              <a:gd name="connsiteY0" fmla="*/ 6870357 h 6914602"/>
              <a:gd name="connsiteX1" fmla="*/ 121674 w 6067073"/>
              <a:gd name="connsiteY1" fmla="*/ 12357 h 6914602"/>
              <a:gd name="connsiteX2" fmla="*/ 4542509 w 6067073"/>
              <a:gd name="connsiteY2" fmla="*/ 0 h 6914602"/>
              <a:gd name="connsiteX3" fmla="*/ 6067073 w 6067073"/>
              <a:gd name="connsiteY3" fmla="*/ 6914602 h 6914602"/>
              <a:gd name="connsiteX4" fmla="*/ 0 w 6067073"/>
              <a:gd name="connsiteY4" fmla="*/ 6870357 h 6914602"/>
              <a:gd name="connsiteX0" fmla="*/ 0 w 6067073"/>
              <a:gd name="connsiteY0" fmla="*/ 6870357 h 6914602"/>
              <a:gd name="connsiteX1" fmla="*/ 121674 w 6067073"/>
              <a:gd name="connsiteY1" fmla="*/ 12357 h 6914602"/>
              <a:gd name="connsiteX2" fmla="*/ 4542509 w 6067073"/>
              <a:gd name="connsiteY2" fmla="*/ 0 h 6914602"/>
              <a:gd name="connsiteX3" fmla="*/ 6067073 w 6067073"/>
              <a:gd name="connsiteY3" fmla="*/ 6914602 h 6914602"/>
              <a:gd name="connsiteX4" fmla="*/ 0 w 6067073"/>
              <a:gd name="connsiteY4" fmla="*/ 6870357 h 6914602"/>
              <a:gd name="connsiteX0" fmla="*/ 0 w 6067073"/>
              <a:gd name="connsiteY0" fmla="*/ 6870357 h 6914602"/>
              <a:gd name="connsiteX1" fmla="*/ 121674 w 6067073"/>
              <a:gd name="connsiteY1" fmla="*/ 12357 h 6914602"/>
              <a:gd name="connsiteX2" fmla="*/ 4542509 w 6067073"/>
              <a:gd name="connsiteY2" fmla="*/ 0 h 6914602"/>
              <a:gd name="connsiteX3" fmla="*/ 6067073 w 6067073"/>
              <a:gd name="connsiteY3" fmla="*/ 6914602 h 6914602"/>
              <a:gd name="connsiteX4" fmla="*/ 0 w 6067073"/>
              <a:gd name="connsiteY4" fmla="*/ 6870357 h 6914602"/>
              <a:gd name="connsiteX0" fmla="*/ 0 w 6140815"/>
              <a:gd name="connsiteY0" fmla="*/ 6870357 h 6885105"/>
              <a:gd name="connsiteX1" fmla="*/ 121674 w 6140815"/>
              <a:gd name="connsiteY1" fmla="*/ 12357 h 6885105"/>
              <a:gd name="connsiteX2" fmla="*/ 4542509 w 6140815"/>
              <a:gd name="connsiteY2" fmla="*/ 0 h 6885105"/>
              <a:gd name="connsiteX3" fmla="*/ 6140815 w 6140815"/>
              <a:gd name="connsiteY3" fmla="*/ 6885105 h 6885105"/>
              <a:gd name="connsiteX4" fmla="*/ 0 w 6140815"/>
              <a:gd name="connsiteY4" fmla="*/ 6870357 h 6885105"/>
              <a:gd name="connsiteX0" fmla="*/ 0 w 6140815"/>
              <a:gd name="connsiteY0" fmla="*/ 6870357 h 6885105"/>
              <a:gd name="connsiteX1" fmla="*/ 121674 w 6140815"/>
              <a:gd name="connsiteY1" fmla="*/ 12357 h 6885105"/>
              <a:gd name="connsiteX2" fmla="*/ 4542509 w 6140815"/>
              <a:gd name="connsiteY2" fmla="*/ 0 h 6885105"/>
              <a:gd name="connsiteX3" fmla="*/ 6140815 w 6140815"/>
              <a:gd name="connsiteY3" fmla="*/ 6885105 h 6885105"/>
              <a:gd name="connsiteX4" fmla="*/ 0 w 6140815"/>
              <a:gd name="connsiteY4" fmla="*/ 6870357 h 6885105"/>
              <a:gd name="connsiteX0" fmla="*/ 0 w 6140815"/>
              <a:gd name="connsiteY0" fmla="*/ 6870357 h 6885105"/>
              <a:gd name="connsiteX1" fmla="*/ 121674 w 6140815"/>
              <a:gd name="connsiteY1" fmla="*/ 12357 h 6885105"/>
              <a:gd name="connsiteX2" fmla="*/ 4542509 w 6140815"/>
              <a:gd name="connsiteY2" fmla="*/ 0 h 6885105"/>
              <a:gd name="connsiteX3" fmla="*/ 6140815 w 6140815"/>
              <a:gd name="connsiteY3" fmla="*/ 6885105 h 6885105"/>
              <a:gd name="connsiteX4" fmla="*/ 0 w 6140815"/>
              <a:gd name="connsiteY4" fmla="*/ 6870357 h 6885105"/>
              <a:gd name="connsiteX0" fmla="*/ 0 w 6140815"/>
              <a:gd name="connsiteY0" fmla="*/ 6870357 h 6885105"/>
              <a:gd name="connsiteX1" fmla="*/ 121674 w 6140815"/>
              <a:gd name="connsiteY1" fmla="*/ 12357 h 6885105"/>
              <a:gd name="connsiteX2" fmla="*/ 4542509 w 6140815"/>
              <a:gd name="connsiteY2" fmla="*/ 0 h 6885105"/>
              <a:gd name="connsiteX3" fmla="*/ 6140815 w 6140815"/>
              <a:gd name="connsiteY3" fmla="*/ 6885105 h 6885105"/>
              <a:gd name="connsiteX4" fmla="*/ 0 w 6140815"/>
              <a:gd name="connsiteY4" fmla="*/ 6870357 h 6885105"/>
              <a:gd name="connsiteX0" fmla="*/ 0 w 6140815"/>
              <a:gd name="connsiteY0" fmla="*/ 6870357 h 6885105"/>
              <a:gd name="connsiteX1" fmla="*/ 121674 w 6140815"/>
              <a:gd name="connsiteY1" fmla="*/ 12357 h 6885105"/>
              <a:gd name="connsiteX2" fmla="*/ 4542509 w 6140815"/>
              <a:gd name="connsiteY2" fmla="*/ 0 h 6885105"/>
              <a:gd name="connsiteX3" fmla="*/ 6140815 w 6140815"/>
              <a:gd name="connsiteY3" fmla="*/ 6885105 h 6885105"/>
              <a:gd name="connsiteX4" fmla="*/ 0 w 6140815"/>
              <a:gd name="connsiteY4" fmla="*/ 6870357 h 6885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0815" h="6885105">
                <a:moveTo>
                  <a:pt x="0" y="6870357"/>
                </a:moveTo>
                <a:lnTo>
                  <a:pt x="121674" y="12357"/>
                </a:lnTo>
                <a:lnTo>
                  <a:pt x="4542509" y="0"/>
                </a:lnTo>
                <a:cubicBezTo>
                  <a:pt x="5089229" y="2332637"/>
                  <a:pt x="5623593" y="4670455"/>
                  <a:pt x="6140815" y="6885105"/>
                </a:cubicBezTo>
                <a:lnTo>
                  <a:pt x="0" y="6870357"/>
                </a:lnTo>
                <a:close/>
              </a:path>
            </a:pathLst>
          </a:custGeom>
          <a:gradFill>
            <a:gsLst>
              <a:gs pos="0">
                <a:srgbClr val="5EB245"/>
              </a:gs>
              <a:gs pos="99000">
                <a:srgbClr val="FFF03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pic>
        <p:nvPicPr>
          <p:cNvPr id="6" name="Picture 5">
            <a:extLst>
              <a:ext uri="{FF2B5EF4-FFF2-40B4-BE49-F238E27FC236}">
                <a16:creationId xmlns:a16="http://schemas.microsoft.com/office/drawing/2014/main" id="{29402912-8353-98D7-2FC7-E8BDEF032DEF}"/>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304510" y="318149"/>
            <a:ext cx="897600" cy="174191"/>
          </a:xfrm>
          <a:prstGeom prst="rect">
            <a:avLst/>
          </a:prstGeom>
        </p:spPr>
      </p:pic>
      <p:pic>
        <p:nvPicPr>
          <p:cNvPr id="9" name="Grafik 8">
            <a:extLst>
              <a:ext uri="{FF2B5EF4-FFF2-40B4-BE49-F238E27FC236}">
                <a16:creationId xmlns:a16="http://schemas.microsoft.com/office/drawing/2014/main" id="{C1068020-A002-23C2-365E-FAC60A7AF4A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5445" y="3136459"/>
            <a:ext cx="3296256" cy="2082135"/>
          </a:xfrm>
          <a:prstGeom prst="rect">
            <a:avLst/>
          </a:prstGeom>
        </p:spPr>
      </p:pic>
      <p:pic>
        <p:nvPicPr>
          <p:cNvPr id="10" name="Grafik 9">
            <a:extLst>
              <a:ext uri="{FF2B5EF4-FFF2-40B4-BE49-F238E27FC236}">
                <a16:creationId xmlns:a16="http://schemas.microsoft.com/office/drawing/2014/main" id="{61C53B3F-83E7-2730-C11F-9F1812DB4C6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753310" y="1279281"/>
            <a:ext cx="2118779" cy="1070237"/>
          </a:xfrm>
          <a:prstGeom prst="rect">
            <a:avLst/>
          </a:prstGeom>
        </p:spPr>
      </p:pic>
      <p:sp>
        <p:nvSpPr>
          <p:cNvPr id="7" name="Titel 1">
            <a:extLst>
              <a:ext uri="{FF2B5EF4-FFF2-40B4-BE49-F238E27FC236}">
                <a16:creationId xmlns:a16="http://schemas.microsoft.com/office/drawing/2014/main" id="{B4BD85B1-B24C-429C-2229-C24937890866}"/>
              </a:ext>
            </a:extLst>
          </p:cNvPr>
          <p:cNvSpPr txBox="1">
            <a:spLocks/>
          </p:cNvSpPr>
          <p:nvPr/>
        </p:nvSpPr>
        <p:spPr>
          <a:xfrm>
            <a:off x="5463135" y="853246"/>
            <a:ext cx="5975555" cy="694974"/>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Century Gothic" panose="020B0502020202020204" pitchFamily="34" charset="0"/>
                <a:ea typeface="+mj-ea"/>
                <a:cs typeface="+mj-cs"/>
              </a:defRPr>
            </a:lvl1pPr>
          </a:lstStyle>
          <a:p>
            <a:r>
              <a:rPr lang="de-DE" noProof="1">
                <a:solidFill>
                  <a:srgbClr val="5EB245"/>
                </a:solidFill>
              </a:rPr>
              <a:t>PhilArt eye </a:t>
            </a:r>
            <a:r>
              <a:rPr lang="de-DE" noProof="1"/>
              <a:t>– features </a:t>
            </a:r>
          </a:p>
        </p:txBody>
      </p:sp>
      <p:sp>
        <p:nvSpPr>
          <p:cNvPr id="11" name="Rettangolo 2">
            <a:extLst>
              <a:ext uri="{FF2B5EF4-FFF2-40B4-BE49-F238E27FC236}">
                <a16:creationId xmlns:a16="http://schemas.microsoft.com/office/drawing/2014/main" id="{305B5D3F-0F28-5D48-8D0F-C4A1FDCF7E4E}"/>
              </a:ext>
            </a:extLst>
          </p:cNvPr>
          <p:cNvSpPr/>
          <p:nvPr/>
        </p:nvSpPr>
        <p:spPr>
          <a:xfrm>
            <a:off x="6096000" y="4276418"/>
            <a:ext cx="5443826" cy="1754326"/>
          </a:xfrm>
          <a:prstGeom prst="rect">
            <a:avLst/>
          </a:prstGeom>
        </p:spPr>
        <p:txBody>
          <a:bodyPr wrap="square">
            <a:spAutoFit/>
          </a:bodyPr>
          <a:lstStyle/>
          <a:p>
            <a:pPr>
              <a:buClr>
                <a:srgbClr val="166036"/>
              </a:buClr>
            </a:pPr>
            <a:r>
              <a:rPr lang="en-US" b="1" dirty="0"/>
              <a:t>PREPARATION OF THE PERIOCULAR SKIN:</a:t>
            </a:r>
          </a:p>
          <a:p>
            <a:pPr marL="285750" indent="-285750">
              <a:buClr>
                <a:srgbClr val="166036"/>
              </a:buClr>
              <a:buFont typeface="Arial" panose="020B0604020202020204" pitchFamily="34" charset="0"/>
              <a:buChar char="•"/>
            </a:pPr>
            <a:r>
              <a:rPr lang="en-US" dirty="0"/>
              <a:t>Before anti wrinkle treatment </a:t>
            </a:r>
          </a:p>
          <a:p>
            <a:pPr marL="285750" indent="-285750">
              <a:buClr>
                <a:srgbClr val="166036"/>
              </a:buClr>
              <a:buFont typeface="Arial" panose="020B0604020202020204" pitchFamily="34" charset="0"/>
              <a:buChar char="•"/>
            </a:pPr>
            <a:r>
              <a:rPr lang="en-US" dirty="0"/>
              <a:t>Before and after cosmetic surgery (i.e. Blepharoplasty)</a:t>
            </a:r>
          </a:p>
          <a:p>
            <a:pPr marL="285750" indent="-285750">
              <a:buClr>
                <a:srgbClr val="166036"/>
              </a:buClr>
              <a:buFont typeface="Arial" panose="020B0604020202020204" pitchFamily="34" charset="0"/>
              <a:buChar char="•"/>
            </a:pPr>
            <a:r>
              <a:rPr lang="en-US" dirty="0"/>
              <a:t>Before and after Laser/Plasma (Thermal) energy resurfacing</a:t>
            </a:r>
          </a:p>
        </p:txBody>
      </p:sp>
      <p:sp>
        <p:nvSpPr>
          <p:cNvPr id="12" name="Rettangolo 6">
            <a:extLst>
              <a:ext uri="{FF2B5EF4-FFF2-40B4-BE49-F238E27FC236}">
                <a16:creationId xmlns:a16="http://schemas.microsoft.com/office/drawing/2014/main" id="{C6C23243-B7B7-201E-65BD-0271E10C305A}"/>
              </a:ext>
            </a:extLst>
          </p:cNvPr>
          <p:cNvSpPr/>
          <p:nvPr/>
        </p:nvSpPr>
        <p:spPr>
          <a:xfrm>
            <a:off x="6096000" y="1767646"/>
            <a:ext cx="6096000" cy="1849865"/>
          </a:xfrm>
          <a:prstGeom prst="rect">
            <a:avLst/>
          </a:prstGeom>
        </p:spPr>
        <p:txBody>
          <a:bodyPr>
            <a:spAutoFit/>
          </a:bodyPr>
          <a:lstStyle/>
          <a:p>
            <a:r>
              <a:rPr lang="en-US" b="1"/>
              <a:t>Actions</a:t>
            </a:r>
          </a:p>
          <a:p>
            <a:endParaRPr lang="en-US" b="1"/>
          </a:p>
          <a:p>
            <a:pPr marL="285750" indent="-285750">
              <a:lnSpc>
                <a:spcPct val="150000"/>
              </a:lnSpc>
              <a:buFont typeface="Arial" panose="020B0604020202020204" pitchFamily="34" charset="0"/>
              <a:buChar char="•"/>
            </a:pPr>
            <a:r>
              <a:rPr lang="en-US" b="1"/>
              <a:t>IMPROVEMENT OF SKIN ELASTICITY</a:t>
            </a:r>
          </a:p>
          <a:p>
            <a:pPr marL="285750" indent="-285750">
              <a:lnSpc>
                <a:spcPct val="150000"/>
              </a:lnSpc>
              <a:buFont typeface="Arial" panose="020B0604020202020204" pitchFamily="34" charset="0"/>
              <a:buChar char="•"/>
            </a:pPr>
            <a:r>
              <a:rPr lang="en-US" b="1"/>
              <a:t>REDUCTION OF SURFACE ROUGHNESS</a:t>
            </a:r>
          </a:p>
          <a:p>
            <a:pPr marL="285750" indent="-285750">
              <a:lnSpc>
                <a:spcPct val="150000"/>
              </a:lnSpc>
              <a:buFont typeface="Arial" panose="020B0604020202020204" pitchFamily="34" charset="0"/>
              <a:buChar char="•"/>
            </a:pPr>
            <a:r>
              <a:rPr lang="en-US" b="1"/>
              <a:t>REJUVENATION OF THE PERIOCULAR AREA</a:t>
            </a:r>
          </a:p>
        </p:txBody>
      </p:sp>
      <p:sp>
        <p:nvSpPr>
          <p:cNvPr id="3" name="TextBox 2">
            <a:extLst>
              <a:ext uri="{FF2B5EF4-FFF2-40B4-BE49-F238E27FC236}">
                <a16:creationId xmlns:a16="http://schemas.microsoft.com/office/drawing/2014/main" id="{5E590A72-8A9D-976F-9E43-BBDB368ACC16}"/>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21100220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26EB72A1-CE3C-CFEB-6BA2-48D67E7F7913}"/>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lumMod val="75000"/>
                  <a:lumOff val="25000"/>
                </a:schemeClr>
              </a:solidFill>
            </a:endParaRPr>
          </a:p>
        </p:txBody>
      </p:sp>
      <p:sp>
        <p:nvSpPr>
          <p:cNvPr id="8" name="Parallelogramm 4">
            <a:extLst>
              <a:ext uri="{FF2B5EF4-FFF2-40B4-BE49-F238E27FC236}">
                <a16:creationId xmlns:a16="http://schemas.microsoft.com/office/drawing/2014/main" id="{C8687091-6B4C-69B1-9E04-C8173C8756E2}"/>
              </a:ext>
            </a:extLst>
          </p:cNvPr>
          <p:cNvSpPr/>
          <p:nvPr/>
        </p:nvSpPr>
        <p:spPr>
          <a:xfrm>
            <a:off x="-493485" y="-72422"/>
            <a:ext cx="6205408" cy="6957527"/>
          </a:xfrm>
          <a:custGeom>
            <a:avLst/>
            <a:gdLst>
              <a:gd name="connsiteX0" fmla="*/ 0 w 7840566"/>
              <a:gd name="connsiteY0" fmla="*/ 6858000 h 6858000"/>
              <a:gd name="connsiteX1" fmla="*/ 1714500 w 7840566"/>
              <a:gd name="connsiteY1" fmla="*/ 0 h 6858000"/>
              <a:gd name="connsiteX2" fmla="*/ 7840566 w 7840566"/>
              <a:gd name="connsiteY2" fmla="*/ 0 h 6858000"/>
              <a:gd name="connsiteX3" fmla="*/ 6126066 w 7840566"/>
              <a:gd name="connsiteY3" fmla="*/ 6858000 h 6858000"/>
              <a:gd name="connsiteX4" fmla="*/ 0 w 7840566"/>
              <a:gd name="connsiteY4" fmla="*/ 6858000 h 6858000"/>
              <a:gd name="connsiteX0" fmla="*/ 0 w 6345399"/>
              <a:gd name="connsiteY0" fmla="*/ 6858000 h 6858000"/>
              <a:gd name="connsiteX1" fmla="*/ 1714500 w 6345399"/>
              <a:gd name="connsiteY1" fmla="*/ 0 h 6858000"/>
              <a:gd name="connsiteX2" fmla="*/ 6345399 w 6345399"/>
              <a:gd name="connsiteY2" fmla="*/ 24713 h 6858000"/>
              <a:gd name="connsiteX3" fmla="*/ 6126066 w 6345399"/>
              <a:gd name="connsiteY3" fmla="*/ 6858000 h 6858000"/>
              <a:gd name="connsiteX4" fmla="*/ 0 w 6345399"/>
              <a:gd name="connsiteY4" fmla="*/ 6858000 h 6858000"/>
              <a:gd name="connsiteX0" fmla="*/ 0 w 6126066"/>
              <a:gd name="connsiteY0" fmla="*/ 6858000 h 6858000"/>
              <a:gd name="connsiteX1" fmla="*/ 1714500 w 6126066"/>
              <a:gd name="connsiteY1" fmla="*/ 0 h 6858000"/>
              <a:gd name="connsiteX2" fmla="*/ 6122978 w 6126066"/>
              <a:gd name="connsiteY2" fmla="*/ 37070 h 6858000"/>
              <a:gd name="connsiteX3" fmla="*/ 6126066 w 6126066"/>
              <a:gd name="connsiteY3" fmla="*/ 6858000 h 6858000"/>
              <a:gd name="connsiteX4" fmla="*/ 0 w 6126066"/>
              <a:gd name="connsiteY4" fmla="*/ 6858000 h 6858000"/>
              <a:gd name="connsiteX0" fmla="*/ 0 w 6135401"/>
              <a:gd name="connsiteY0" fmla="*/ 6870357 h 6870357"/>
              <a:gd name="connsiteX1" fmla="*/ 1714500 w 6135401"/>
              <a:gd name="connsiteY1" fmla="*/ 12357 h 6870357"/>
              <a:gd name="connsiteX2" fmla="*/ 6135335 w 6135401"/>
              <a:gd name="connsiteY2" fmla="*/ 0 h 6870357"/>
              <a:gd name="connsiteX3" fmla="*/ 6126066 w 6135401"/>
              <a:gd name="connsiteY3" fmla="*/ 6870357 h 6870357"/>
              <a:gd name="connsiteX4" fmla="*/ 0 w 6135401"/>
              <a:gd name="connsiteY4" fmla="*/ 6870357 h 6870357"/>
              <a:gd name="connsiteX0" fmla="*/ 0 w 4542575"/>
              <a:gd name="connsiteY0" fmla="*/ 6870357 h 6870357"/>
              <a:gd name="connsiteX1" fmla="*/ 121674 w 4542575"/>
              <a:gd name="connsiteY1" fmla="*/ 12357 h 6870357"/>
              <a:gd name="connsiteX2" fmla="*/ 4542509 w 4542575"/>
              <a:gd name="connsiteY2" fmla="*/ 0 h 6870357"/>
              <a:gd name="connsiteX3" fmla="*/ 4533240 w 4542575"/>
              <a:gd name="connsiteY3" fmla="*/ 6870357 h 6870357"/>
              <a:gd name="connsiteX4" fmla="*/ 0 w 4542575"/>
              <a:gd name="connsiteY4" fmla="*/ 6870357 h 6870357"/>
              <a:gd name="connsiteX0" fmla="*/ 0 w 6067073"/>
              <a:gd name="connsiteY0" fmla="*/ 6870357 h 6914602"/>
              <a:gd name="connsiteX1" fmla="*/ 121674 w 6067073"/>
              <a:gd name="connsiteY1" fmla="*/ 12357 h 6914602"/>
              <a:gd name="connsiteX2" fmla="*/ 4542509 w 6067073"/>
              <a:gd name="connsiteY2" fmla="*/ 0 h 6914602"/>
              <a:gd name="connsiteX3" fmla="*/ 6067073 w 6067073"/>
              <a:gd name="connsiteY3" fmla="*/ 6914602 h 6914602"/>
              <a:gd name="connsiteX4" fmla="*/ 0 w 6067073"/>
              <a:gd name="connsiteY4" fmla="*/ 6870357 h 6914602"/>
              <a:gd name="connsiteX0" fmla="*/ 0 w 6067073"/>
              <a:gd name="connsiteY0" fmla="*/ 6870357 h 6914602"/>
              <a:gd name="connsiteX1" fmla="*/ 121674 w 6067073"/>
              <a:gd name="connsiteY1" fmla="*/ 12357 h 6914602"/>
              <a:gd name="connsiteX2" fmla="*/ 4542509 w 6067073"/>
              <a:gd name="connsiteY2" fmla="*/ 0 h 6914602"/>
              <a:gd name="connsiteX3" fmla="*/ 6067073 w 6067073"/>
              <a:gd name="connsiteY3" fmla="*/ 6914602 h 6914602"/>
              <a:gd name="connsiteX4" fmla="*/ 0 w 6067073"/>
              <a:gd name="connsiteY4" fmla="*/ 6870357 h 6914602"/>
              <a:gd name="connsiteX0" fmla="*/ 0 w 6067073"/>
              <a:gd name="connsiteY0" fmla="*/ 6870357 h 6914602"/>
              <a:gd name="connsiteX1" fmla="*/ 121674 w 6067073"/>
              <a:gd name="connsiteY1" fmla="*/ 12357 h 6914602"/>
              <a:gd name="connsiteX2" fmla="*/ 4542509 w 6067073"/>
              <a:gd name="connsiteY2" fmla="*/ 0 h 6914602"/>
              <a:gd name="connsiteX3" fmla="*/ 6067073 w 6067073"/>
              <a:gd name="connsiteY3" fmla="*/ 6914602 h 6914602"/>
              <a:gd name="connsiteX4" fmla="*/ 0 w 6067073"/>
              <a:gd name="connsiteY4" fmla="*/ 6870357 h 6914602"/>
              <a:gd name="connsiteX0" fmla="*/ 0 w 6140815"/>
              <a:gd name="connsiteY0" fmla="*/ 6870357 h 6885105"/>
              <a:gd name="connsiteX1" fmla="*/ 121674 w 6140815"/>
              <a:gd name="connsiteY1" fmla="*/ 12357 h 6885105"/>
              <a:gd name="connsiteX2" fmla="*/ 4542509 w 6140815"/>
              <a:gd name="connsiteY2" fmla="*/ 0 h 6885105"/>
              <a:gd name="connsiteX3" fmla="*/ 6140815 w 6140815"/>
              <a:gd name="connsiteY3" fmla="*/ 6885105 h 6885105"/>
              <a:gd name="connsiteX4" fmla="*/ 0 w 6140815"/>
              <a:gd name="connsiteY4" fmla="*/ 6870357 h 6885105"/>
              <a:gd name="connsiteX0" fmla="*/ 0 w 6140815"/>
              <a:gd name="connsiteY0" fmla="*/ 6870357 h 6885105"/>
              <a:gd name="connsiteX1" fmla="*/ 121674 w 6140815"/>
              <a:gd name="connsiteY1" fmla="*/ 12357 h 6885105"/>
              <a:gd name="connsiteX2" fmla="*/ 4542509 w 6140815"/>
              <a:gd name="connsiteY2" fmla="*/ 0 h 6885105"/>
              <a:gd name="connsiteX3" fmla="*/ 6140815 w 6140815"/>
              <a:gd name="connsiteY3" fmla="*/ 6885105 h 6885105"/>
              <a:gd name="connsiteX4" fmla="*/ 0 w 6140815"/>
              <a:gd name="connsiteY4" fmla="*/ 6870357 h 6885105"/>
              <a:gd name="connsiteX0" fmla="*/ 0 w 6140815"/>
              <a:gd name="connsiteY0" fmla="*/ 6870357 h 6885105"/>
              <a:gd name="connsiteX1" fmla="*/ 121674 w 6140815"/>
              <a:gd name="connsiteY1" fmla="*/ 12357 h 6885105"/>
              <a:gd name="connsiteX2" fmla="*/ 4542509 w 6140815"/>
              <a:gd name="connsiteY2" fmla="*/ 0 h 6885105"/>
              <a:gd name="connsiteX3" fmla="*/ 6140815 w 6140815"/>
              <a:gd name="connsiteY3" fmla="*/ 6885105 h 6885105"/>
              <a:gd name="connsiteX4" fmla="*/ 0 w 6140815"/>
              <a:gd name="connsiteY4" fmla="*/ 6870357 h 6885105"/>
              <a:gd name="connsiteX0" fmla="*/ 0 w 6140815"/>
              <a:gd name="connsiteY0" fmla="*/ 6870357 h 6885105"/>
              <a:gd name="connsiteX1" fmla="*/ 121674 w 6140815"/>
              <a:gd name="connsiteY1" fmla="*/ 12357 h 6885105"/>
              <a:gd name="connsiteX2" fmla="*/ 4542509 w 6140815"/>
              <a:gd name="connsiteY2" fmla="*/ 0 h 6885105"/>
              <a:gd name="connsiteX3" fmla="*/ 6140815 w 6140815"/>
              <a:gd name="connsiteY3" fmla="*/ 6885105 h 6885105"/>
              <a:gd name="connsiteX4" fmla="*/ 0 w 6140815"/>
              <a:gd name="connsiteY4" fmla="*/ 6870357 h 6885105"/>
              <a:gd name="connsiteX0" fmla="*/ 0 w 6140815"/>
              <a:gd name="connsiteY0" fmla="*/ 6870357 h 6885105"/>
              <a:gd name="connsiteX1" fmla="*/ 121674 w 6140815"/>
              <a:gd name="connsiteY1" fmla="*/ 12357 h 6885105"/>
              <a:gd name="connsiteX2" fmla="*/ 4542509 w 6140815"/>
              <a:gd name="connsiteY2" fmla="*/ 0 h 6885105"/>
              <a:gd name="connsiteX3" fmla="*/ 6140815 w 6140815"/>
              <a:gd name="connsiteY3" fmla="*/ 6885105 h 6885105"/>
              <a:gd name="connsiteX4" fmla="*/ 0 w 6140815"/>
              <a:gd name="connsiteY4" fmla="*/ 6870357 h 6885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0815" h="6885105">
                <a:moveTo>
                  <a:pt x="0" y="6870357"/>
                </a:moveTo>
                <a:lnTo>
                  <a:pt x="121674" y="12357"/>
                </a:lnTo>
                <a:lnTo>
                  <a:pt x="4542509" y="0"/>
                </a:lnTo>
                <a:cubicBezTo>
                  <a:pt x="5089229" y="2332637"/>
                  <a:pt x="5623593" y="4670455"/>
                  <a:pt x="6140815" y="6885105"/>
                </a:cubicBezTo>
                <a:lnTo>
                  <a:pt x="0" y="6870357"/>
                </a:lnTo>
                <a:close/>
              </a:path>
            </a:pathLst>
          </a:custGeom>
          <a:gradFill>
            <a:gsLst>
              <a:gs pos="0">
                <a:srgbClr val="5EB245"/>
              </a:gs>
              <a:gs pos="99000">
                <a:srgbClr val="FFF03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pic>
        <p:nvPicPr>
          <p:cNvPr id="6" name="Picture 5">
            <a:extLst>
              <a:ext uri="{FF2B5EF4-FFF2-40B4-BE49-F238E27FC236}">
                <a16:creationId xmlns:a16="http://schemas.microsoft.com/office/drawing/2014/main" id="{29402912-8353-98D7-2FC7-E8BDEF032DEF}"/>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304510" y="318149"/>
            <a:ext cx="897600" cy="174191"/>
          </a:xfrm>
          <a:prstGeom prst="rect">
            <a:avLst/>
          </a:prstGeom>
        </p:spPr>
      </p:pic>
      <p:pic>
        <p:nvPicPr>
          <p:cNvPr id="9" name="Grafik 8">
            <a:extLst>
              <a:ext uri="{FF2B5EF4-FFF2-40B4-BE49-F238E27FC236}">
                <a16:creationId xmlns:a16="http://schemas.microsoft.com/office/drawing/2014/main" id="{C1068020-A002-23C2-365E-FAC60A7AF4A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5445" y="3136459"/>
            <a:ext cx="3296256" cy="2082135"/>
          </a:xfrm>
          <a:prstGeom prst="rect">
            <a:avLst/>
          </a:prstGeom>
        </p:spPr>
      </p:pic>
      <p:pic>
        <p:nvPicPr>
          <p:cNvPr id="10" name="Grafik 9">
            <a:extLst>
              <a:ext uri="{FF2B5EF4-FFF2-40B4-BE49-F238E27FC236}">
                <a16:creationId xmlns:a16="http://schemas.microsoft.com/office/drawing/2014/main" id="{61C53B3F-83E7-2730-C11F-9F1812DB4C6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753310" y="1279281"/>
            <a:ext cx="2118779" cy="1070237"/>
          </a:xfrm>
          <a:prstGeom prst="rect">
            <a:avLst/>
          </a:prstGeom>
        </p:spPr>
      </p:pic>
      <p:sp>
        <p:nvSpPr>
          <p:cNvPr id="3" name="Titel 1">
            <a:extLst>
              <a:ext uri="{FF2B5EF4-FFF2-40B4-BE49-F238E27FC236}">
                <a16:creationId xmlns:a16="http://schemas.microsoft.com/office/drawing/2014/main" id="{A06D7935-273E-1F9E-4770-C604423C8AC1}"/>
              </a:ext>
            </a:extLst>
          </p:cNvPr>
          <p:cNvSpPr txBox="1">
            <a:spLocks/>
          </p:cNvSpPr>
          <p:nvPr/>
        </p:nvSpPr>
        <p:spPr>
          <a:xfrm>
            <a:off x="5206756" y="1317961"/>
            <a:ext cx="5975555" cy="694974"/>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Century Gothic" panose="020B0502020202020204" pitchFamily="34" charset="0"/>
                <a:ea typeface="+mj-ea"/>
                <a:cs typeface="+mj-cs"/>
              </a:defRPr>
            </a:lvl1pPr>
          </a:lstStyle>
          <a:p>
            <a:r>
              <a:rPr lang="de-DE" noProof="1">
                <a:solidFill>
                  <a:srgbClr val="5EB245"/>
                </a:solidFill>
              </a:rPr>
              <a:t>PhilArt eye </a:t>
            </a:r>
            <a:r>
              <a:rPr lang="de-DE" noProof="1"/>
              <a:t>– </a:t>
            </a:r>
            <a:r>
              <a:rPr lang="de-AT" sz="3600" dirty="0" err="1"/>
              <a:t>How</a:t>
            </a:r>
            <a:r>
              <a:rPr lang="de-AT" sz="3600" dirty="0"/>
              <a:t> </a:t>
            </a:r>
            <a:r>
              <a:rPr lang="de-AT" sz="3600" dirty="0" err="1"/>
              <a:t>to</a:t>
            </a:r>
            <a:r>
              <a:rPr lang="de-AT" sz="3600" dirty="0"/>
              <a:t> </a:t>
            </a:r>
            <a:r>
              <a:rPr lang="de-AT" sz="3600" dirty="0" err="1"/>
              <a:t>use</a:t>
            </a:r>
            <a:r>
              <a:rPr lang="de-DE" sz="3600" noProof="1"/>
              <a:t> </a:t>
            </a:r>
            <a:endParaRPr lang="de-DE" noProof="1"/>
          </a:p>
        </p:txBody>
      </p:sp>
      <p:sp>
        <p:nvSpPr>
          <p:cNvPr id="4" name="TextBox 3">
            <a:extLst>
              <a:ext uri="{FF2B5EF4-FFF2-40B4-BE49-F238E27FC236}">
                <a16:creationId xmlns:a16="http://schemas.microsoft.com/office/drawing/2014/main" id="{87CF82B1-9543-F235-2F17-E658402C5B8A}"/>
              </a:ext>
            </a:extLst>
          </p:cNvPr>
          <p:cNvSpPr txBox="1"/>
          <p:nvPr/>
        </p:nvSpPr>
        <p:spPr>
          <a:xfrm>
            <a:off x="6039435" y="2592073"/>
            <a:ext cx="5128075" cy="2862322"/>
          </a:xfrm>
          <a:prstGeom prst="rect">
            <a:avLst/>
          </a:prstGeom>
          <a:noFill/>
        </p:spPr>
        <p:txBody>
          <a:bodyPr wrap="square">
            <a:spAutoFit/>
          </a:bodyPr>
          <a:lstStyle/>
          <a:p>
            <a:r>
              <a:rPr lang="en-US" sz="1800" b="1" dirty="0">
                <a:latin typeface="Century Gothic"/>
                <a:cs typeface="Arial"/>
              </a:rPr>
              <a:t>Depth of injection: </a:t>
            </a:r>
            <a:r>
              <a:rPr lang="en-US" sz="1800" dirty="0">
                <a:latin typeface="Century Gothic"/>
                <a:cs typeface="Arial"/>
              </a:rPr>
              <a:t>Intradermal</a:t>
            </a:r>
          </a:p>
          <a:p>
            <a:endParaRPr lang="en-US" sz="1800" dirty="0">
              <a:latin typeface="Century Gothic"/>
              <a:cs typeface="Arial"/>
            </a:endParaRPr>
          </a:p>
          <a:p>
            <a:r>
              <a:rPr lang="en-US" sz="1800" b="1" dirty="0">
                <a:latin typeface="Century Gothic"/>
                <a:cs typeface="Arial"/>
              </a:rPr>
              <a:t>Injection technique: </a:t>
            </a:r>
            <a:r>
              <a:rPr lang="en-US" sz="1800" dirty="0">
                <a:latin typeface="Century Gothic"/>
                <a:cs typeface="Arial"/>
              </a:rPr>
              <a:t>Microdroplet /Retrograde linear technique</a:t>
            </a:r>
          </a:p>
          <a:p>
            <a:endParaRPr lang="en-US" sz="1800" dirty="0">
              <a:latin typeface="Century Gothic"/>
              <a:cs typeface="Arial"/>
            </a:endParaRPr>
          </a:p>
          <a:p>
            <a:endParaRPr lang="en-US" sz="1800" dirty="0">
              <a:latin typeface="Century Gothic"/>
              <a:cs typeface="Arial"/>
            </a:endParaRPr>
          </a:p>
          <a:p>
            <a:r>
              <a:rPr lang="en-US" sz="1800" b="1" dirty="0">
                <a:latin typeface="Century Gothic"/>
                <a:cs typeface="Arial"/>
              </a:rPr>
              <a:t>Protocol</a:t>
            </a:r>
            <a:r>
              <a:rPr lang="en-US" sz="1800" dirty="0">
                <a:latin typeface="Century Gothic"/>
                <a:cs typeface="Arial"/>
              </a:rPr>
              <a:t>: </a:t>
            </a:r>
            <a:endParaRPr lang="en-US" dirty="0">
              <a:latin typeface="Century Gothic"/>
              <a:cs typeface="Arial"/>
            </a:endParaRPr>
          </a:p>
          <a:p>
            <a:r>
              <a:rPr lang="en-GB" sz="1800" dirty="0">
                <a:latin typeface="Century Gothic"/>
                <a:cs typeface="Arial"/>
              </a:rPr>
              <a:t>One session every 14 or 21 days for a</a:t>
            </a:r>
          </a:p>
          <a:p>
            <a:r>
              <a:rPr lang="en-GB" sz="1800" dirty="0">
                <a:latin typeface="Century Gothic"/>
                <a:cs typeface="Arial"/>
              </a:rPr>
              <a:t>total of 3-4 sessions</a:t>
            </a:r>
            <a:r>
              <a:rPr lang="en-GB" sz="1800" baseline="30000" dirty="0">
                <a:latin typeface="Century Gothic"/>
                <a:cs typeface="Arial"/>
              </a:rPr>
              <a:t>1</a:t>
            </a:r>
            <a:endParaRPr lang="en-GB" sz="1800" dirty="0">
              <a:latin typeface="Century Gothic"/>
              <a:cs typeface="Arial"/>
            </a:endParaRPr>
          </a:p>
          <a:p>
            <a:endParaRPr lang="en-US" sz="1800" dirty="0">
              <a:latin typeface="Century Gothic"/>
              <a:cs typeface="Arial"/>
            </a:endParaRPr>
          </a:p>
        </p:txBody>
      </p:sp>
      <p:sp>
        <p:nvSpPr>
          <p:cNvPr id="13" name="CasellaDiTesto 2">
            <a:extLst>
              <a:ext uri="{FF2B5EF4-FFF2-40B4-BE49-F238E27FC236}">
                <a16:creationId xmlns:a16="http://schemas.microsoft.com/office/drawing/2014/main" id="{B9DC9A50-EF7D-AA29-20E1-5A647D820FA4}"/>
              </a:ext>
            </a:extLst>
          </p:cNvPr>
          <p:cNvSpPr txBox="1"/>
          <p:nvPr/>
        </p:nvSpPr>
        <p:spPr>
          <a:xfrm>
            <a:off x="725445" y="6396335"/>
            <a:ext cx="8165337" cy="461665"/>
          </a:xfrm>
          <a:prstGeom prst="rect">
            <a:avLst/>
          </a:prstGeom>
          <a:noFill/>
        </p:spPr>
        <p:txBody>
          <a:bodyPr wrap="square">
            <a:spAutoFit/>
          </a:bodyPr>
          <a:lstStyle/>
          <a:p>
            <a:r>
              <a:rPr lang="it-IT" sz="800" baseline="30000" dirty="0"/>
              <a:t>1 </a:t>
            </a:r>
            <a:r>
              <a:rPr lang="it-IT" sz="800" dirty="0"/>
              <a:t>Cavallini M, Bartoletti E, Maioli L, </a:t>
            </a:r>
            <a:r>
              <a:rPr lang="it-IT" sz="800" dirty="0" err="1"/>
              <a:t>Massirone</a:t>
            </a:r>
            <a:r>
              <a:rPr lang="it-IT" sz="800" dirty="0"/>
              <a:t> A, Pia Palmieri I, Papagni M et al. Consensus report on the use of PN-HPT™ (</a:t>
            </a:r>
            <a:r>
              <a:rPr lang="it-IT" sz="800" dirty="0" err="1"/>
              <a:t>polynucleotides</a:t>
            </a:r>
            <a:r>
              <a:rPr lang="it-IT" sz="800" dirty="0"/>
              <a:t> </a:t>
            </a:r>
            <a:r>
              <a:rPr lang="it-IT" sz="800" dirty="0" err="1"/>
              <a:t>highly</a:t>
            </a:r>
            <a:r>
              <a:rPr lang="it-IT" sz="800" dirty="0"/>
              <a:t> </a:t>
            </a:r>
            <a:r>
              <a:rPr lang="it-IT" sz="800" dirty="0" err="1"/>
              <a:t>purified</a:t>
            </a:r>
            <a:r>
              <a:rPr lang="it-IT" sz="800" dirty="0"/>
              <a:t> </a:t>
            </a:r>
            <a:r>
              <a:rPr lang="it-IT" sz="800" dirty="0" err="1"/>
              <a:t>technology</a:t>
            </a:r>
            <a:r>
              <a:rPr lang="it-IT" sz="800" dirty="0"/>
              <a:t>) in </a:t>
            </a:r>
            <a:r>
              <a:rPr lang="it-IT" sz="800" dirty="0" err="1"/>
              <a:t>aesthetic</a:t>
            </a:r>
            <a:r>
              <a:rPr lang="it-IT" sz="800" dirty="0"/>
              <a:t> medicine. </a:t>
            </a:r>
            <a:r>
              <a:rPr lang="it-IT" sz="800" dirty="0" err="1"/>
              <a:t>J</a:t>
            </a:r>
            <a:r>
              <a:rPr lang="it-IT" sz="800" dirty="0"/>
              <a:t> </a:t>
            </a:r>
            <a:r>
              <a:rPr lang="it-IT" sz="800" dirty="0" err="1"/>
              <a:t>Cosmet</a:t>
            </a:r>
            <a:r>
              <a:rPr lang="it-IT" sz="800" dirty="0"/>
              <a:t> </a:t>
            </a:r>
            <a:r>
              <a:rPr lang="it-IT" sz="800" dirty="0" err="1"/>
              <a:t>Dermatol</a:t>
            </a:r>
            <a:r>
              <a:rPr lang="it-IT" sz="800" dirty="0"/>
              <a:t>. 2021 Mar;20(3):922-928. </a:t>
            </a:r>
            <a:r>
              <a:rPr lang="it-IT" sz="800" dirty="0" err="1"/>
              <a:t>doi</a:t>
            </a:r>
            <a:r>
              <a:rPr lang="it-IT" sz="800" dirty="0"/>
              <a:t>: 10.1111/jocd.13679. </a:t>
            </a:r>
            <a:r>
              <a:rPr lang="it-IT" sz="800" dirty="0" err="1"/>
              <a:t>Epub</a:t>
            </a:r>
            <a:r>
              <a:rPr lang="it-IT" sz="800" dirty="0"/>
              <a:t> 2020 Sep 21. PMID: 32799391; PMCID: PMC7984045.</a:t>
            </a:r>
          </a:p>
          <a:p>
            <a:endParaRPr lang="it-IT" sz="800" dirty="0"/>
          </a:p>
        </p:txBody>
      </p:sp>
      <p:sp>
        <p:nvSpPr>
          <p:cNvPr id="7" name="TextBox 6">
            <a:extLst>
              <a:ext uri="{FF2B5EF4-FFF2-40B4-BE49-F238E27FC236}">
                <a16:creationId xmlns:a16="http://schemas.microsoft.com/office/drawing/2014/main" id="{8EA2D83A-CD7F-3982-5162-0D718B177D14}"/>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32740955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105E9B-2B3B-24E1-903F-3B173D849264}"/>
              </a:ext>
            </a:extLst>
          </p:cNvPr>
          <p:cNvSpPr>
            <a:spLocks noGrp="1"/>
          </p:cNvSpPr>
          <p:nvPr>
            <p:ph type="title"/>
          </p:nvPr>
        </p:nvSpPr>
        <p:spPr>
          <a:xfrm>
            <a:off x="838200" y="2127099"/>
            <a:ext cx="2956560" cy="2957819"/>
          </a:xfrm>
        </p:spPr>
        <p:txBody>
          <a:bodyPr/>
          <a:lstStyle/>
          <a:p>
            <a:pPr>
              <a:lnSpc>
                <a:spcPct val="120000"/>
              </a:lnSpc>
            </a:pPr>
            <a:r>
              <a:rPr lang="de-DE" sz="2800" dirty="0" err="1"/>
              <a:t>Microdroplet</a:t>
            </a:r>
            <a:r>
              <a:rPr lang="de-DE" sz="2800" dirty="0"/>
              <a:t>: </a:t>
            </a:r>
            <a:r>
              <a:rPr lang="de-DE" sz="2800" dirty="0" err="1"/>
              <a:t>Elective</a:t>
            </a:r>
            <a:r>
              <a:rPr lang="de-DE" sz="2800" dirty="0"/>
              <a:t> </a:t>
            </a:r>
            <a:r>
              <a:rPr lang="de-DE" sz="2800" dirty="0" err="1"/>
              <a:t>technique</a:t>
            </a:r>
            <a:r>
              <a:rPr lang="de-DE" sz="2800" dirty="0"/>
              <a:t> </a:t>
            </a:r>
            <a:r>
              <a:rPr lang="de-DE" sz="2800" dirty="0" err="1"/>
              <a:t>for</a:t>
            </a:r>
            <a:r>
              <a:rPr lang="de-DE" sz="2800" dirty="0"/>
              <a:t> </a:t>
            </a:r>
            <a:r>
              <a:rPr lang="de-DE" sz="2800" dirty="0" err="1"/>
              <a:t>infiltration</a:t>
            </a:r>
            <a:r>
              <a:rPr lang="de-DE" sz="2800" dirty="0"/>
              <a:t> </a:t>
            </a:r>
            <a:r>
              <a:rPr lang="de-DE" sz="2800" dirty="0" err="1"/>
              <a:t>of</a:t>
            </a:r>
            <a:r>
              <a:rPr lang="de-DE" sz="2800" dirty="0"/>
              <a:t> PN-HPT</a:t>
            </a:r>
            <a:r>
              <a:rPr lang="de-DE" sz="2800" baseline="30000" dirty="0"/>
              <a:t> ®</a:t>
            </a:r>
            <a:endParaRPr lang="de-DE" sz="2800" dirty="0"/>
          </a:p>
        </p:txBody>
      </p:sp>
      <p:sp>
        <p:nvSpPr>
          <p:cNvPr id="4" name="Titel 1">
            <a:extLst>
              <a:ext uri="{FF2B5EF4-FFF2-40B4-BE49-F238E27FC236}">
                <a16:creationId xmlns:a16="http://schemas.microsoft.com/office/drawing/2014/main" id="{9FEAF5DB-3542-E752-AE33-48A83A9708BF}"/>
              </a:ext>
            </a:extLst>
          </p:cNvPr>
          <p:cNvSpPr txBox="1">
            <a:spLocks/>
          </p:cNvSpPr>
          <p:nvPr/>
        </p:nvSpPr>
        <p:spPr>
          <a:xfrm>
            <a:off x="838200" y="1352766"/>
            <a:ext cx="4230869" cy="746430"/>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Century Gothic" panose="020B0502020202020204" pitchFamily="34" charset="0"/>
                <a:ea typeface="+mj-ea"/>
                <a:cs typeface="+mj-cs"/>
              </a:defRPr>
            </a:lvl1pPr>
          </a:lstStyle>
          <a:p>
            <a:r>
              <a:rPr lang="de-DE" sz="3200" noProof="1">
                <a:solidFill>
                  <a:srgbClr val="5EB245"/>
                </a:solidFill>
              </a:rPr>
              <a:t>PhilArt eye</a:t>
            </a:r>
            <a:endParaRPr lang="de-DE" sz="3200" noProof="1"/>
          </a:p>
        </p:txBody>
      </p:sp>
      <p:pic>
        <p:nvPicPr>
          <p:cNvPr id="6" name="Immagine 2">
            <a:extLst>
              <a:ext uri="{FF2B5EF4-FFF2-40B4-BE49-F238E27FC236}">
                <a16:creationId xmlns:a16="http://schemas.microsoft.com/office/drawing/2014/main" id="{7F08D1A8-4A5C-76EB-E673-71A36F1B569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782006" y="2298554"/>
            <a:ext cx="2375126" cy="2375126"/>
          </a:xfrm>
          <a:prstGeom prst="rect">
            <a:avLst/>
          </a:prstGeom>
        </p:spPr>
      </p:pic>
      <p:pic>
        <p:nvPicPr>
          <p:cNvPr id="7" name="Segnaposto contenuto 4">
            <a:extLst>
              <a:ext uri="{FF2B5EF4-FFF2-40B4-BE49-F238E27FC236}">
                <a16:creationId xmlns:a16="http://schemas.microsoft.com/office/drawing/2014/main" id="{54A61544-A54F-E09A-3CDA-07C9EF157F1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900303" y="1456350"/>
            <a:ext cx="5459916" cy="3075124"/>
          </a:xfrm>
          <a:prstGeom prst="rect">
            <a:avLst/>
          </a:prstGeom>
        </p:spPr>
      </p:pic>
      <p:pic>
        <p:nvPicPr>
          <p:cNvPr id="5" name="Grafik 4">
            <a:extLst>
              <a:ext uri="{FF2B5EF4-FFF2-40B4-BE49-F238E27FC236}">
                <a16:creationId xmlns:a16="http://schemas.microsoft.com/office/drawing/2014/main" id="{44F6CE3D-4AAF-DD35-2FAE-91B1D8C2D62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316149" y="343259"/>
            <a:ext cx="1361198" cy="1361198"/>
          </a:xfrm>
          <a:prstGeom prst="rect">
            <a:avLst/>
          </a:prstGeom>
        </p:spPr>
      </p:pic>
      <p:sp>
        <p:nvSpPr>
          <p:cNvPr id="3" name="TextBox 2">
            <a:extLst>
              <a:ext uri="{FF2B5EF4-FFF2-40B4-BE49-F238E27FC236}">
                <a16:creationId xmlns:a16="http://schemas.microsoft.com/office/drawing/2014/main" id="{65B8D7EA-E072-1C0E-654F-7872F013ABE4}"/>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8107333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105E9B-2B3B-24E1-903F-3B173D849264}"/>
              </a:ext>
            </a:extLst>
          </p:cNvPr>
          <p:cNvSpPr>
            <a:spLocks noGrp="1"/>
          </p:cNvSpPr>
          <p:nvPr>
            <p:ph type="title"/>
          </p:nvPr>
        </p:nvSpPr>
        <p:spPr>
          <a:xfrm>
            <a:off x="838200" y="1314144"/>
            <a:ext cx="8059057" cy="750435"/>
          </a:xfrm>
        </p:spPr>
        <p:txBody>
          <a:bodyPr/>
          <a:lstStyle/>
          <a:p>
            <a:pPr>
              <a:lnSpc>
                <a:spcPct val="120000"/>
              </a:lnSpc>
            </a:pPr>
            <a:r>
              <a:rPr lang="it-IT" altLang="it-IT" sz="2800" dirty="0" err="1">
                <a:latin typeface="+mn-lt"/>
              </a:rPr>
              <a:t>Microdroplet</a:t>
            </a:r>
            <a:r>
              <a:rPr lang="it-IT" altLang="it-IT" sz="2800" dirty="0">
                <a:latin typeface="+mn-lt"/>
              </a:rPr>
              <a:t> technique: </a:t>
            </a:r>
            <a:r>
              <a:rPr lang="it-IT" altLang="it-IT" sz="2800" dirty="0" err="1">
                <a:latin typeface="+mn-lt"/>
              </a:rPr>
              <a:t>where</a:t>
            </a:r>
            <a:r>
              <a:rPr lang="it-IT" altLang="it-IT" sz="2800" dirty="0">
                <a:latin typeface="+mn-lt"/>
              </a:rPr>
              <a:t> to </a:t>
            </a:r>
            <a:r>
              <a:rPr lang="it-IT" altLang="it-IT" sz="2800" dirty="0" err="1">
                <a:latin typeface="+mn-lt"/>
              </a:rPr>
              <a:t>inject</a:t>
            </a:r>
            <a:endParaRPr lang="de-DE" sz="2800" dirty="0"/>
          </a:p>
        </p:txBody>
      </p:sp>
      <p:sp>
        <p:nvSpPr>
          <p:cNvPr id="4" name="Titel 1">
            <a:extLst>
              <a:ext uri="{FF2B5EF4-FFF2-40B4-BE49-F238E27FC236}">
                <a16:creationId xmlns:a16="http://schemas.microsoft.com/office/drawing/2014/main" id="{9FEAF5DB-3542-E752-AE33-48A83A9708BF}"/>
              </a:ext>
            </a:extLst>
          </p:cNvPr>
          <p:cNvSpPr txBox="1">
            <a:spLocks/>
          </p:cNvSpPr>
          <p:nvPr/>
        </p:nvSpPr>
        <p:spPr>
          <a:xfrm>
            <a:off x="838200" y="845799"/>
            <a:ext cx="4230869" cy="356117"/>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Century Gothic" panose="020B0502020202020204" pitchFamily="34" charset="0"/>
                <a:ea typeface="+mj-ea"/>
                <a:cs typeface="+mj-cs"/>
              </a:defRPr>
            </a:lvl1pPr>
          </a:lstStyle>
          <a:p>
            <a:r>
              <a:rPr lang="de-DE" sz="2800" noProof="1">
                <a:solidFill>
                  <a:srgbClr val="5EB245"/>
                </a:solidFill>
              </a:rPr>
              <a:t>PhilArt eye</a:t>
            </a:r>
            <a:endParaRPr lang="de-DE" sz="2800" noProof="1"/>
          </a:p>
        </p:txBody>
      </p:sp>
      <p:pic>
        <p:nvPicPr>
          <p:cNvPr id="5" name="Segnaposto contenuto 4">
            <a:extLst>
              <a:ext uri="{FF2B5EF4-FFF2-40B4-BE49-F238E27FC236}">
                <a16:creationId xmlns:a16="http://schemas.microsoft.com/office/drawing/2014/main" id="{F524864A-4EA5-3DF4-6E23-3D8A1E1DACF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01948" y="2178239"/>
            <a:ext cx="4986449" cy="3365617"/>
          </a:xfrm>
          <a:prstGeom prst="rect">
            <a:avLst/>
          </a:prstGeom>
        </p:spPr>
      </p:pic>
      <p:pic>
        <p:nvPicPr>
          <p:cNvPr id="7" name="Grafik 4">
            <a:extLst>
              <a:ext uri="{FF2B5EF4-FFF2-40B4-BE49-F238E27FC236}">
                <a16:creationId xmlns:a16="http://schemas.microsoft.com/office/drawing/2014/main" id="{266968F7-6D8D-91D6-0509-9DD772296A4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316149" y="343259"/>
            <a:ext cx="1361198" cy="1361198"/>
          </a:xfrm>
          <a:prstGeom prst="rect">
            <a:avLst/>
          </a:prstGeom>
        </p:spPr>
      </p:pic>
      <p:sp>
        <p:nvSpPr>
          <p:cNvPr id="3" name="TextBox 2">
            <a:extLst>
              <a:ext uri="{FF2B5EF4-FFF2-40B4-BE49-F238E27FC236}">
                <a16:creationId xmlns:a16="http://schemas.microsoft.com/office/drawing/2014/main" id="{9A86E79A-E7B3-9513-B3A8-DF3C858C9DD1}"/>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14801983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8" name="Infraorbital"/>
          <p:cNvSpPr txBox="1">
            <a:spLocks noGrp="1"/>
          </p:cNvSpPr>
          <p:nvPr>
            <p:ph type="title"/>
          </p:nvPr>
        </p:nvSpPr>
        <p:spPr>
          <a:xfrm>
            <a:off x="838200" y="1370144"/>
            <a:ext cx="10515600" cy="750435"/>
          </a:xfrm>
          <a:prstGeom prst="rect">
            <a:avLst/>
          </a:prstGeom>
        </p:spPr>
        <p:txBody>
          <a:bodyPr/>
          <a:lstStyle/>
          <a:p>
            <a:r>
              <a:t>Infraorbital</a:t>
            </a:r>
          </a:p>
        </p:txBody>
      </p:sp>
      <p:pic>
        <p:nvPicPr>
          <p:cNvPr id="469" name="Large rock formation under dark clouds with a dirt road in the foreground" descr="Large rock formation under dark clouds with a dirt road in the foreground"/>
          <p:cNvPicPr>
            <a:picLocks noGrp="1" noChangeAspect="1"/>
          </p:cNvPicPr>
          <p:nvPr>
            <p:ph type="pic" idx="4294967295"/>
          </p:nvPr>
        </p:nvPicPr>
        <p:blipFill>
          <a:blip r:embed="rId2" cstate="email">
            <a:extLst>
              <a:ext uri="{28A0092B-C50C-407E-A947-70E740481C1C}">
                <a14:useLocalDpi xmlns:a14="http://schemas.microsoft.com/office/drawing/2010/main"/>
              </a:ext>
            </a:extLst>
          </a:blip>
          <a:srcRect/>
          <a:stretch>
            <a:fillRect/>
          </a:stretch>
        </p:blipFill>
        <p:spPr>
          <a:xfrm>
            <a:off x="6555740" y="1117694"/>
            <a:ext cx="5283200" cy="5594350"/>
          </a:xfrm>
          <a:prstGeom prst="rect">
            <a:avLst/>
          </a:prstGeom>
        </p:spPr>
      </p:pic>
      <p:sp>
        <p:nvSpPr>
          <p:cNvPr id="4" name="TextBox 2">
            <a:extLst>
              <a:ext uri="{FF2B5EF4-FFF2-40B4-BE49-F238E27FC236}">
                <a16:creationId xmlns:a16="http://schemas.microsoft.com/office/drawing/2014/main" id="{1B196AF4-7DD1-E5AD-D6AC-72A96591BB25}"/>
              </a:ext>
            </a:extLst>
          </p:cNvPr>
          <p:cNvSpPr txBox="1"/>
          <p:nvPr/>
        </p:nvSpPr>
        <p:spPr>
          <a:xfrm>
            <a:off x="11933927" y="6599096"/>
            <a:ext cx="516145" cy="225896"/>
          </a:xfrm>
          <a:prstGeom prst="rect">
            <a:avLst/>
          </a:prstGeom>
          <a:noFill/>
        </p:spPr>
        <p:txBody>
          <a:bodyPr wrap="square" rtlCol="0">
            <a:spAutoFit/>
          </a:bodyPr>
          <a:lstStyle/>
          <a:p>
            <a:pPr algn="l">
              <a:lnSpc>
                <a:spcPct val="120000"/>
              </a:lnSpc>
            </a:pPr>
            <a:r>
              <a:rPr lang="en-GB" sz="800">
                <a:solidFill>
                  <a:schemeClr val="bg1"/>
                </a:solidFill>
                <a:latin typeface="Century Gothic" panose="020B0502020202020204" pitchFamily="34" charset="0"/>
              </a:rPr>
              <a:t>F</a:t>
            </a:r>
            <a:endParaRPr lang="de-DE" sz="800">
              <a:solidFill>
                <a:schemeClr val="bg1"/>
              </a:solidFill>
              <a:latin typeface="Century Gothic" panose="020B0502020202020204" pitchFamily="34" charset="0"/>
            </a:endParaRPr>
          </a:p>
        </p:txBody>
      </p:sp>
      <p:sp>
        <p:nvSpPr>
          <p:cNvPr id="2" name="TextBox 1">
            <a:extLst>
              <a:ext uri="{FF2B5EF4-FFF2-40B4-BE49-F238E27FC236}">
                <a16:creationId xmlns:a16="http://schemas.microsoft.com/office/drawing/2014/main" id="{5EEF20EF-6A3F-9298-CA10-5491445E19A9}"/>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7" name="Infraorbital"/>
          <p:cNvSpPr txBox="1">
            <a:spLocks noGrp="1"/>
          </p:cNvSpPr>
          <p:nvPr>
            <p:ph type="title"/>
          </p:nvPr>
        </p:nvSpPr>
        <p:spPr>
          <a:xfrm>
            <a:off x="838200" y="1370144"/>
            <a:ext cx="10515600" cy="750435"/>
          </a:xfrm>
          <a:prstGeom prst="rect">
            <a:avLst/>
          </a:prstGeom>
        </p:spPr>
        <p:txBody>
          <a:bodyPr/>
          <a:lstStyle/>
          <a:p>
            <a:r>
              <a:t>Infraorbital</a:t>
            </a:r>
          </a:p>
        </p:txBody>
      </p:sp>
      <p:pic>
        <p:nvPicPr>
          <p:cNvPr id="478" name="Large rock formation under dark clouds with a dirt road in the foreground" descr="Large rock formation under dark clouds with a dirt road in the foreground"/>
          <p:cNvPicPr>
            <a:picLocks noGrp="1" noChangeAspect="1"/>
          </p:cNvPicPr>
          <p:nvPr>
            <p:ph type="pic" idx="4294967295"/>
          </p:nvPr>
        </p:nvPicPr>
        <p:blipFill>
          <a:blip r:embed="rId3" cstate="email">
            <a:extLst>
              <a:ext uri="{28A0092B-C50C-407E-A947-70E740481C1C}">
                <a14:useLocalDpi xmlns:a14="http://schemas.microsoft.com/office/drawing/2010/main"/>
              </a:ext>
            </a:extLst>
          </a:blip>
          <a:srcRect/>
          <a:stretch>
            <a:fillRect/>
          </a:stretch>
        </p:blipFill>
        <p:spPr>
          <a:xfrm>
            <a:off x="6655801" y="1125538"/>
            <a:ext cx="5196846" cy="5323746"/>
          </a:xfrm>
          <a:prstGeom prst="rect">
            <a:avLst/>
          </a:prstGeom>
        </p:spPr>
      </p:pic>
      <p:sp>
        <p:nvSpPr>
          <p:cNvPr id="4" name="TextBox 2">
            <a:extLst>
              <a:ext uri="{FF2B5EF4-FFF2-40B4-BE49-F238E27FC236}">
                <a16:creationId xmlns:a16="http://schemas.microsoft.com/office/drawing/2014/main" id="{08483EFC-8820-8551-0798-7A2E33343A1C}"/>
              </a:ext>
            </a:extLst>
          </p:cNvPr>
          <p:cNvSpPr txBox="1"/>
          <p:nvPr/>
        </p:nvSpPr>
        <p:spPr>
          <a:xfrm>
            <a:off x="11933927" y="6599096"/>
            <a:ext cx="516145" cy="225896"/>
          </a:xfrm>
          <a:prstGeom prst="rect">
            <a:avLst/>
          </a:prstGeom>
          <a:noFill/>
        </p:spPr>
        <p:txBody>
          <a:bodyPr wrap="square" rtlCol="0">
            <a:spAutoFit/>
          </a:bodyPr>
          <a:lstStyle/>
          <a:p>
            <a:pPr algn="l">
              <a:lnSpc>
                <a:spcPct val="120000"/>
              </a:lnSpc>
            </a:pPr>
            <a:r>
              <a:rPr lang="en-GB" sz="800">
                <a:solidFill>
                  <a:schemeClr val="bg1"/>
                </a:solidFill>
                <a:latin typeface="Century Gothic" panose="020B0502020202020204" pitchFamily="34" charset="0"/>
              </a:rPr>
              <a:t>F</a:t>
            </a:r>
            <a:endParaRPr lang="de-DE" sz="800">
              <a:solidFill>
                <a:schemeClr val="bg1"/>
              </a:solidFill>
              <a:latin typeface="Century Gothic" panose="020B0502020202020204" pitchFamily="34" charset="0"/>
            </a:endParaRPr>
          </a:p>
        </p:txBody>
      </p:sp>
      <p:sp>
        <p:nvSpPr>
          <p:cNvPr id="2" name="TextBox 1">
            <a:extLst>
              <a:ext uri="{FF2B5EF4-FFF2-40B4-BE49-F238E27FC236}">
                <a16:creationId xmlns:a16="http://schemas.microsoft.com/office/drawing/2014/main" id="{516BD6BE-B995-0546-C9E4-0576206CCE7E}"/>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4D57AA-B17D-7C54-81BD-E066AB348DA5}"/>
              </a:ext>
            </a:extLst>
          </p:cNvPr>
          <p:cNvSpPr>
            <a:spLocks noGrp="1"/>
          </p:cNvSpPr>
          <p:nvPr>
            <p:ph type="title"/>
          </p:nvPr>
        </p:nvSpPr>
        <p:spPr/>
        <p:txBody>
          <a:bodyPr/>
          <a:lstStyle/>
          <a:p>
            <a:r>
              <a:rPr lang="de-DE"/>
              <a:t>Clinical </a:t>
            </a:r>
            <a:r>
              <a:rPr lang="de-DE" err="1"/>
              <a:t>studies</a:t>
            </a:r>
            <a:endParaRPr lang="de-DE"/>
          </a:p>
        </p:txBody>
      </p:sp>
      <p:pic>
        <p:nvPicPr>
          <p:cNvPr id="4" name="Immagine 2">
            <a:extLst>
              <a:ext uri="{FF2B5EF4-FFF2-40B4-BE49-F238E27FC236}">
                <a16:creationId xmlns:a16="http://schemas.microsoft.com/office/drawing/2014/main" id="{70D9F2B2-8FEF-B473-3A83-0170D6ACAB6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38200" y="1914565"/>
            <a:ext cx="6454046" cy="3726984"/>
          </a:xfrm>
          <a:prstGeom prst="rect">
            <a:avLst/>
          </a:prstGeom>
        </p:spPr>
      </p:pic>
      <p:sp>
        <p:nvSpPr>
          <p:cNvPr id="5" name="Ovale 3">
            <a:extLst>
              <a:ext uri="{FF2B5EF4-FFF2-40B4-BE49-F238E27FC236}">
                <a16:creationId xmlns:a16="http://schemas.microsoft.com/office/drawing/2014/main" id="{5952FC77-4376-5629-4362-C2859B7EF78F}"/>
              </a:ext>
            </a:extLst>
          </p:cNvPr>
          <p:cNvSpPr/>
          <p:nvPr/>
        </p:nvSpPr>
        <p:spPr>
          <a:xfrm>
            <a:off x="5725168" y="3575530"/>
            <a:ext cx="1509022" cy="602838"/>
          </a:xfrm>
          <a:prstGeom prst="ellipse">
            <a:avLst/>
          </a:prstGeom>
          <a:noFill/>
          <a:ln w="38100">
            <a:solidFill>
              <a:srgbClr val="F4E0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6">
            <a:extLst>
              <a:ext uri="{FF2B5EF4-FFF2-40B4-BE49-F238E27FC236}">
                <a16:creationId xmlns:a16="http://schemas.microsoft.com/office/drawing/2014/main" id="{54ECA9A8-34A3-A642-FE2B-3EBF6B9C9A19}"/>
              </a:ext>
            </a:extLst>
          </p:cNvPr>
          <p:cNvSpPr txBox="1"/>
          <p:nvPr/>
        </p:nvSpPr>
        <p:spPr>
          <a:xfrm>
            <a:off x="8193527" y="3395113"/>
            <a:ext cx="2393863" cy="783255"/>
          </a:xfrm>
          <a:prstGeom prst="rect">
            <a:avLst/>
          </a:prstGeom>
          <a:solidFill>
            <a:schemeClr val="bg1">
              <a:lumMod val="95000"/>
            </a:schemeClr>
          </a:solidFill>
          <a:ln w="38100">
            <a:noFill/>
          </a:ln>
        </p:spPr>
        <p:txBody>
          <a:bodyPr wrap="square" lIns="90000" tIns="144000" bIns="144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a:ln>
                  <a:noFill/>
                </a:ln>
                <a:solidFill>
                  <a:prstClr val="black"/>
                </a:solidFill>
                <a:effectLst/>
                <a:uLnTx/>
                <a:uFillTx/>
                <a:ea typeface="+mn-ea"/>
                <a:cs typeface="+mn-cs"/>
              </a:rPr>
              <a:t>Poster AMWC.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a:ln>
                  <a:noFill/>
                </a:ln>
                <a:solidFill>
                  <a:prstClr val="black"/>
                </a:solidFill>
                <a:effectLst/>
                <a:uLnTx/>
                <a:uFillTx/>
                <a:ea typeface="+mn-ea"/>
                <a:cs typeface="+mn-cs"/>
              </a:rPr>
              <a:t>2016</a:t>
            </a:r>
          </a:p>
        </p:txBody>
      </p:sp>
      <p:sp>
        <p:nvSpPr>
          <p:cNvPr id="7" name="TextBox 6">
            <a:extLst>
              <a:ext uri="{FF2B5EF4-FFF2-40B4-BE49-F238E27FC236}">
                <a16:creationId xmlns:a16="http://schemas.microsoft.com/office/drawing/2014/main" id="{BBE9FD5E-576A-5AEC-797E-8CECF0060DF1}"/>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10847614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9FFCD4A-D646-D477-112E-E25DA2D012E4}"/>
              </a:ext>
            </a:extLst>
          </p:cNvPr>
          <p:cNvSpPr txBox="1">
            <a:spLocks/>
          </p:cNvSpPr>
          <p:nvPr/>
        </p:nvSpPr>
        <p:spPr>
          <a:xfrm>
            <a:off x="671077" y="764777"/>
            <a:ext cx="5975555" cy="1618859"/>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Century Gothic" panose="020B0502020202020204" pitchFamily="34" charset="0"/>
                <a:ea typeface="+mj-ea"/>
                <a:cs typeface="+mj-cs"/>
              </a:defRPr>
            </a:lvl1pPr>
          </a:lstStyle>
          <a:p>
            <a:r>
              <a:rPr lang="de-AT" sz="2400" dirty="0"/>
              <a:t>Clinical </a:t>
            </a:r>
            <a:r>
              <a:rPr lang="de-AT" sz="2400" dirty="0" err="1"/>
              <a:t>data</a:t>
            </a:r>
            <a:r>
              <a:rPr lang="de-AT" sz="2400" dirty="0"/>
              <a:t> </a:t>
            </a:r>
            <a:r>
              <a:rPr lang="de-AT" sz="2400" dirty="0" err="1"/>
              <a:t>behind</a:t>
            </a:r>
            <a:r>
              <a:rPr lang="de-AT" sz="2400" dirty="0"/>
              <a:t> </a:t>
            </a:r>
            <a:r>
              <a:rPr lang="de-AT" sz="2400" dirty="0" err="1"/>
              <a:t>application</a:t>
            </a:r>
            <a:r>
              <a:rPr lang="de-AT" sz="2400" dirty="0"/>
              <a:t> </a:t>
            </a:r>
            <a:r>
              <a:rPr lang="de-AT" sz="2400" dirty="0" err="1"/>
              <a:t>of</a:t>
            </a:r>
            <a:r>
              <a:rPr lang="de-AT" sz="2400" dirty="0"/>
              <a:t> </a:t>
            </a:r>
            <a:r>
              <a:rPr lang="de-AT" sz="2400" dirty="0" err="1"/>
              <a:t>the</a:t>
            </a:r>
            <a:r>
              <a:rPr lang="de-AT" sz="2400" dirty="0"/>
              <a:t> </a:t>
            </a:r>
            <a:r>
              <a:rPr lang="de-AT" sz="2400" dirty="0" err="1"/>
              <a:t>long</a:t>
            </a:r>
            <a:r>
              <a:rPr lang="de-AT" sz="2400" dirty="0"/>
              <a:t> </a:t>
            </a:r>
            <a:r>
              <a:rPr lang="de-AT" sz="2400" dirty="0" err="1"/>
              <a:t>chain</a:t>
            </a:r>
            <a:r>
              <a:rPr lang="de-AT" sz="2400" dirty="0"/>
              <a:t> PN in </a:t>
            </a:r>
            <a:r>
              <a:rPr lang="de-AT" sz="2400" dirty="0" err="1"/>
              <a:t>periorbital</a:t>
            </a:r>
            <a:r>
              <a:rPr lang="de-AT" sz="2400" dirty="0"/>
              <a:t> </a:t>
            </a:r>
            <a:r>
              <a:rPr lang="de-AT" sz="2400" dirty="0" err="1"/>
              <a:t>area</a:t>
            </a:r>
            <a:endParaRPr lang="de-DE" sz="2000" dirty="0"/>
          </a:p>
        </p:txBody>
      </p:sp>
      <p:sp>
        <p:nvSpPr>
          <p:cNvPr id="3" name="Parallelogramm 4">
            <a:extLst>
              <a:ext uri="{FF2B5EF4-FFF2-40B4-BE49-F238E27FC236}">
                <a16:creationId xmlns:a16="http://schemas.microsoft.com/office/drawing/2014/main" id="{BAC93782-487B-7354-D33A-A54EF5E7AF86}"/>
              </a:ext>
            </a:extLst>
          </p:cNvPr>
          <p:cNvSpPr/>
          <p:nvPr/>
        </p:nvSpPr>
        <p:spPr>
          <a:xfrm>
            <a:off x="6104271" y="0"/>
            <a:ext cx="6135401" cy="6870357"/>
          </a:xfrm>
          <a:custGeom>
            <a:avLst/>
            <a:gdLst>
              <a:gd name="connsiteX0" fmla="*/ 0 w 7840566"/>
              <a:gd name="connsiteY0" fmla="*/ 6858000 h 6858000"/>
              <a:gd name="connsiteX1" fmla="*/ 1714500 w 7840566"/>
              <a:gd name="connsiteY1" fmla="*/ 0 h 6858000"/>
              <a:gd name="connsiteX2" fmla="*/ 7840566 w 7840566"/>
              <a:gd name="connsiteY2" fmla="*/ 0 h 6858000"/>
              <a:gd name="connsiteX3" fmla="*/ 6126066 w 7840566"/>
              <a:gd name="connsiteY3" fmla="*/ 6858000 h 6858000"/>
              <a:gd name="connsiteX4" fmla="*/ 0 w 7840566"/>
              <a:gd name="connsiteY4" fmla="*/ 6858000 h 6858000"/>
              <a:gd name="connsiteX0" fmla="*/ 0 w 6345399"/>
              <a:gd name="connsiteY0" fmla="*/ 6858000 h 6858000"/>
              <a:gd name="connsiteX1" fmla="*/ 1714500 w 6345399"/>
              <a:gd name="connsiteY1" fmla="*/ 0 h 6858000"/>
              <a:gd name="connsiteX2" fmla="*/ 6345399 w 6345399"/>
              <a:gd name="connsiteY2" fmla="*/ 24713 h 6858000"/>
              <a:gd name="connsiteX3" fmla="*/ 6126066 w 6345399"/>
              <a:gd name="connsiteY3" fmla="*/ 6858000 h 6858000"/>
              <a:gd name="connsiteX4" fmla="*/ 0 w 6345399"/>
              <a:gd name="connsiteY4" fmla="*/ 6858000 h 6858000"/>
              <a:gd name="connsiteX0" fmla="*/ 0 w 6126066"/>
              <a:gd name="connsiteY0" fmla="*/ 6858000 h 6858000"/>
              <a:gd name="connsiteX1" fmla="*/ 1714500 w 6126066"/>
              <a:gd name="connsiteY1" fmla="*/ 0 h 6858000"/>
              <a:gd name="connsiteX2" fmla="*/ 6122978 w 6126066"/>
              <a:gd name="connsiteY2" fmla="*/ 37070 h 6858000"/>
              <a:gd name="connsiteX3" fmla="*/ 6126066 w 6126066"/>
              <a:gd name="connsiteY3" fmla="*/ 6858000 h 6858000"/>
              <a:gd name="connsiteX4" fmla="*/ 0 w 6126066"/>
              <a:gd name="connsiteY4" fmla="*/ 6858000 h 6858000"/>
              <a:gd name="connsiteX0" fmla="*/ 0 w 6135401"/>
              <a:gd name="connsiteY0" fmla="*/ 6870357 h 6870357"/>
              <a:gd name="connsiteX1" fmla="*/ 1714500 w 6135401"/>
              <a:gd name="connsiteY1" fmla="*/ 12357 h 6870357"/>
              <a:gd name="connsiteX2" fmla="*/ 6135335 w 6135401"/>
              <a:gd name="connsiteY2" fmla="*/ 0 h 6870357"/>
              <a:gd name="connsiteX3" fmla="*/ 6126066 w 6135401"/>
              <a:gd name="connsiteY3" fmla="*/ 6870357 h 6870357"/>
              <a:gd name="connsiteX4" fmla="*/ 0 w 6135401"/>
              <a:gd name="connsiteY4" fmla="*/ 6870357 h 6870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5401" h="6870357">
                <a:moveTo>
                  <a:pt x="0" y="6870357"/>
                </a:moveTo>
                <a:lnTo>
                  <a:pt x="1714500" y="12357"/>
                </a:lnTo>
                <a:lnTo>
                  <a:pt x="6135335" y="0"/>
                </a:lnTo>
                <a:cubicBezTo>
                  <a:pt x="6136364" y="2273643"/>
                  <a:pt x="6125037" y="4596714"/>
                  <a:pt x="6126066" y="6870357"/>
                </a:cubicBezTo>
                <a:lnTo>
                  <a:pt x="0" y="6870357"/>
                </a:lnTo>
                <a:close/>
              </a:path>
            </a:pathLst>
          </a:custGeom>
          <a:gradFill>
            <a:gsLst>
              <a:gs pos="0">
                <a:srgbClr val="5EB245"/>
              </a:gs>
              <a:gs pos="99000">
                <a:srgbClr val="FFF03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pic>
        <p:nvPicPr>
          <p:cNvPr id="7" name="Grafik 6">
            <a:extLst>
              <a:ext uri="{FF2B5EF4-FFF2-40B4-BE49-F238E27FC236}">
                <a16:creationId xmlns:a16="http://schemas.microsoft.com/office/drawing/2014/main" id="{E8B34B4A-EFF7-7E93-DEB3-55982BAD37B0}"/>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8383762" y="1413164"/>
            <a:ext cx="2118779" cy="1070237"/>
          </a:xfrm>
          <a:prstGeom prst="rect">
            <a:avLst/>
          </a:prstGeom>
        </p:spPr>
      </p:pic>
      <p:pic>
        <p:nvPicPr>
          <p:cNvPr id="11" name="Grafik 10">
            <a:extLst>
              <a:ext uri="{FF2B5EF4-FFF2-40B4-BE49-F238E27FC236}">
                <a16:creationId xmlns:a16="http://schemas.microsoft.com/office/drawing/2014/main" id="{5BF1B08B-D681-9CDF-9E19-563177E7238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02464" y="3429000"/>
            <a:ext cx="3296256" cy="2082135"/>
          </a:xfrm>
          <a:prstGeom prst="rect">
            <a:avLst/>
          </a:prstGeom>
        </p:spPr>
      </p:pic>
      <p:pic>
        <p:nvPicPr>
          <p:cNvPr id="12" name="Picture 4">
            <a:extLst>
              <a:ext uri="{FF2B5EF4-FFF2-40B4-BE49-F238E27FC236}">
                <a16:creationId xmlns:a16="http://schemas.microsoft.com/office/drawing/2014/main" id="{BE07C4A1-AC98-1222-5DF5-6C29DD16F7BC}"/>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1721" t="650" r="1923" b="18500"/>
          <a:stretch/>
        </p:blipFill>
        <p:spPr bwMode="auto">
          <a:xfrm>
            <a:off x="2415020" y="1807804"/>
            <a:ext cx="2990337" cy="4111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asellaDiTesto 6">
            <a:extLst>
              <a:ext uri="{FF2B5EF4-FFF2-40B4-BE49-F238E27FC236}">
                <a16:creationId xmlns:a16="http://schemas.microsoft.com/office/drawing/2014/main" id="{F12C5EB3-E0D7-2A55-62F7-FF210122E466}"/>
              </a:ext>
            </a:extLst>
          </p:cNvPr>
          <p:cNvSpPr txBox="1"/>
          <p:nvPr/>
        </p:nvSpPr>
        <p:spPr>
          <a:xfrm>
            <a:off x="993811" y="4221493"/>
            <a:ext cx="2393863" cy="783255"/>
          </a:xfrm>
          <a:prstGeom prst="rect">
            <a:avLst/>
          </a:prstGeom>
          <a:solidFill>
            <a:schemeClr val="bg1">
              <a:lumMod val="95000"/>
            </a:schemeClr>
          </a:solidFill>
          <a:ln w="38100">
            <a:noFill/>
          </a:ln>
        </p:spPr>
        <p:txBody>
          <a:bodyPr wrap="square" lIns="90000" tIns="144000" bIns="144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a:ln>
                  <a:noFill/>
                </a:ln>
                <a:solidFill>
                  <a:prstClr val="black"/>
                </a:solidFill>
                <a:effectLst/>
                <a:uLnTx/>
                <a:uFillTx/>
                <a:ea typeface="+mn-ea"/>
                <a:cs typeface="+mn-cs"/>
              </a:rPr>
              <a:t>Poster AMWC.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a:ln>
                  <a:noFill/>
                </a:ln>
                <a:solidFill>
                  <a:prstClr val="black"/>
                </a:solidFill>
                <a:effectLst/>
                <a:uLnTx/>
                <a:uFillTx/>
                <a:ea typeface="+mn-ea"/>
                <a:cs typeface="+mn-cs"/>
              </a:rPr>
              <a:t>2018</a:t>
            </a:r>
          </a:p>
        </p:txBody>
      </p:sp>
      <p:sp>
        <p:nvSpPr>
          <p:cNvPr id="9" name="TextBox 10">
            <a:extLst>
              <a:ext uri="{FF2B5EF4-FFF2-40B4-BE49-F238E27FC236}">
                <a16:creationId xmlns:a16="http://schemas.microsoft.com/office/drawing/2014/main" id="{9B7DD7F8-B5D5-44DE-8426-17368593F5CD}"/>
              </a:ext>
            </a:extLst>
          </p:cNvPr>
          <p:cNvSpPr txBox="1"/>
          <p:nvPr/>
        </p:nvSpPr>
        <p:spPr>
          <a:xfrm>
            <a:off x="1030212" y="6373682"/>
            <a:ext cx="663222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effectLst/>
                <a:uLnTx/>
                <a:uFillTx/>
                <a:ea typeface="+mn-ea"/>
                <a:cs typeface="+mn-cs"/>
              </a:rPr>
              <a:t>Cavallini M, </a:t>
            </a:r>
            <a:r>
              <a:rPr kumimoji="0" lang="en-GB" sz="800" b="0" i="0" u="none" strike="noStrike" kern="1200" cap="none" spc="0" normalizeH="0" baseline="0" noProof="0" err="1">
                <a:ln>
                  <a:noFill/>
                </a:ln>
                <a:effectLst/>
                <a:uLnTx/>
                <a:uFillTx/>
                <a:ea typeface="+mn-ea"/>
                <a:cs typeface="+mn-cs"/>
              </a:rPr>
              <a:t>Papagini</a:t>
            </a:r>
            <a:r>
              <a:rPr kumimoji="0" lang="en-GB" sz="800" b="0" i="0" u="none" strike="noStrike" kern="1200" cap="none" spc="0" normalizeH="0" baseline="0" noProof="0">
                <a:ln>
                  <a:noFill/>
                </a:ln>
                <a:effectLst/>
                <a:uLnTx/>
                <a:uFillTx/>
                <a:ea typeface="+mn-ea"/>
                <a:cs typeface="+mn-cs"/>
              </a:rPr>
              <a:t> M. Aesthetic &amp; Anti-Aging Medicine World Congress, Monte Carlo 2018.</a:t>
            </a:r>
          </a:p>
        </p:txBody>
      </p:sp>
      <p:sp>
        <p:nvSpPr>
          <p:cNvPr id="5" name="TextBox 4">
            <a:extLst>
              <a:ext uri="{FF2B5EF4-FFF2-40B4-BE49-F238E27FC236}">
                <a16:creationId xmlns:a16="http://schemas.microsoft.com/office/drawing/2014/main" id="{8226E9AF-D3EC-EB45-674F-D27C558D0F79}"/>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487675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ACDD81-C721-3B98-97A3-20AB526B5015}"/>
              </a:ext>
            </a:extLst>
          </p:cNvPr>
          <p:cNvSpPr>
            <a:spLocks noGrp="1"/>
          </p:cNvSpPr>
          <p:nvPr>
            <p:ph type="title"/>
          </p:nvPr>
        </p:nvSpPr>
        <p:spPr>
          <a:xfrm>
            <a:off x="838200" y="772521"/>
            <a:ext cx="10515600" cy="750435"/>
          </a:xfrm>
        </p:spPr>
        <p:txBody>
          <a:bodyPr/>
          <a:lstStyle/>
          <a:p>
            <a:r>
              <a:rPr lang="de-DE" err="1"/>
              <a:t>Results</a:t>
            </a:r>
            <a:r>
              <a:rPr lang="de-DE"/>
              <a:t> </a:t>
            </a:r>
            <a:r>
              <a:rPr lang="de-DE" err="1"/>
              <a:t>with</a:t>
            </a:r>
            <a:r>
              <a:rPr lang="de-DE"/>
              <a:t> PN-HPT</a:t>
            </a:r>
            <a:r>
              <a:rPr lang="de-DE" baseline="30000"/>
              <a:t>®</a:t>
            </a:r>
          </a:p>
        </p:txBody>
      </p:sp>
      <p:pic>
        <p:nvPicPr>
          <p:cNvPr id="4" name="Picture 1">
            <a:extLst>
              <a:ext uri="{FF2B5EF4-FFF2-40B4-BE49-F238E27FC236}">
                <a16:creationId xmlns:a16="http://schemas.microsoft.com/office/drawing/2014/main" id="{A5735CE4-941A-6224-EC18-5EB7F5F2722A}"/>
              </a:ext>
            </a:extLst>
          </p:cNvPr>
          <p:cNvPicPr preferRelativeResize="0">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899886" y="2120719"/>
            <a:ext cx="4516821" cy="3386343"/>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F2D1B9E3-5A0C-9238-9726-D38C63F5AD5E}"/>
              </a:ext>
            </a:extLst>
          </p:cNvPr>
          <p:cNvPicPr preferRelativeResize="0">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03517" y="2141984"/>
            <a:ext cx="4516821" cy="3386343"/>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6">
            <a:extLst>
              <a:ext uri="{FF2B5EF4-FFF2-40B4-BE49-F238E27FC236}">
                <a16:creationId xmlns:a16="http://schemas.microsoft.com/office/drawing/2014/main" id="{B693BE47-CD62-A44C-0EC2-BA85D96690BC}"/>
              </a:ext>
            </a:extLst>
          </p:cNvPr>
          <p:cNvSpPr txBox="1"/>
          <p:nvPr/>
        </p:nvSpPr>
        <p:spPr>
          <a:xfrm>
            <a:off x="5995802" y="1593413"/>
            <a:ext cx="472318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effectLst/>
                <a:uLnTx/>
                <a:uFillTx/>
                <a:latin typeface="Calibri" panose="020F0502020204030204"/>
                <a:ea typeface="+mn-ea"/>
                <a:cs typeface="+mn-cs"/>
              </a:rPr>
              <a:t>After 30 days of follow-up with </a:t>
            </a:r>
            <a:r>
              <a:rPr kumimoji="0" lang="en-GB" sz="2000" b="1" i="0" u="none" strike="noStrike" kern="1200" cap="none" spc="0" normalizeH="0" baseline="0" noProof="0">
                <a:ln>
                  <a:noFill/>
                </a:ln>
                <a:effectLst/>
                <a:uLnTx/>
                <a:uFillTx/>
                <a:latin typeface="Calibri" panose="020F0502020204030204"/>
                <a:ea typeface="+mn-ea"/>
                <a:cs typeface="+mn-cs"/>
              </a:rPr>
              <a:t>PN-HPT®</a:t>
            </a:r>
          </a:p>
        </p:txBody>
      </p:sp>
      <p:sp>
        <p:nvSpPr>
          <p:cNvPr id="8" name="TextBox 17">
            <a:extLst>
              <a:ext uri="{FF2B5EF4-FFF2-40B4-BE49-F238E27FC236}">
                <a16:creationId xmlns:a16="http://schemas.microsoft.com/office/drawing/2014/main" id="{974E3755-5DF6-E8F7-5045-5622AC3662B1}"/>
              </a:ext>
            </a:extLst>
          </p:cNvPr>
          <p:cNvSpPr txBox="1"/>
          <p:nvPr/>
        </p:nvSpPr>
        <p:spPr>
          <a:xfrm>
            <a:off x="2486518" y="1593413"/>
            <a:ext cx="134355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effectLst/>
                <a:uLnTx/>
                <a:uFillTx/>
                <a:latin typeface="Calibri" panose="020F0502020204030204"/>
                <a:ea typeface="+mn-ea"/>
                <a:cs typeface="+mn-cs"/>
              </a:rPr>
              <a:t>Before</a:t>
            </a:r>
          </a:p>
        </p:txBody>
      </p:sp>
      <p:sp>
        <p:nvSpPr>
          <p:cNvPr id="9" name="Rechteck 8">
            <a:extLst>
              <a:ext uri="{FF2B5EF4-FFF2-40B4-BE49-F238E27FC236}">
                <a16:creationId xmlns:a16="http://schemas.microsoft.com/office/drawing/2014/main" id="{688E0692-A98C-4C00-EEB5-6C9FF35394C2}"/>
              </a:ext>
            </a:extLst>
          </p:cNvPr>
          <p:cNvSpPr/>
          <p:nvPr/>
        </p:nvSpPr>
        <p:spPr>
          <a:xfrm>
            <a:off x="6088484" y="2141983"/>
            <a:ext cx="4516821" cy="3386343"/>
          </a:xfrm>
          <a:prstGeom prst="rect">
            <a:avLst/>
          </a:prstGeom>
          <a:noFill/>
          <a:ln w="101600">
            <a:gradFill>
              <a:gsLst>
                <a:gs pos="100000">
                  <a:srgbClr val="5EB245"/>
                </a:gs>
                <a:gs pos="0">
                  <a:srgbClr val="FFF039"/>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Box 10">
            <a:extLst>
              <a:ext uri="{FF2B5EF4-FFF2-40B4-BE49-F238E27FC236}">
                <a16:creationId xmlns:a16="http://schemas.microsoft.com/office/drawing/2014/main" id="{DB48DA3A-0C09-AE59-16B1-C4875C9B08D4}"/>
              </a:ext>
            </a:extLst>
          </p:cNvPr>
          <p:cNvSpPr txBox="1"/>
          <p:nvPr/>
        </p:nvSpPr>
        <p:spPr>
          <a:xfrm>
            <a:off x="1030212" y="6373682"/>
            <a:ext cx="663222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effectLst/>
                <a:uLnTx/>
                <a:uFillTx/>
                <a:ea typeface="+mn-ea"/>
                <a:cs typeface="+mn-cs"/>
              </a:rPr>
              <a:t>Cavallini M, </a:t>
            </a:r>
            <a:r>
              <a:rPr kumimoji="0" lang="en-GB" sz="1100" b="0" i="0" u="none" strike="noStrike" kern="1200" cap="none" spc="0" normalizeH="0" baseline="0" noProof="0" err="1">
                <a:ln>
                  <a:noFill/>
                </a:ln>
                <a:effectLst/>
                <a:uLnTx/>
                <a:uFillTx/>
                <a:ea typeface="+mn-ea"/>
                <a:cs typeface="+mn-cs"/>
              </a:rPr>
              <a:t>Papagini</a:t>
            </a:r>
            <a:r>
              <a:rPr kumimoji="0" lang="en-GB" sz="1100" b="0" i="0" u="none" strike="noStrike" kern="1200" cap="none" spc="0" normalizeH="0" baseline="0" noProof="0">
                <a:ln>
                  <a:noFill/>
                </a:ln>
                <a:effectLst/>
                <a:uLnTx/>
                <a:uFillTx/>
                <a:ea typeface="+mn-ea"/>
                <a:cs typeface="+mn-cs"/>
              </a:rPr>
              <a:t> M. Aesthetic &amp; Anti-Aging Medicine World Congress, Monte Carlo 2018.</a:t>
            </a:r>
          </a:p>
        </p:txBody>
      </p:sp>
      <p:sp>
        <p:nvSpPr>
          <p:cNvPr id="11" name="Rettangolo 17">
            <a:extLst>
              <a:ext uri="{FF2B5EF4-FFF2-40B4-BE49-F238E27FC236}">
                <a16:creationId xmlns:a16="http://schemas.microsoft.com/office/drawing/2014/main" id="{37B7587F-E549-B034-2721-7AE01D7E09B3}"/>
              </a:ext>
            </a:extLst>
          </p:cNvPr>
          <p:cNvSpPr/>
          <p:nvPr/>
        </p:nvSpPr>
        <p:spPr>
          <a:xfrm>
            <a:off x="9402454" y="5543359"/>
            <a:ext cx="2789546" cy="400110"/>
          </a:xfrm>
          <a:prstGeom prst="rect">
            <a:avLst/>
          </a:prstGeom>
        </p:spPr>
        <p:txBody>
          <a:bodyPr wrap="none" lIns="91440" tIns="45720" rIns="91440" bIns="45720" anchor="t">
            <a:spAutoFit/>
          </a:bodyPr>
          <a:lstStyle/>
          <a:p>
            <a:pPr>
              <a:defRPr/>
            </a:pPr>
            <a:r>
              <a:rPr kumimoji="0" lang="it-IT" sz="2000" b="0" i="0" u="none" strike="noStrike" kern="1200" cap="none" spc="0" normalizeH="0" baseline="0" noProof="0">
                <a:ln>
                  <a:noFill/>
                </a:ln>
                <a:effectLst/>
                <a:uLnTx/>
                <a:uFillTx/>
                <a:ea typeface="+mn-ea"/>
                <a:cs typeface="Arial"/>
              </a:rPr>
              <a:t>Antera</a:t>
            </a:r>
            <a:r>
              <a:rPr kumimoji="0" lang="it-IT" sz="2000" b="0" i="0" u="none" strike="noStrike" kern="1200" cap="none" spc="0" normalizeH="0" baseline="30000" noProof="0">
                <a:ln>
                  <a:noFill/>
                </a:ln>
                <a:effectLst/>
                <a:uLnTx/>
                <a:uFillTx/>
                <a:ea typeface="+mn-ea"/>
                <a:cs typeface="Arial"/>
              </a:rPr>
              <a:t>®</a:t>
            </a:r>
            <a:r>
              <a:rPr kumimoji="0" lang="it-IT" sz="2000" b="0" i="0" u="none" strike="noStrike" kern="1200" cap="none" spc="0" normalizeH="0" baseline="0" noProof="0">
                <a:ln>
                  <a:noFill/>
                </a:ln>
                <a:effectLst/>
                <a:uLnTx/>
                <a:uFillTx/>
                <a:ea typeface="+mn-ea"/>
                <a:cs typeface="Arial"/>
              </a:rPr>
              <a:t> 3D </a:t>
            </a:r>
            <a:r>
              <a:rPr lang="it-IT" sz="2000">
                <a:cs typeface="Arial"/>
              </a:rPr>
              <a:t>R </a:t>
            </a:r>
            <a:r>
              <a:rPr lang="it-IT" sz="2000" err="1">
                <a:cs typeface="Arial"/>
              </a:rPr>
              <a:t>photos</a:t>
            </a:r>
            <a:endParaRPr kumimoji="0" lang="it-IT" sz="2000" b="0" i="0" u="none" strike="noStrike" kern="1200" cap="none" spc="0" normalizeH="0" baseline="0" noProof="0" err="1">
              <a:ln>
                <a:noFill/>
              </a:ln>
              <a:effectLst/>
              <a:uLnTx/>
              <a:uFillTx/>
              <a:ea typeface="+mn-ea"/>
              <a:cs typeface="+mn-cs"/>
            </a:endParaRPr>
          </a:p>
        </p:txBody>
      </p:sp>
      <p:sp>
        <p:nvSpPr>
          <p:cNvPr id="6" name="TextBox 5">
            <a:extLst>
              <a:ext uri="{FF2B5EF4-FFF2-40B4-BE49-F238E27FC236}">
                <a16:creationId xmlns:a16="http://schemas.microsoft.com/office/drawing/2014/main" id="{8BCFD962-A385-BAC7-E6C8-226E4D532E5B}"/>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38394134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Chevron 96">
            <a:extLst>
              <a:ext uri="{FF2B5EF4-FFF2-40B4-BE49-F238E27FC236}">
                <a16:creationId xmlns:a16="http://schemas.microsoft.com/office/drawing/2014/main" id="{C87420D4-15F8-B4CC-BA43-495162118F93}"/>
              </a:ext>
            </a:extLst>
          </p:cNvPr>
          <p:cNvSpPr/>
          <p:nvPr/>
        </p:nvSpPr>
        <p:spPr>
          <a:xfrm>
            <a:off x="11748591" y="2741473"/>
            <a:ext cx="1941228" cy="271551"/>
          </a:xfrm>
          <a:prstGeom prst="chevron">
            <a:avLst/>
          </a:prstGeom>
          <a:solidFill>
            <a:schemeClr val="bg1">
              <a:lumMod val="50000"/>
              <a:alpha val="1007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3" name="Titel 1">
            <a:extLst>
              <a:ext uri="{FF2B5EF4-FFF2-40B4-BE49-F238E27FC236}">
                <a16:creationId xmlns:a16="http://schemas.microsoft.com/office/drawing/2014/main" id="{72B860DA-1FE1-4C20-0A71-626F3E8CA230}"/>
              </a:ext>
            </a:extLst>
          </p:cNvPr>
          <p:cNvSpPr txBox="1">
            <a:spLocks/>
          </p:cNvSpPr>
          <p:nvPr/>
        </p:nvSpPr>
        <p:spPr>
          <a:xfrm>
            <a:off x="859007" y="1101321"/>
            <a:ext cx="10638620" cy="1169992"/>
          </a:xfrm>
          <a:prstGeom prst="rect">
            <a:avLst/>
          </a:prstGeom>
        </p:spPr>
        <p:txBody>
          <a:bodyPr lIns="91440" tIns="45720" rIns="91440" bIns="45720" anchor="t"/>
          <a:lstStyle>
            <a:lvl1pPr algn="l" defTabSz="914400" rtl="0" eaLnBrk="1" latinLnBrk="0" hangingPunct="1">
              <a:lnSpc>
                <a:spcPct val="90000"/>
              </a:lnSpc>
              <a:spcBef>
                <a:spcPct val="0"/>
              </a:spcBef>
              <a:buNone/>
              <a:defRPr sz="4000" kern="1200">
                <a:solidFill>
                  <a:schemeClr val="tx1"/>
                </a:solidFill>
                <a:latin typeface="Century Gothic" panose="020B0502020202020204" pitchFamily="34" charset="0"/>
                <a:ea typeface="+mj-ea"/>
                <a:cs typeface="+mj-cs"/>
              </a:defRPr>
            </a:lvl1pPr>
          </a:lstStyle>
          <a:p>
            <a:r>
              <a:rPr lang="de-DE" sz="2500">
                <a:latin typeface="Century Gothic"/>
              </a:rPr>
              <a:t>Science &amp; </a:t>
            </a:r>
            <a:r>
              <a:rPr lang="de-DE" sz="2500" err="1">
                <a:latin typeface="Century Gothic"/>
              </a:rPr>
              <a:t>technology</a:t>
            </a:r>
            <a:r>
              <a:rPr lang="de-DE" sz="2500">
                <a:latin typeface="Century Gothic"/>
              </a:rPr>
              <a:t> </a:t>
            </a:r>
            <a:r>
              <a:rPr lang="de-DE" sz="2500" err="1">
                <a:latin typeface="Century Gothic"/>
              </a:rPr>
              <a:t>evolution</a:t>
            </a:r>
            <a:r>
              <a:rPr lang="de-DE" sz="2500">
                <a:latin typeface="Century Gothic"/>
              </a:rPr>
              <a:t> </a:t>
            </a:r>
            <a:r>
              <a:rPr lang="de-DE" sz="2500" err="1">
                <a:latin typeface="Century Gothic"/>
              </a:rPr>
              <a:t>behind</a:t>
            </a:r>
            <a:r>
              <a:rPr lang="de-DE" sz="2500">
                <a:latin typeface="Century Gothic"/>
              </a:rPr>
              <a:t> </a:t>
            </a:r>
            <a:r>
              <a:rPr lang="de-DE" sz="2500" err="1">
                <a:latin typeface="Century Gothic"/>
              </a:rPr>
              <a:t>polynucleotides</a:t>
            </a:r>
            <a:r>
              <a:rPr lang="de-DE" sz="2500">
                <a:latin typeface="Century Gothic"/>
              </a:rPr>
              <a:t>:</a:t>
            </a:r>
          </a:p>
          <a:p>
            <a:r>
              <a:rPr lang="de-DE" sz="2500" b="1" err="1">
                <a:latin typeface="Century Gothic"/>
              </a:rPr>
              <a:t>from</a:t>
            </a:r>
            <a:r>
              <a:rPr lang="de-DE" sz="2500" b="1">
                <a:latin typeface="Century Gothic"/>
              </a:rPr>
              <a:t> </a:t>
            </a:r>
            <a:r>
              <a:rPr lang="de-DE" sz="2500" b="1" err="1">
                <a:latin typeface="Century Gothic"/>
              </a:rPr>
              <a:t>wound</a:t>
            </a:r>
            <a:r>
              <a:rPr lang="de-DE" sz="2500" b="1">
                <a:latin typeface="Century Gothic"/>
              </a:rPr>
              <a:t> </a:t>
            </a:r>
            <a:r>
              <a:rPr lang="de-DE" sz="2500" b="1" err="1">
                <a:latin typeface="Century Gothic"/>
              </a:rPr>
              <a:t>healing</a:t>
            </a:r>
            <a:r>
              <a:rPr lang="de-DE" sz="2500" b="1">
                <a:latin typeface="Century Gothic"/>
              </a:rPr>
              <a:t> </a:t>
            </a:r>
            <a:r>
              <a:rPr lang="de-DE" sz="2500" b="1" err="1">
                <a:latin typeface="Century Gothic"/>
              </a:rPr>
              <a:t>to</a:t>
            </a:r>
            <a:r>
              <a:rPr lang="de-DE" sz="2500" b="1">
                <a:latin typeface="Century Gothic"/>
              </a:rPr>
              <a:t> </a:t>
            </a:r>
            <a:r>
              <a:rPr lang="de-DE" sz="2500" b="1" err="1">
                <a:latin typeface="Century Gothic"/>
              </a:rPr>
              <a:t>aesthetic</a:t>
            </a:r>
            <a:r>
              <a:rPr lang="de-DE" sz="2500" b="1">
                <a:latin typeface="Century Gothic"/>
              </a:rPr>
              <a:t> </a:t>
            </a:r>
            <a:r>
              <a:rPr lang="de-DE" sz="2500" b="1" err="1">
                <a:latin typeface="Century Gothic"/>
              </a:rPr>
              <a:t>indications</a:t>
            </a:r>
            <a:endParaRPr lang="de-DE" sz="2500" b="1">
              <a:latin typeface="Century Gothic"/>
            </a:endParaRPr>
          </a:p>
        </p:txBody>
      </p:sp>
      <p:sp>
        <p:nvSpPr>
          <p:cNvPr id="134" name="TextBox 133"/>
          <p:cNvSpPr txBox="1"/>
          <p:nvPr/>
        </p:nvSpPr>
        <p:spPr>
          <a:xfrm>
            <a:off x="731535" y="2067776"/>
            <a:ext cx="1332416" cy="707886"/>
          </a:xfrm>
          <a:prstGeom prst="rect">
            <a:avLst/>
          </a:prstGeom>
          <a:noFill/>
        </p:spPr>
        <p:txBody>
          <a:bodyPr wrap="none" rtlCol="0">
            <a:spAutoFit/>
          </a:bodyPr>
          <a:lstStyle/>
          <a:p>
            <a:pPr algn="ctr"/>
            <a:r>
              <a:rPr lang="en-IN" sz="4000" b="1">
                <a:solidFill>
                  <a:srgbClr val="D36234"/>
                </a:solidFill>
                <a:latin typeface="Century Gothic" panose="020B0502020202020204" pitchFamily="34" charset="0"/>
                <a:cs typeface="Arial" panose="020B0604020202020204" pitchFamily="34" charset="0"/>
              </a:rPr>
              <a:t>2003</a:t>
            </a:r>
          </a:p>
        </p:txBody>
      </p:sp>
      <p:sp>
        <p:nvSpPr>
          <p:cNvPr id="2" name="Chevron 1"/>
          <p:cNvSpPr/>
          <p:nvPr/>
        </p:nvSpPr>
        <p:spPr>
          <a:xfrm>
            <a:off x="434844" y="2800146"/>
            <a:ext cx="1941228" cy="271549"/>
          </a:xfrm>
          <a:prstGeom prst="chevron">
            <a:avLst/>
          </a:prstGeom>
          <a:solidFill>
            <a:srgbClr val="D36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latin typeface="Century Gothic" panose="020B0502020202020204" pitchFamily="34" charset="0"/>
            </a:endParaRPr>
          </a:p>
        </p:txBody>
      </p:sp>
      <p:cxnSp>
        <p:nvCxnSpPr>
          <p:cNvPr id="20" name="Straight Connector 19"/>
          <p:cNvCxnSpPr/>
          <p:nvPr/>
        </p:nvCxnSpPr>
        <p:spPr>
          <a:xfrm>
            <a:off x="1405459" y="2939635"/>
            <a:ext cx="0" cy="1027596"/>
          </a:xfrm>
          <a:prstGeom prst="line">
            <a:avLst/>
          </a:prstGeom>
          <a:ln w="28575">
            <a:solidFill>
              <a:srgbClr val="E5A62D"/>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1353685" y="2884147"/>
            <a:ext cx="103547" cy="1035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Century Gothic" panose="020B0502020202020204" pitchFamily="34" charset="0"/>
            </a:endParaRPr>
          </a:p>
        </p:txBody>
      </p:sp>
      <p:sp>
        <p:nvSpPr>
          <p:cNvPr id="82" name="Chevron 81"/>
          <p:cNvSpPr/>
          <p:nvPr/>
        </p:nvSpPr>
        <p:spPr>
          <a:xfrm>
            <a:off x="2316098" y="2806492"/>
            <a:ext cx="1941228" cy="271550"/>
          </a:xfrm>
          <a:prstGeom prst="chevron">
            <a:avLst/>
          </a:prstGeom>
          <a:solidFill>
            <a:srgbClr val="D36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latin typeface="Century Gothic" panose="020B0502020202020204" pitchFamily="34" charset="0"/>
            </a:endParaRPr>
          </a:p>
        </p:txBody>
      </p:sp>
      <p:sp>
        <p:nvSpPr>
          <p:cNvPr id="137" name="TextBox 136"/>
          <p:cNvSpPr txBox="1"/>
          <p:nvPr/>
        </p:nvSpPr>
        <p:spPr>
          <a:xfrm>
            <a:off x="2421780" y="2325854"/>
            <a:ext cx="1719585" cy="505221"/>
          </a:xfrm>
          <a:prstGeom prst="rect">
            <a:avLst/>
          </a:prstGeom>
          <a:noFill/>
        </p:spPr>
        <p:txBody>
          <a:bodyPr wrap="square" lIns="0" tIns="0" rIns="0" bIns="0" rtlCol="0">
            <a:noAutofit/>
          </a:bodyPr>
          <a:lstStyle/>
          <a:p>
            <a:pPr algn="ctr">
              <a:lnSpc>
                <a:spcPts val="2980"/>
              </a:lnSpc>
            </a:pPr>
            <a:r>
              <a:rPr lang="en-IN" sz="4000" b="1">
                <a:solidFill>
                  <a:srgbClr val="D36234"/>
                </a:solidFill>
                <a:latin typeface="Century Gothic" panose="020B0502020202020204" pitchFamily="34" charset="0"/>
                <a:cs typeface="Arial" panose="020B0604020202020204" pitchFamily="34" charset="0"/>
              </a:rPr>
              <a:t>2004</a:t>
            </a:r>
          </a:p>
        </p:txBody>
      </p:sp>
      <p:cxnSp>
        <p:nvCxnSpPr>
          <p:cNvPr id="108" name="Straight Connector 107"/>
          <p:cNvCxnSpPr>
            <a:cxnSpLocks/>
          </p:cNvCxnSpPr>
          <p:nvPr/>
        </p:nvCxnSpPr>
        <p:spPr>
          <a:xfrm>
            <a:off x="3286712" y="2938553"/>
            <a:ext cx="0" cy="521227"/>
          </a:xfrm>
          <a:prstGeom prst="line">
            <a:avLst/>
          </a:prstGeom>
          <a:ln w="28575">
            <a:solidFill>
              <a:srgbClr val="E5A62D"/>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09" name="Oval 108"/>
          <p:cNvSpPr/>
          <p:nvPr/>
        </p:nvSpPr>
        <p:spPr>
          <a:xfrm rot="10800000">
            <a:off x="3234939" y="2890494"/>
            <a:ext cx="103547" cy="1035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Century Gothic" panose="020B0502020202020204" pitchFamily="34" charset="0"/>
            </a:endParaRPr>
          </a:p>
        </p:txBody>
      </p:sp>
      <p:sp>
        <p:nvSpPr>
          <p:cNvPr id="138" name="TextBox 137"/>
          <p:cNvSpPr txBox="1"/>
          <p:nvPr/>
        </p:nvSpPr>
        <p:spPr>
          <a:xfrm>
            <a:off x="6407039" y="2067777"/>
            <a:ext cx="1332416" cy="707886"/>
          </a:xfrm>
          <a:prstGeom prst="rect">
            <a:avLst/>
          </a:prstGeom>
          <a:noFill/>
        </p:spPr>
        <p:txBody>
          <a:bodyPr wrap="none" rtlCol="0">
            <a:spAutoFit/>
          </a:bodyPr>
          <a:lstStyle/>
          <a:p>
            <a:pPr algn="ctr"/>
            <a:r>
              <a:rPr lang="en-IN" sz="4000" b="1">
                <a:solidFill>
                  <a:srgbClr val="D36234"/>
                </a:solidFill>
                <a:latin typeface="Century Gothic" panose="020B0502020202020204" pitchFamily="34" charset="0"/>
                <a:cs typeface="Arial" panose="020B0604020202020204" pitchFamily="34" charset="0"/>
              </a:rPr>
              <a:t>2019</a:t>
            </a:r>
          </a:p>
        </p:txBody>
      </p:sp>
      <p:sp>
        <p:nvSpPr>
          <p:cNvPr id="96" name="Chevron 95"/>
          <p:cNvSpPr/>
          <p:nvPr/>
        </p:nvSpPr>
        <p:spPr>
          <a:xfrm>
            <a:off x="6099633" y="2805805"/>
            <a:ext cx="1941228" cy="271551"/>
          </a:xfrm>
          <a:prstGeom prst="chevron">
            <a:avLst/>
          </a:prstGeom>
          <a:solidFill>
            <a:srgbClr val="D36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latin typeface="Century Gothic" panose="020B0502020202020204" pitchFamily="34" charset="0"/>
            </a:endParaRPr>
          </a:p>
        </p:txBody>
      </p:sp>
      <p:cxnSp>
        <p:nvCxnSpPr>
          <p:cNvPr id="112" name="Straight Connector 111"/>
          <p:cNvCxnSpPr>
            <a:cxnSpLocks/>
          </p:cNvCxnSpPr>
          <p:nvPr/>
        </p:nvCxnSpPr>
        <p:spPr>
          <a:xfrm>
            <a:off x="7070248" y="2937867"/>
            <a:ext cx="0" cy="521224"/>
          </a:xfrm>
          <a:prstGeom prst="line">
            <a:avLst/>
          </a:prstGeom>
          <a:ln w="28575">
            <a:solidFill>
              <a:srgbClr val="E5A62D"/>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33" name="Oval 132"/>
          <p:cNvSpPr/>
          <p:nvPr/>
        </p:nvSpPr>
        <p:spPr>
          <a:xfrm rot="10800000">
            <a:off x="7017405" y="2889806"/>
            <a:ext cx="103546" cy="1035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Century Gothic" panose="020B0502020202020204" pitchFamily="34" charset="0"/>
            </a:endParaRPr>
          </a:p>
        </p:txBody>
      </p:sp>
      <p:cxnSp>
        <p:nvCxnSpPr>
          <p:cNvPr id="19" name="Straight Connector 19">
            <a:extLst>
              <a:ext uri="{FF2B5EF4-FFF2-40B4-BE49-F238E27FC236}">
                <a16:creationId xmlns:a16="http://schemas.microsoft.com/office/drawing/2014/main" id="{B813C6FC-9336-E226-62F0-52D24A19EC6A}"/>
              </a:ext>
            </a:extLst>
          </p:cNvPr>
          <p:cNvCxnSpPr>
            <a:cxnSpLocks/>
          </p:cNvCxnSpPr>
          <p:nvPr/>
        </p:nvCxnSpPr>
        <p:spPr>
          <a:xfrm flipH="1">
            <a:off x="5145868" y="2946494"/>
            <a:ext cx="4079" cy="675569"/>
          </a:xfrm>
          <a:prstGeom prst="line">
            <a:avLst/>
          </a:prstGeom>
          <a:ln w="28575">
            <a:solidFill>
              <a:srgbClr val="E5A62D"/>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92" name="Chevron 91"/>
          <p:cNvSpPr/>
          <p:nvPr/>
        </p:nvSpPr>
        <p:spPr>
          <a:xfrm>
            <a:off x="4206218" y="2807005"/>
            <a:ext cx="1941230" cy="271550"/>
          </a:xfrm>
          <a:prstGeom prst="chevron">
            <a:avLst/>
          </a:prstGeom>
          <a:solidFill>
            <a:srgbClr val="D36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latin typeface="Century Gothic" panose="020B0502020202020204" pitchFamily="34" charset="0"/>
            </a:endParaRPr>
          </a:p>
        </p:txBody>
      </p:sp>
      <p:sp>
        <p:nvSpPr>
          <p:cNvPr id="14" name="Oval 13">
            <a:extLst>
              <a:ext uri="{FF2B5EF4-FFF2-40B4-BE49-F238E27FC236}">
                <a16:creationId xmlns:a16="http://schemas.microsoft.com/office/drawing/2014/main" id="{6B4564FE-40CB-BD28-8FA2-AF659C7D5F4E}"/>
              </a:ext>
            </a:extLst>
          </p:cNvPr>
          <p:cNvSpPr/>
          <p:nvPr/>
        </p:nvSpPr>
        <p:spPr>
          <a:xfrm>
            <a:off x="5098394" y="2900388"/>
            <a:ext cx="103547" cy="1035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Century Gothic" panose="020B0502020202020204" pitchFamily="34" charset="0"/>
            </a:endParaRPr>
          </a:p>
        </p:txBody>
      </p:sp>
      <p:sp>
        <p:nvSpPr>
          <p:cNvPr id="136" name="TextBox 135"/>
          <p:cNvSpPr txBox="1"/>
          <p:nvPr/>
        </p:nvSpPr>
        <p:spPr>
          <a:xfrm>
            <a:off x="8316052" y="2073076"/>
            <a:ext cx="1332416" cy="707886"/>
          </a:xfrm>
          <a:prstGeom prst="rect">
            <a:avLst/>
          </a:prstGeom>
          <a:noFill/>
        </p:spPr>
        <p:txBody>
          <a:bodyPr wrap="none" rtlCol="0">
            <a:spAutoFit/>
          </a:bodyPr>
          <a:lstStyle/>
          <a:p>
            <a:pPr algn="ctr"/>
            <a:r>
              <a:rPr lang="en-IN" sz="4000" b="1">
                <a:solidFill>
                  <a:srgbClr val="D36234"/>
                </a:solidFill>
                <a:latin typeface="Century Gothic" panose="020B0502020202020204" pitchFamily="34" charset="0"/>
                <a:cs typeface="Arial" panose="020B0604020202020204" pitchFamily="34" charset="0"/>
              </a:rPr>
              <a:t>2020</a:t>
            </a:r>
          </a:p>
        </p:txBody>
      </p:sp>
      <p:sp>
        <p:nvSpPr>
          <p:cNvPr id="97" name="Chevron 96"/>
          <p:cNvSpPr/>
          <p:nvPr/>
        </p:nvSpPr>
        <p:spPr>
          <a:xfrm>
            <a:off x="8013523" y="2805448"/>
            <a:ext cx="1941228" cy="271550"/>
          </a:xfrm>
          <a:prstGeom prst="chevron">
            <a:avLst/>
          </a:prstGeom>
          <a:solidFill>
            <a:srgbClr val="D36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latin typeface="Century Gothic" panose="020B0502020202020204" pitchFamily="34" charset="0"/>
            </a:endParaRPr>
          </a:p>
        </p:txBody>
      </p:sp>
      <p:cxnSp>
        <p:nvCxnSpPr>
          <p:cNvPr id="104" name="Straight Connector 103"/>
          <p:cNvCxnSpPr/>
          <p:nvPr/>
        </p:nvCxnSpPr>
        <p:spPr>
          <a:xfrm>
            <a:off x="8984137" y="2944936"/>
            <a:ext cx="0" cy="1027596"/>
          </a:xfrm>
          <a:prstGeom prst="line">
            <a:avLst/>
          </a:prstGeom>
          <a:ln w="28575">
            <a:solidFill>
              <a:srgbClr val="E5A62D"/>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05" name="Oval 104"/>
          <p:cNvSpPr/>
          <p:nvPr/>
        </p:nvSpPr>
        <p:spPr>
          <a:xfrm>
            <a:off x="8932364" y="2889449"/>
            <a:ext cx="103547" cy="1035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Century Gothic" panose="020B0502020202020204" pitchFamily="34" charset="0"/>
            </a:endParaRPr>
          </a:p>
        </p:txBody>
      </p:sp>
      <p:sp>
        <p:nvSpPr>
          <p:cNvPr id="7" name="Chevron 1">
            <a:extLst>
              <a:ext uri="{FF2B5EF4-FFF2-40B4-BE49-F238E27FC236}">
                <a16:creationId xmlns:a16="http://schemas.microsoft.com/office/drawing/2014/main" id="{54E7355F-A374-B723-C149-F377FFE49B23}"/>
              </a:ext>
            </a:extLst>
          </p:cNvPr>
          <p:cNvSpPr/>
          <p:nvPr/>
        </p:nvSpPr>
        <p:spPr>
          <a:xfrm>
            <a:off x="-1615663" y="2806491"/>
            <a:ext cx="2135352" cy="271551"/>
          </a:xfrm>
          <a:prstGeom prst="chevron">
            <a:avLst/>
          </a:prstGeom>
          <a:solidFill>
            <a:schemeClr val="tx1">
              <a:alpha val="97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latin typeface="Century Gothic" panose="020B0502020202020204" pitchFamily="34" charset="0"/>
            </a:endParaRPr>
          </a:p>
        </p:txBody>
      </p:sp>
      <p:sp>
        <p:nvSpPr>
          <p:cNvPr id="9" name="TextBox 136">
            <a:extLst>
              <a:ext uri="{FF2B5EF4-FFF2-40B4-BE49-F238E27FC236}">
                <a16:creationId xmlns:a16="http://schemas.microsoft.com/office/drawing/2014/main" id="{93E2092C-13A1-044D-C8B0-30B9DD506BEC}"/>
              </a:ext>
            </a:extLst>
          </p:cNvPr>
          <p:cNvSpPr txBox="1"/>
          <p:nvPr/>
        </p:nvSpPr>
        <p:spPr>
          <a:xfrm>
            <a:off x="4286076" y="2325853"/>
            <a:ext cx="1719585" cy="505221"/>
          </a:xfrm>
          <a:prstGeom prst="rect">
            <a:avLst/>
          </a:prstGeom>
          <a:noFill/>
        </p:spPr>
        <p:txBody>
          <a:bodyPr wrap="square" lIns="0" tIns="0" rIns="0" bIns="0" rtlCol="0">
            <a:noAutofit/>
          </a:bodyPr>
          <a:lstStyle/>
          <a:p>
            <a:pPr algn="ctr">
              <a:lnSpc>
                <a:spcPts val="2980"/>
              </a:lnSpc>
            </a:pPr>
            <a:r>
              <a:rPr lang="en-IN" sz="4000" b="1">
                <a:solidFill>
                  <a:srgbClr val="D36234"/>
                </a:solidFill>
                <a:latin typeface="Century Gothic" panose="020B0502020202020204" pitchFamily="34" charset="0"/>
                <a:cs typeface="Arial" panose="020B0604020202020204" pitchFamily="34" charset="0"/>
              </a:rPr>
              <a:t>2015</a:t>
            </a:r>
            <a:br>
              <a:rPr lang="en-IN" sz="4000" b="1">
                <a:solidFill>
                  <a:srgbClr val="D36234"/>
                </a:solidFill>
                <a:latin typeface="Century Gothic" panose="020B0502020202020204" pitchFamily="34" charset="0"/>
                <a:cs typeface="Arial" panose="020B0604020202020204" pitchFamily="34" charset="0"/>
              </a:rPr>
            </a:br>
            <a:endParaRPr lang="en-IN" sz="4000" b="1">
              <a:solidFill>
                <a:srgbClr val="D36234"/>
              </a:solidFill>
              <a:latin typeface="Century Gothic" panose="020B0502020202020204" pitchFamily="34" charset="0"/>
              <a:cs typeface="Arial" panose="020B0604020202020204" pitchFamily="34" charset="0"/>
            </a:endParaRPr>
          </a:p>
        </p:txBody>
      </p:sp>
      <p:sp>
        <p:nvSpPr>
          <p:cNvPr id="12" name="Rechteck 11">
            <a:extLst>
              <a:ext uri="{FF2B5EF4-FFF2-40B4-BE49-F238E27FC236}">
                <a16:creationId xmlns:a16="http://schemas.microsoft.com/office/drawing/2014/main" id="{411BE715-4793-0C73-516B-AFE2C97C0B15}"/>
              </a:ext>
            </a:extLst>
          </p:cNvPr>
          <p:cNvSpPr/>
          <p:nvPr/>
        </p:nvSpPr>
        <p:spPr>
          <a:xfrm>
            <a:off x="600698" y="4066422"/>
            <a:ext cx="1609520" cy="1892826"/>
          </a:xfrm>
          <a:prstGeom prst="rect">
            <a:avLst/>
          </a:prstGeom>
        </p:spPr>
        <p:txBody>
          <a:bodyPr wrap="square">
            <a:spAutoFit/>
          </a:bodyPr>
          <a:lstStyle/>
          <a:p>
            <a:r>
              <a:rPr lang="en-GB" sz="1100"/>
              <a:t>Introduction of polydeoxyribonucleotide (PDRN) as the </a:t>
            </a:r>
            <a:r>
              <a:rPr lang="en-GB" sz="1400" b="1"/>
              <a:t>first polynucleotide </a:t>
            </a:r>
            <a:r>
              <a:rPr lang="en-GB" sz="1400"/>
              <a:t>product for </a:t>
            </a:r>
            <a:r>
              <a:rPr lang="en-GB" sz="1400" b="1"/>
              <a:t>skin rejuvenation and wound healing</a:t>
            </a:r>
            <a:r>
              <a:rPr lang="en-GB" sz="1400"/>
              <a:t>.</a:t>
            </a:r>
            <a:r>
              <a:rPr lang="en-GB" sz="1100" baseline="30000"/>
              <a:t>1</a:t>
            </a:r>
          </a:p>
        </p:txBody>
      </p:sp>
      <p:sp>
        <p:nvSpPr>
          <p:cNvPr id="15" name="Rechteck 14">
            <a:extLst>
              <a:ext uri="{FF2B5EF4-FFF2-40B4-BE49-F238E27FC236}">
                <a16:creationId xmlns:a16="http://schemas.microsoft.com/office/drawing/2014/main" id="{45AEC3D7-C1C8-DA7D-B60F-03F11A4825A1}"/>
              </a:ext>
            </a:extLst>
          </p:cNvPr>
          <p:cNvSpPr/>
          <p:nvPr/>
        </p:nvSpPr>
        <p:spPr>
          <a:xfrm>
            <a:off x="2259033" y="3604758"/>
            <a:ext cx="1893413" cy="2277547"/>
          </a:xfrm>
          <a:prstGeom prst="rect">
            <a:avLst/>
          </a:prstGeom>
        </p:spPr>
        <p:txBody>
          <a:bodyPr wrap="square">
            <a:spAutoFit/>
          </a:bodyPr>
          <a:lstStyle/>
          <a:p>
            <a:r>
              <a:rPr lang="en-US" sz="1100"/>
              <a:t>Based on top standard biotechnologies, refined over 70 years, </a:t>
            </a:r>
            <a:r>
              <a:rPr lang="en-US" sz="1400" b="1"/>
              <a:t>the first medical devices  have been manufactured according to patented PN-HPT</a:t>
            </a:r>
            <a:r>
              <a:rPr lang="en-US" sz="1400" b="1" baseline="30000"/>
              <a:t>®</a:t>
            </a:r>
            <a:r>
              <a:rPr lang="en-US" sz="1400" b="1"/>
              <a:t> technology  </a:t>
            </a:r>
            <a:r>
              <a:rPr lang="en-US" sz="1100"/>
              <a:t>from trout gonad DNA and  introduced in Italy</a:t>
            </a:r>
            <a:endParaRPr lang="de-DE" sz="1100"/>
          </a:p>
        </p:txBody>
      </p:sp>
      <p:sp>
        <p:nvSpPr>
          <p:cNvPr id="26" name="Rechteck 25">
            <a:extLst>
              <a:ext uri="{FF2B5EF4-FFF2-40B4-BE49-F238E27FC236}">
                <a16:creationId xmlns:a16="http://schemas.microsoft.com/office/drawing/2014/main" id="{F5D3741B-67ED-9873-D302-D65DAA3F7338}"/>
              </a:ext>
            </a:extLst>
          </p:cNvPr>
          <p:cNvSpPr/>
          <p:nvPr/>
        </p:nvSpPr>
        <p:spPr>
          <a:xfrm>
            <a:off x="4201262" y="3727155"/>
            <a:ext cx="2122774" cy="2354491"/>
          </a:xfrm>
          <a:prstGeom prst="rect">
            <a:avLst/>
          </a:prstGeom>
        </p:spPr>
        <p:txBody>
          <a:bodyPr wrap="square">
            <a:spAutoFit/>
          </a:bodyPr>
          <a:lstStyle/>
          <a:p>
            <a:r>
              <a:rPr lang="en-GB" sz="1100"/>
              <a:t>Using polynucleotide fillers for facial rejuvenation </a:t>
            </a:r>
            <a:r>
              <a:rPr lang="en-GB" sz="1400" b="1"/>
              <a:t>improved skin hydration, elasticity, and texture, and also stimulated collagen production</a:t>
            </a:r>
            <a:r>
              <a:rPr lang="en-GB" sz="1400"/>
              <a:t>. </a:t>
            </a:r>
            <a:br>
              <a:rPr lang="en-GB" sz="1100"/>
            </a:br>
            <a:r>
              <a:rPr lang="en-GB" sz="1100"/>
              <a:t>The combination of polynucleotides with hyaluronic acid showed a longer-lasting effect than hyaluronic acid alone</a:t>
            </a:r>
            <a:r>
              <a:rPr lang="en-GB" sz="1100" baseline="30000"/>
              <a:t>2</a:t>
            </a:r>
          </a:p>
        </p:txBody>
      </p:sp>
      <p:sp>
        <p:nvSpPr>
          <p:cNvPr id="33" name="Rechteck 32">
            <a:extLst>
              <a:ext uri="{FF2B5EF4-FFF2-40B4-BE49-F238E27FC236}">
                <a16:creationId xmlns:a16="http://schemas.microsoft.com/office/drawing/2014/main" id="{80D31465-2549-B460-2ADC-F6171845B318}"/>
              </a:ext>
            </a:extLst>
          </p:cNvPr>
          <p:cNvSpPr/>
          <p:nvPr/>
        </p:nvSpPr>
        <p:spPr>
          <a:xfrm>
            <a:off x="6445392" y="3622063"/>
            <a:ext cx="2030086" cy="2569934"/>
          </a:xfrm>
          <a:prstGeom prst="rect">
            <a:avLst/>
          </a:prstGeom>
        </p:spPr>
        <p:txBody>
          <a:bodyPr wrap="square">
            <a:spAutoFit/>
          </a:bodyPr>
          <a:lstStyle/>
          <a:p>
            <a:r>
              <a:rPr lang="en-GB" sz="1100"/>
              <a:t>Polynucleotide therapy, resulted in </a:t>
            </a:r>
            <a:r>
              <a:rPr lang="en-GB" sz="1400"/>
              <a:t>a </a:t>
            </a:r>
            <a:r>
              <a:rPr lang="en-GB" sz="1400" b="1"/>
              <a:t>significant improvement in skin quality</a:t>
            </a:r>
            <a:r>
              <a:rPr lang="en-GB" sz="1100"/>
              <a:t>, including increased hydration, elasticity, and reduced wrinkle dept</a:t>
            </a:r>
            <a:r>
              <a:rPr lang="en-GB" sz="1100" baseline="30000"/>
              <a:t>4</a:t>
            </a:r>
          </a:p>
          <a:p>
            <a:r>
              <a:rPr lang="en-GB" sz="1100"/>
              <a:t>Polynucleotide filler with lidocaine can be a </a:t>
            </a:r>
            <a:r>
              <a:rPr lang="en-GB" sz="1400" b="1"/>
              <a:t>safe and effective alternative </a:t>
            </a:r>
            <a:r>
              <a:rPr lang="en-GB" sz="1100"/>
              <a:t>to hyaluronic acid filler for facial rejuvenation.</a:t>
            </a:r>
            <a:r>
              <a:rPr lang="en-GB" sz="1100" baseline="30000"/>
              <a:t>3</a:t>
            </a:r>
            <a:endParaRPr lang="en-GB" sz="1100" b="1" baseline="30000"/>
          </a:p>
        </p:txBody>
      </p:sp>
      <p:sp>
        <p:nvSpPr>
          <p:cNvPr id="34" name="Rechteck 33">
            <a:extLst>
              <a:ext uri="{FF2B5EF4-FFF2-40B4-BE49-F238E27FC236}">
                <a16:creationId xmlns:a16="http://schemas.microsoft.com/office/drawing/2014/main" id="{003692A1-1F82-5319-D311-B12496D261C7}"/>
              </a:ext>
            </a:extLst>
          </p:cNvPr>
          <p:cNvSpPr/>
          <p:nvPr/>
        </p:nvSpPr>
        <p:spPr>
          <a:xfrm>
            <a:off x="8446924" y="4066422"/>
            <a:ext cx="1609520" cy="1323439"/>
          </a:xfrm>
          <a:prstGeom prst="rect">
            <a:avLst/>
          </a:prstGeom>
        </p:spPr>
        <p:txBody>
          <a:bodyPr wrap="square">
            <a:spAutoFit/>
          </a:bodyPr>
          <a:lstStyle/>
          <a:p>
            <a:r>
              <a:rPr lang="en-GB" sz="1100"/>
              <a:t>Consensus report recommends for </a:t>
            </a:r>
            <a:r>
              <a:rPr lang="en-GB" sz="1400" b="1"/>
              <a:t>Polynucleotide use in various cosmetic procedures</a:t>
            </a:r>
          </a:p>
        </p:txBody>
      </p:sp>
      <p:sp>
        <p:nvSpPr>
          <p:cNvPr id="23" name="TextBox 135">
            <a:extLst>
              <a:ext uri="{FF2B5EF4-FFF2-40B4-BE49-F238E27FC236}">
                <a16:creationId xmlns:a16="http://schemas.microsoft.com/office/drawing/2014/main" id="{F321051E-F5B5-8D2C-5D9A-92C3CDA32D74}"/>
              </a:ext>
            </a:extLst>
          </p:cNvPr>
          <p:cNvSpPr txBox="1"/>
          <p:nvPr/>
        </p:nvSpPr>
        <p:spPr>
          <a:xfrm>
            <a:off x="10220791" y="2055342"/>
            <a:ext cx="1332416" cy="707886"/>
          </a:xfrm>
          <a:prstGeom prst="rect">
            <a:avLst/>
          </a:prstGeom>
          <a:noFill/>
        </p:spPr>
        <p:txBody>
          <a:bodyPr wrap="none" rtlCol="0">
            <a:spAutoFit/>
          </a:bodyPr>
          <a:lstStyle/>
          <a:p>
            <a:pPr algn="ctr"/>
            <a:r>
              <a:rPr lang="en-IN" sz="4000" b="1">
                <a:solidFill>
                  <a:srgbClr val="D36234"/>
                </a:solidFill>
                <a:latin typeface="Century Gothic" panose="020B0502020202020204" pitchFamily="34" charset="0"/>
                <a:cs typeface="Arial" panose="020B0604020202020204" pitchFamily="34" charset="0"/>
              </a:rPr>
              <a:t>2021</a:t>
            </a:r>
          </a:p>
        </p:txBody>
      </p:sp>
      <p:sp>
        <p:nvSpPr>
          <p:cNvPr id="24" name="Chevron 96">
            <a:extLst>
              <a:ext uri="{FF2B5EF4-FFF2-40B4-BE49-F238E27FC236}">
                <a16:creationId xmlns:a16="http://schemas.microsoft.com/office/drawing/2014/main" id="{3DFA393A-CCE2-83E2-2CF0-E482D99B9AFF}"/>
              </a:ext>
            </a:extLst>
          </p:cNvPr>
          <p:cNvSpPr/>
          <p:nvPr/>
        </p:nvSpPr>
        <p:spPr>
          <a:xfrm>
            <a:off x="9918263" y="2787714"/>
            <a:ext cx="1941228" cy="271550"/>
          </a:xfrm>
          <a:prstGeom prst="chevron">
            <a:avLst/>
          </a:prstGeom>
          <a:solidFill>
            <a:srgbClr val="D36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latin typeface="Century Gothic" panose="020B0502020202020204" pitchFamily="34" charset="0"/>
            </a:endParaRPr>
          </a:p>
        </p:txBody>
      </p:sp>
      <p:cxnSp>
        <p:nvCxnSpPr>
          <p:cNvPr id="25" name="Straight Connector 103">
            <a:extLst>
              <a:ext uri="{FF2B5EF4-FFF2-40B4-BE49-F238E27FC236}">
                <a16:creationId xmlns:a16="http://schemas.microsoft.com/office/drawing/2014/main" id="{1A16756B-B969-1115-40DC-E9CB08A5E15C}"/>
              </a:ext>
            </a:extLst>
          </p:cNvPr>
          <p:cNvCxnSpPr>
            <a:cxnSpLocks/>
          </p:cNvCxnSpPr>
          <p:nvPr/>
        </p:nvCxnSpPr>
        <p:spPr>
          <a:xfrm>
            <a:off x="10888877" y="2927202"/>
            <a:ext cx="0" cy="533090"/>
          </a:xfrm>
          <a:prstGeom prst="line">
            <a:avLst/>
          </a:prstGeom>
          <a:ln w="28575">
            <a:solidFill>
              <a:srgbClr val="E5A62D"/>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107EC55A-473A-360F-EEF3-D1C21E8E8F75}"/>
              </a:ext>
            </a:extLst>
          </p:cNvPr>
          <p:cNvSpPr/>
          <p:nvPr/>
        </p:nvSpPr>
        <p:spPr>
          <a:xfrm>
            <a:off x="10837104" y="2871715"/>
            <a:ext cx="103547" cy="1035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Century Gothic" panose="020B0502020202020204" pitchFamily="34" charset="0"/>
            </a:endParaRPr>
          </a:p>
        </p:txBody>
      </p:sp>
      <p:sp>
        <p:nvSpPr>
          <p:cNvPr id="28" name="TextBox 12">
            <a:extLst>
              <a:ext uri="{FF2B5EF4-FFF2-40B4-BE49-F238E27FC236}">
                <a16:creationId xmlns:a16="http://schemas.microsoft.com/office/drawing/2014/main" id="{13742865-9477-5154-B38C-9A87D12371BC}"/>
              </a:ext>
            </a:extLst>
          </p:cNvPr>
          <p:cNvSpPr txBox="1"/>
          <p:nvPr/>
        </p:nvSpPr>
        <p:spPr>
          <a:xfrm>
            <a:off x="10282998" y="3558591"/>
            <a:ext cx="1537807" cy="1123384"/>
          </a:xfrm>
          <a:prstGeom prst="rect">
            <a:avLst/>
          </a:prstGeom>
          <a:noFill/>
        </p:spPr>
        <p:txBody>
          <a:bodyPr wrap="square">
            <a:spAutoFit/>
          </a:bodyPr>
          <a:lstStyle/>
          <a:p>
            <a:r>
              <a:rPr lang="en-GB" sz="1100"/>
              <a:t>Introduction of </a:t>
            </a:r>
            <a:r>
              <a:rPr lang="en-GB" sz="1400" b="1"/>
              <a:t>polynucleotide-based hair restoration treatments</a:t>
            </a:r>
            <a:r>
              <a:rPr lang="en-GB" sz="1400" b="1" baseline="30000"/>
              <a:t>5</a:t>
            </a:r>
            <a:endParaRPr lang="en-GB" sz="1400" baseline="30000"/>
          </a:p>
        </p:txBody>
      </p:sp>
      <p:sp>
        <p:nvSpPr>
          <p:cNvPr id="30" name="TextBox 6">
            <a:extLst>
              <a:ext uri="{FF2B5EF4-FFF2-40B4-BE49-F238E27FC236}">
                <a16:creationId xmlns:a16="http://schemas.microsoft.com/office/drawing/2014/main" id="{E1D49E82-543B-1B2E-9A13-5CF9735BEC24}"/>
              </a:ext>
            </a:extLst>
          </p:cNvPr>
          <p:cNvSpPr txBox="1"/>
          <p:nvPr/>
        </p:nvSpPr>
        <p:spPr>
          <a:xfrm>
            <a:off x="519689" y="6211669"/>
            <a:ext cx="11604308" cy="646331"/>
          </a:xfrm>
          <a:prstGeom prst="rect">
            <a:avLst/>
          </a:prstGeom>
          <a:noFill/>
        </p:spPr>
        <p:txBody>
          <a:bodyPr wrap="square">
            <a:spAutoFit/>
          </a:bodyPr>
          <a:lstStyle/>
          <a:p>
            <a:r>
              <a:rPr lang="en-GB" sz="600"/>
              <a:t>1 Hong YJ, Kim HJ, Kim JH, et al. Effect of polydeoxyribonucleotide on the survival of random-pattern skin flaps in rats. Ann </a:t>
            </a:r>
            <a:r>
              <a:rPr lang="en-GB" sz="600" err="1"/>
              <a:t>Plast</a:t>
            </a:r>
            <a:r>
              <a:rPr lang="en-GB" sz="600"/>
              <a:t> Surg. 2003;51(3):288-294. </a:t>
            </a:r>
            <a:r>
              <a:rPr lang="en-GB" sz="600" err="1"/>
              <a:t>doi</a:t>
            </a:r>
            <a:r>
              <a:rPr lang="en-GB" sz="600"/>
              <a:t>: 10.1097/01.SAP.0000078515.75811.2F.</a:t>
            </a:r>
          </a:p>
          <a:p>
            <a:r>
              <a:rPr lang="en-GB" sz="600"/>
              <a:t>2 </a:t>
            </a:r>
            <a:r>
              <a:rPr lang="it-IT" sz="600"/>
              <a:t>Domenico Russo, MD, PhD and Daniela Francesca Piraccini, MD: </a:t>
            </a:r>
            <a:r>
              <a:rPr lang="en-GB" sz="600"/>
              <a:t>Polydeoxyribonucleotide (PDRN) in Aesthetic Medicine: A Series of Cases“ published in Journal of Cosmetic and Laser Therapy in 2015.</a:t>
            </a:r>
          </a:p>
          <a:p>
            <a:r>
              <a:rPr lang="en-GB" sz="600"/>
              <a:t>3 Hwang HS, Lee JH, Kim BJ, et al. Efficacy and safety of polynucleotide filler with lidocaine for the correction of nasolabial fold: a randomized, prospective, </a:t>
            </a:r>
            <a:r>
              <a:rPr lang="en-GB" sz="600" err="1"/>
              <a:t>multicenter</a:t>
            </a:r>
            <a:r>
              <a:rPr lang="en-GB" sz="600"/>
              <a:t>, split-face, double-blinded, non-inferiority trial. J </a:t>
            </a:r>
            <a:r>
              <a:rPr lang="en-GB" sz="600" err="1"/>
              <a:t>Dermatolog</a:t>
            </a:r>
            <a:r>
              <a:rPr lang="en-GB" sz="600"/>
              <a:t> Treat. 2018;29(2):114-119. doi:10.1080/09546634.2017.1313921</a:t>
            </a:r>
          </a:p>
          <a:p>
            <a:r>
              <a:rPr lang="en-GB" sz="600"/>
              <a:t>4 Maurizio Cavallini: Efficacy of polynucleotide therapy in improving skin quality: a randomized, controlled, </a:t>
            </a:r>
            <a:r>
              <a:rPr lang="en-GB" sz="600" err="1"/>
              <a:t>multicenter</a:t>
            </a:r>
            <a:r>
              <a:rPr lang="en-GB" sz="600"/>
              <a:t> trial" published in the Journal of Cosmetic Dermatology in 2019.</a:t>
            </a:r>
          </a:p>
          <a:p>
            <a:r>
              <a:rPr lang="en-GB" sz="600"/>
              <a:t>5 Na JI, Shin JH, Lee JS, et al. Efficacy and safety of polynucleotide hair restoration treatment in androgenetic alopecia: a randomized, </a:t>
            </a:r>
            <a:r>
              <a:rPr lang="en-GB" sz="600" err="1"/>
              <a:t>multicenter</a:t>
            </a:r>
            <a:r>
              <a:rPr lang="en-GB" sz="600"/>
              <a:t>, placebo-controlled study. Dermatol Surg. 2021;47(1):e83-e90. doi:10.1097/DSS.0000000000002642</a:t>
            </a:r>
          </a:p>
          <a:p>
            <a:endParaRPr lang="en-GB" sz="600"/>
          </a:p>
        </p:txBody>
      </p:sp>
      <p:sp>
        <p:nvSpPr>
          <p:cNvPr id="4" name="TextBox 3">
            <a:extLst>
              <a:ext uri="{FF2B5EF4-FFF2-40B4-BE49-F238E27FC236}">
                <a16:creationId xmlns:a16="http://schemas.microsoft.com/office/drawing/2014/main" id="{998D4CE6-09C1-DDD7-6628-BDC8C162E3D9}"/>
              </a:ext>
            </a:extLst>
          </p:cNvPr>
          <p:cNvSpPr txBox="1"/>
          <p:nvPr/>
        </p:nvSpPr>
        <p:spPr>
          <a:xfrm>
            <a:off x="9598551" y="6593406"/>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268459618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573CDBBC-7C0F-DCC5-B7C3-D6C4731DFCE5}"/>
              </a:ext>
            </a:extLst>
          </p:cNvPr>
          <p:cNvPicPr preferRelativeResize="0">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899886" y="2120719"/>
            <a:ext cx="4516821" cy="3386341"/>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01942973-F91F-3512-13C1-8FA9CD093AA5}"/>
              </a:ext>
            </a:extLst>
          </p:cNvPr>
          <p:cNvPicPr preferRelativeResize="0">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33801" y="2154695"/>
            <a:ext cx="4471503" cy="3352366"/>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6">
            <a:extLst>
              <a:ext uri="{FF2B5EF4-FFF2-40B4-BE49-F238E27FC236}">
                <a16:creationId xmlns:a16="http://schemas.microsoft.com/office/drawing/2014/main" id="{B693BE47-CD62-A44C-0EC2-BA85D96690BC}"/>
              </a:ext>
            </a:extLst>
          </p:cNvPr>
          <p:cNvSpPr txBox="1"/>
          <p:nvPr/>
        </p:nvSpPr>
        <p:spPr>
          <a:xfrm>
            <a:off x="5995802" y="1593413"/>
            <a:ext cx="472318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effectLst/>
                <a:uLnTx/>
                <a:uFillTx/>
                <a:latin typeface="Calibri" panose="020F0502020204030204"/>
                <a:ea typeface="+mn-ea"/>
                <a:cs typeface="+mn-cs"/>
              </a:rPr>
              <a:t>After 30 days of follow-up with </a:t>
            </a:r>
            <a:r>
              <a:rPr kumimoji="0" lang="en-GB" sz="2000" b="1" i="0" u="none" strike="noStrike" kern="1200" cap="none" spc="0" normalizeH="0" baseline="0" noProof="0">
                <a:ln>
                  <a:noFill/>
                </a:ln>
                <a:effectLst/>
                <a:uLnTx/>
                <a:uFillTx/>
                <a:latin typeface="Calibri" panose="020F0502020204030204"/>
                <a:ea typeface="+mn-ea"/>
                <a:cs typeface="+mn-cs"/>
              </a:rPr>
              <a:t>PN-HPT®</a:t>
            </a:r>
          </a:p>
        </p:txBody>
      </p:sp>
      <p:sp>
        <p:nvSpPr>
          <p:cNvPr id="8" name="TextBox 17">
            <a:extLst>
              <a:ext uri="{FF2B5EF4-FFF2-40B4-BE49-F238E27FC236}">
                <a16:creationId xmlns:a16="http://schemas.microsoft.com/office/drawing/2014/main" id="{974E3755-5DF6-E8F7-5045-5622AC3662B1}"/>
              </a:ext>
            </a:extLst>
          </p:cNvPr>
          <p:cNvSpPr txBox="1"/>
          <p:nvPr/>
        </p:nvSpPr>
        <p:spPr>
          <a:xfrm>
            <a:off x="2486518" y="1593413"/>
            <a:ext cx="134355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effectLst/>
                <a:uLnTx/>
                <a:uFillTx/>
                <a:latin typeface="Calibri" panose="020F0502020204030204"/>
                <a:ea typeface="+mn-ea"/>
                <a:cs typeface="+mn-cs"/>
              </a:rPr>
              <a:t>Before</a:t>
            </a:r>
          </a:p>
        </p:txBody>
      </p:sp>
      <p:sp>
        <p:nvSpPr>
          <p:cNvPr id="9" name="Rechteck 8">
            <a:extLst>
              <a:ext uri="{FF2B5EF4-FFF2-40B4-BE49-F238E27FC236}">
                <a16:creationId xmlns:a16="http://schemas.microsoft.com/office/drawing/2014/main" id="{688E0692-A98C-4C00-EEB5-6C9FF35394C2}"/>
              </a:ext>
            </a:extLst>
          </p:cNvPr>
          <p:cNvSpPr/>
          <p:nvPr/>
        </p:nvSpPr>
        <p:spPr>
          <a:xfrm>
            <a:off x="6088484" y="2141983"/>
            <a:ext cx="4516821" cy="3386343"/>
          </a:xfrm>
          <a:prstGeom prst="rect">
            <a:avLst/>
          </a:prstGeom>
          <a:noFill/>
          <a:ln w="101600">
            <a:gradFill>
              <a:gsLst>
                <a:gs pos="100000">
                  <a:srgbClr val="5EB245"/>
                </a:gs>
                <a:gs pos="0">
                  <a:srgbClr val="FFF039"/>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Box 10">
            <a:extLst>
              <a:ext uri="{FF2B5EF4-FFF2-40B4-BE49-F238E27FC236}">
                <a16:creationId xmlns:a16="http://schemas.microsoft.com/office/drawing/2014/main" id="{DB48DA3A-0C09-AE59-16B1-C4875C9B08D4}"/>
              </a:ext>
            </a:extLst>
          </p:cNvPr>
          <p:cNvSpPr txBox="1"/>
          <p:nvPr/>
        </p:nvSpPr>
        <p:spPr>
          <a:xfrm>
            <a:off x="1030212" y="6373682"/>
            <a:ext cx="663222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effectLst/>
                <a:uLnTx/>
                <a:uFillTx/>
                <a:ea typeface="+mn-ea"/>
                <a:cs typeface="+mn-cs"/>
              </a:rPr>
              <a:t>Cavallini M, </a:t>
            </a:r>
            <a:r>
              <a:rPr kumimoji="0" lang="en-GB" sz="800" b="0" i="0" u="none" strike="noStrike" kern="1200" cap="none" spc="0" normalizeH="0" baseline="0" noProof="0" err="1">
                <a:ln>
                  <a:noFill/>
                </a:ln>
                <a:effectLst/>
                <a:uLnTx/>
                <a:uFillTx/>
                <a:ea typeface="+mn-ea"/>
                <a:cs typeface="+mn-cs"/>
              </a:rPr>
              <a:t>Papagini</a:t>
            </a:r>
            <a:r>
              <a:rPr kumimoji="0" lang="en-GB" sz="800" b="0" i="0" u="none" strike="noStrike" kern="1200" cap="none" spc="0" normalizeH="0" baseline="0" noProof="0">
                <a:ln>
                  <a:noFill/>
                </a:ln>
                <a:effectLst/>
                <a:uLnTx/>
                <a:uFillTx/>
                <a:ea typeface="+mn-ea"/>
                <a:cs typeface="+mn-cs"/>
              </a:rPr>
              <a:t> M. Aesthetic &amp; Anti-Aging Medicine World Congress, Monte Carlo 2018.</a:t>
            </a:r>
          </a:p>
        </p:txBody>
      </p:sp>
      <p:sp>
        <p:nvSpPr>
          <p:cNvPr id="11" name="Rettangolo 17">
            <a:extLst>
              <a:ext uri="{FF2B5EF4-FFF2-40B4-BE49-F238E27FC236}">
                <a16:creationId xmlns:a16="http://schemas.microsoft.com/office/drawing/2014/main" id="{37B7587F-E549-B034-2721-7AE01D7E09B3}"/>
              </a:ext>
            </a:extLst>
          </p:cNvPr>
          <p:cNvSpPr/>
          <p:nvPr/>
        </p:nvSpPr>
        <p:spPr>
          <a:xfrm>
            <a:off x="9359483" y="5541038"/>
            <a:ext cx="271901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effectLst/>
                <a:uLnTx/>
                <a:uFillTx/>
                <a:ea typeface="+mn-ea"/>
                <a:cs typeface="Arial" panose="020B0604020202020204" pitchFamily="34" charset="0"/>
              </a:rPr>
              <a:t>Antera</a:t>
            </a:r>
            <a:r>
              <a:rPr kumimoji="0" lang="it-IT" sz="2000" b="0" i="0" u="none" strike="noStrike" kern="1200" cap="none" spc="0" normalizeH="0" baseline="30000" noProof="0" dirty="0">
                <a:ln>
                  <a:noFill/>
                </a:ln>
                <a:effectLst/>
                <a:uLnTx/>
                <a:uFillTx/>
                <a:ea typeface="+mn-ea"/>
                <a:cs typeface="Arial" panose="020B0604020202020204" pitchFamily="34" charset="0"/>
              </a:rPr>
              <a:t>®</a:t>
            </a:r>
            <a:r>
              <a:rPr kumimoji="0" lang="it-IT" sz="2000" b="0" i="0" u="none" strike="noStrike" kern="1200" cap="none" spc="0" normalizeH="0" baseline="0" noProof="0" dirty="0">
                <a:ln>
                  <a:noFill/>
                </a:ln>
                <a:effectLst/>
                <a:uLnTx/>
                <a:uFillTx/>
                <a:ea typeface="+mn-ea"/>
                <a:cs typeface="Arial" panose="020B0604020202020204" pitchFamily="34" charset="0"/>
              </a:rPr>
              <a:t> 3D </a:t>
            </a:r>
            <a:r>
              <a:rPr kumimoji="0" lang="it-IT" sz="2000" b="0" i="0" u="none" strike="noStrike" kern="1200" cap="none" spc="0" normalizeH="0" baseline="0" noProof="0" dirty="0" err="1">
                <a:ln>
                  <a:noFill/>
                </a:ln>
                <a:effectLst/>
                <a:uLnTx/>
                <a:uFillTx/>
                <a:ea typeface="+mn-ea"/>
                <a:cs typeface="Arial" panose="020B0604020202020204" pitchFamily="34" charset="0"/>
              </a:rPr>
              <a:t>R</a:t>
            </a:r>
            <a:r>
              <a:rPr kumimoji="0" lang="it-IT" sz="2000" b="0" i="0" u="none" strike="noStrike" kern="1200" cap="none" spc="0" normalizeH="0" baseline="0" noProof="0" dirty="0">
                <a:ln>
                  <a:noFill/>
                </a:ln>
                <a:effectLst/>
                <a:uLnTx/>
                <a:uFillTx/>
                <a:ea typeface="+mn-ea"/>
                <a:cs typeface="Arial" panose="020B0604020202020204" pitchFamily="34" charset="0"/>
              </a:rPr>
              <a:t> </a:t>
            </a:r>
            <a:r>
              <a:rPr kumimoji="0" lang="it-IT" sz="2000" b="0" i="0" u="none" strike="noStrike" kern="1200" cap="none" spc="0" normalizeH="0" baseline="0" noProof="0" dirty="0" err="1">
                <a:ln>
                  <a:noFill/>
                </a:ln>
                <a:effectLst/>
                <a:uLnTx/>
                <a:uFillTx/>
                <a:ea typeface="+mn-ea"/>
                <a:cs typeface="Arial" panose="020B0604020202020204" pitchFamily="34" charset="0"/>
              </a:rPr>
              <a:t>photos</a:t>
            </a:r>
            <a:endParaRPr kumimoji="0" lang="it-IT" sz="2000" b="0" i="0" u="none" strike="noStrike" kern="1200" cap="none" spc="0" normalizeH="0" baseline="0" noProof="0" dirty="0">
              <a:ln>
                <a:noFill/>
              </a:ln>
              <a:effectLst/>
              <a:uLnTx/>
              <a:uFillTx/>
              <a:ea typeface="+mn-ea"/>
              <a:cs typeface="+mn-cs"/>
            </a:endParaRPr>
          </a:p>
        </p:txBody>
      </p:sp>
      <p:sp>
        <p:nvSpPr>
          <p:cNvPr id="12" name="Titel 1">
            <a:extLst>
              <a:ext uri="{FF2B5EF4-FFF2-40B4-BE49-F238E27FC236}">
                <a16:creationId xmlns:a16="http://schemas.microsoft.com/office/drawing/2014/main" id="{35DE1B83-8238-7CA2-FAD3-86523C9C1205}"/>
              </a:ext>
            </a:extLst>
          </p:cNvPr>
          <p:cNvSpPr>
            <a:spLocks noGrp="1"/>
          </p:cNvSpPr>
          <p:nvPr>
            <p:ph type="title"/>
          </p:nvPr>
        </p:nvSpPr>
        <p:spPr>
          <a:xfrm>
            <a:off x="838200" y="772521"/>
            <a:ext cx="10515600" cy="750435"/>
          </a:xfrm>
        </p:spPr>
        <p:txBody>
          <a:bodyPr/>
          <a:lstStyle/>
          <a:p>
            <a:r>
              <a:rPr lang="de-DE" err="1"/>
              <a:t>Results</a:t>
            </a:r>
            <a:r>
              <a:rPr lang="de-DE"/>
              <a:t> </a:t>
            </a:r>
            <a:r>
              <a:rPr lang="de-DE" err="1"/>
              <a:t>with</a:t>
            </a:r>
            <a:r>
              <a:rPr lang="de-DE"/>
              <a:t> PN-HPT</a:t>
            </a:r>
            <a:r>
              <a:rPr lang="de-DE" baseline="30000"/>
              <a:t>®</a:t>
            </a:r>
          </a:p>
        </p:txBody>
      </p:sp>
      <p:sp>
        <p:nvSpPr>
          <p:cNvPr id="4" name="TextBox 3">
            <a:extLst>
              <a:ext uri="{FF2B5EF4-FFF2-40B4-BE49-F238E27FC236}">
                <a16:creationId xmlns:a16="http://schemas.microsoft.com/office/drawing/2014/main" id="{5F32211B-6E64-F3BC-54F0-3024628966B4}"/>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11867301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1D97C951-39A0-36EE-ED90-A955AC3EF9D4}"/>
              </a:ext>
            </a:extLst>
          </p:cNvPr>
          <p:cNvPicPr preferRelativeResize="0">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899886" y="2111419"/>
            <a:ext cx="4516821" cy="3386341"/>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F64073C1-2A7C-0B42-30FE-DC4D4E299E58}"/>
              </a:ext>
            </a:extLst>
          </p:cNvPr>
          <p:cNvPicPr preferRelativeResize="0">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59814" y="2111419"/>
            <a:ext cx="4516822" cy="3386343"/>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6">
            <a:extLst>
              <a:ext uri="{FF2B5EF4-FFF2-40B4-BE49-F238E27FC236}">
                <a16:creationId xmlns:a16="http://schemas.microsoft.com/office/drawing/2014/main" id="{B693BE47-CD62-A44C-0EC2-BA85D96690BC}"/>
              </a:ext>
            </a:extLst>
          </p:cNvPr>
          <p:cNvSpPr txBox="1"/>
          <p:nvPr/>
        </p:nvSpPr>
        <p:spPr>
          <a:xfrm>
            <a:off x="5995802" y="1593413"/>
            <a:ext cx="472318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effectLst/>
                <a:uLnTx/>
                <a:uFillTx/>
                <a:latin typeface="Calibri" panose="020F0502020204030204"/>
                <a:ea typeface="+mn-ea"/>
                <a:cs typeface="+mn-cs"/>
              </a:rPr>
              <a:t>After 30 days of follow-up with </a:t>
            </a:r>
            <a:r>
              <a:rPr kumimoji="0" lang="en-GB" sz="2000" b="1" i="0" u="none" strike="noStrike" kern="1200" cap="none" spc="0" normalizeH="0" baseline="0" noProof="0">
                <a:ln>
                  <a:noFill/>
                </a:ln>
                <a:effectLst/>
                <a:uLnTx/>
                <a:uFillTx/>
                <a:latin typeface="Calibri" panose="020F0502020204030204"/>
                <a:ea typeface="+mn-ea"/>
                <a:cs typeface="+mn-cs"/>
              </a:rPr>
              <a:t>PN-HPT®</a:t>
            </a:r>
          </a:p>
        </p:txBody>
      </p:sp>
      <p:sp>
        <p:nvSpPr>
          <p:cNvPr id="8" name="TextBox 17">
            <a:extLst>
              <a:ext uri="{FF2B5EF4-FFF2-40B4-BE49-F238E27FC236}">
                <a16:creationId xmlns:a16="http://schemas.microsoft.com/office/drawing/2014/main" id="{974E3755-5DF6-E8F7-5045-5622AC3662B1}"/>
              </a:ext>
            </a:extLst>
          </p:cNvPr>
          <p:cNvSpPr txBox="1"/>
          <p:nvPr/>
        </p:nvSpPr>
        <p:spPr>
          <a:xfrm>
            <a:off x="2486518" y="1593413"/>
            <a:ext cx="134355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effectLst/>
                <a:uLnTx/>
                <a:uFillTx/>
                <a:latin typeface="Calibri" panose="020F0502020204030204"/>
                <a:ea typeface="+mn-ea"/>
                <a:cs typeface="+mn-cs"/>
              </a:rPr>
              <a:t>Before</a:t>
            </a:r>
          </a:p>
        </p:txBody>
      </p:sp>
      <p:sp>
        <p:nvSpPr>
          <p:cNvPr id="9" name="Rechteck 8">
            <a:extLst>
              <a:ext uri="{FF2B5EF4-FFF2-40B4-BE49-F238E27FC236}">
                <a16:creationId xmlns:a16="http://schemas.microsoft.com/office/drawing/2014/main" id="{688E0692-A98C-4C00-EEB5-6C9FF35394C2}"/>
              </a:ext>
            </a:extLst>
          </p:cNvPr>
          <p:cNvSpPr/>
          <p:nvPr/>
        </p:nvSpPr>
        <p:spPr>
          <a:xfrm>
            <a:off x="6088484" y="2141983"/>
            <a:ext cx="4516821" cy="3386343"/>
          </a:xfrm>
          <a:prstGeom prst="rect">
            <a:avLst/>
          </a:prstGeom>
          <a:noFill/>
          <a:ln w="101600">
            <a:gradFill>
              <a:gsLst>
                <a:gs pos="100000">
                  <a:srgbClr val="5EB245"/>
                </a:gs>
                <a:gs pos="0">
                  <a:srgbClr val="FFF039"/>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Box 10">
            <a:extLst>
              <a:ext uri="{FF2B5EF4-FFF2-40B4-BE49-F238E27FC236}">
                <a16:creationId xmlns:a16="http://schemas.microsoft.com/office/drawing/2014/main" id="{DB48DA3A-0C09-AE59-16B1-C4875C9B08D4}"/>
              </a:ext>
            </a:extLst>
          </p:cNvPr>
          <p:cNvSpPr txBox="1"/>
          <p:nvPr/>
        </p:nvSpPr>
        <p:spPr>
          <a:xfrm>
            <a:off x="1030212" y="6373682"/>
            <a:ext cx="663222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effectLst/>
                <a:uLnTx/>
                <a:uFillTx/>
                <a:ea typeface="+mn-ea"/>
                <a:cs typeface="+mn-cs"/>
              </a:rPr>
              <a:t>Cavallini M, </a:t>
            </a:r>
            <a:r>
              <a:rPr kumimoji="0" lang="en-GB" sz="800" b="0" i="0" u="none" strike="noStrike" kern="1200" cap="none" spc="0" normalizeH="0" baseline="0" noProof="0" err="1">
                <a:ln>
                  <a:noFill/>
                </a:ln>
                <a:effectLst/>
                <a:uLnTx/>
                <a:uFillTx/>
                <a:ea typeface="+mn-ea"/>
                <a:cs typeface="+mn-cs"/>
              </a:rPr>
              <a:t>Papagini</a:t>
            </a:r>
            <a:r>
              <a:rPr kumimoji="0" lang="en-GB" sz="800" b="0" i="0" u="none" strike="noStrike" kern="1200" cap="none" spc="0" normalizeH="0" baseline="0" noProof="0">
                <a:ln>
                  <a:noFill/>
                </a:ln>
                <a:effectLst/>
                <a:uLnTx/>
                <a:uFillTx/>
                <a:ea typeface="+mn-ea"/>
                <a:cs typeface="+mn-cs"/>
              </a:rPr>
              <a:t> M. Aesthetic &amp; Anti-Aging Medicine World Congress, Monte Carlo 2018.</a:t>
            </a:r>
          </a:p>
        </p:txBody>
      </p:sp>
      <p:sp>
        <p:nvSpPr>
          <p:cNvPr id="11" name="Rettangolo 17">
            <a:extLst>
              <a:ext uri="{FF2B5EF4-FFF2-40B4-BE49-F238E27FC236}">
                <a16:creationId xmlns:a16="http://schemas.microsoft.com/office/drawing/2014/main" id="{37B7587F-E549-B034-2721-7AE01D7E09B3}"/>
              </a:ext>
            </a:extLst>
          </p:cNvPr>
          <p:cNvSpPr/>
          <p:nvPr/>
        </p:nvSpPr>
        <p:spPr>
          <a:xfrm>
            <a:off x="9359483" y="5558890"/>
            <a:ext cx="271901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effectLst/>
                <a:uLnTx/>
                <a:uFillTx/>
                <a:ea typeface="+mn-ea"/>
                <a:cs typeface="Arial" panose="020B0604020202020204" pitchFamily="34" charset="0"/>
              </a:rPr>
              <a:t>Antera</a:t>
            </a:r>
            <a:r>
              <a:rPr kumimoji="0" lang="it-IT" sz="2000" b="0" i="0" u="none" strike="noStrike" kern="1200" cap="none" spc="0" normalizeH="0" baseline="30000" noProof="0" dirty="0">
                <a:ln>
                  <a:noFill/>
                </a:ln>
                <a:effectLst/>
                <a:uLnTx/>
                <a:uFillTx/>
                <a:ea typeface="+mn-ea"/>
                <a:cs typeface="Arial" panose="020B0604020202020204" pitchFamily="34" charset="0"/>
              </a:rPr>
              <a:t>®</a:t>
            </a:r>
            <a:r>
              <a:rPr kumimoji="0" lang="it-IT" sz="2000" b="0" i="0" u="none" strike="noStrike" kern="1200" cap="none" spc="0" normalizeH="0" baseline="0" noProof="0" dirty="0">
                <a:ln>
                  <a:noFill/>
                </a:ln>
                <a:effectLst/>
                <a:uLnTx/>
                <a:uFillTx/>
                <a:ea typeface="+mn-ea"/>
                <a:cs typeface="Arial" panose="020B0604020202020204" pitchFamily="34" charset="0"/>
              </a:rPr>
              <a:t> 3D </a:t>
            </a:r>
            <a:r>
              <a:rPr kumimoji="0" lang="it-IT" sz="2000" b="0" i="0" u="none" strike="noStrike" kern="1200" cap="none" spc="0" normalizeH="0" baseline="0" noProof="0" dirty="0" err="1">
                <a:ln>
                  <a:noFill/>
                </a:ln>
                <a:effectLst/>
                <a:uLnTx/>
                <a:uFillTx/>
                <a:ea typeface="+mn-ea"/>
                <a:cs typeface="Arial" panose="020B0604020202020204" pitchFamily="34" charset="0"/>
              </a:rPr>
              <a:t>R</a:t>
            </a:r>
            <a:r>
              <a:rPr kumimoji="0" lang="it-IT" sz="2000" b="0" i="0" u="none" strike="noStrike" kern="1200" cap="none" spc="0" normalizeH="0" baseline="0" noProof="0" dirty="0">
                <a:ln>
                  <a:noFill/>
                </a:ln>
                <a:effectLst/>
                <a:uLnTx/>
                <a:uFillTx/>
                <a:ea typeface="+mn-ea"/>
                <a:cs typeface="Arial" panose="020B0604020202020204" pitchFamily="34" charset="0"/>
              </a:rPr>
              <a:t> </a:t>
            </a:r>
            <a:r>
              <a:rPr kumimoji="0" lang="it-IT" sz="2000" b="0" i="0" u="none" strike="noStrike" kern="1200" cap="none" spc="0" normalizeH="0" baseline="0" noProof="0" dirty="0" err="1">
                <a:ln>
                  <a:noFill/>
                </a:ln>
                <a:effectLst/>
                <a:uLnTx/>
                <a:uFillTx/>
                <a:ea typeface="+mn-ea"/>
                <a:cs typeface="Arial" panose="020B0604020202020204" pitchFamily="34" charset="0"/>
              </a:rPr>
              <a:t>photos</a:t>
            </a:r>
            <a:endParaRPr kumimoji="0" lang="it-IT" sz="2000" b="0" i="0" u="none" strike="noStrike" kern="1200" cap="none" spc="0" normalizeH="0" baseline="0" noProof="0" dirty="0">
              <a:ln>
                <a:noFill/>
              </a:ln>
              <a:effectLst/>
              <a:uLnTx/>
              <a:uFillTx/>
              <a:ea typeface="+mn-ea"/>
              <a:cs typeface="+mn-cs"/>
            </a:endParaRPr>
          </a:p>
        </p:txBody>
      </p:sp>
      <p:sp>
        <p:nvSpPr>
          <p:cNvPr id="12" name="Titel 1">
            <a:extLst>
              <a:ext uri="{FF2B5EF4-FFF2-40B4-BE49-F238E27FC236}">
                <a16:creationId xmlns:a16="http://schemas.microsoft.com/office/drawing/2014/main" id="{F82CB455-C686-2216-D390-E6810E8173C4}"/>
              </a:ext>
            </a:extLst>
          </p:cNvPr>
          <p:cNvSpPr>
            <a:spLocks noGrp="1"/>
          </p:cNvSpPr>
          <p:nvPr>
            <p:ph type="title"/>
          </p:nvPr>
        </p:nvSpPr>
        <p:spPr>
          <a:xfrm>
            <a:off x="838200" y="772521"/>
            <a:ext cx="10515600" cy="750435"/>
          </a:xfrm>
        </p:spPr>
        <p:txBody>
          <a:bodyPr/>
          <a:lstStyle/>
          <a:p>
            <a:r>
              <a:rPr lang="de-DE" err="1"/>
              <a:t>Results</a:t>
            </a:r>
            <a:r>
              <a:rPr lang="de-DE"/>
              <a:t> </a:t>
            </a:r>
            <a:r>
              <a:rPr lang="de-DE" err="1"/>
              <a:t>with</a:t>
            </a:r>
            <a:r>
              <a:rPr lang="de-DE"/>
              <a:t> PN-HPT</a:t>
            </a:r>
            <a:r>
              <a:rPr lang="de-DE" baseline="30000"/>
              <a:t>®</a:t>
            </a:r>
          </a:p>
        </p:txBody>
      </p:sp>
      <p:sp>
        <p:nvSpPr>
          <p:cNvPr id="3" name="TextBox 2">
            <a:extLst>
              <a:ext uri="{FF2B5EF4-FFF2-40B4-BE49-F238E27FC236}">
                <a16:creationId xmlns:a16="http://schemas.microsoft.com/office/drawing/2014/main" id="{5C833C71-15DD-0371-6BB8-3CDF4577D1BC}"/>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41864459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2E48A2-B226-8C27-E278-5C99D275E699}"/>
              </a:ext>
            </a:extLst>
          </p:cNvPr>
          <p:cNvPicPr preferRelativeResize="0">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899886" y="2108919"/>
            <a:ext cx="4512066" cy="3396831"/>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a:extLst>
              <a:ext uri="{FF2B5EF4-FFF2-40B4-BE49-F238E27FC236}">
                <a16:creationId xmlns:a16="http://schemas.microsoft.com/office/drawing/2014/main" id="{C64FAE48-00E4-7C36-5A58-EE681B35C02F}"/>
              </a:ext>
            </a:extLst>
          </p:cNvPr>
          <p:cNvPicPr preferRelativeResize="0">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20759" y="2119409"/>
            <a:ext cx="4484546" cy="3386341"/>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6">
            <a:extLst>
              <a:ext uri="{FF2B5EF4-FFF2-40B4-BE49-F238E27FC236}">
                <a16:creationId xmlns:a16="http://schemas.microsoft.com/office/drawing/2014/main" id="{B693BE47-CD62-A44C-0EC2-BA85D96690BC}"/>
              </a:ext>
            </a:extLst>
          </p:cNvPr>
          <p:cNvSpPr txBox="1"/>
          <p:nvPr/>
        </p:nvSpPr>
        <p:spPr>
          <a:xfrm>
            <a:off x="5995802" y="1593413"/>
            <a:ext cx="472318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effectLst/>
                <a:uLnTx/>
                <a:uFillTx/>
                <a:latin typeface="Calibri" panose="020F0502020204030204"/>
                <a:ea typeface="+mn-ea"/>
                <a:cs typeface="+mn-cs"/>
              </a:rPr>
              <a:t>After 30 days of follow-up with </a:t>
            </a:r>
            <a:r>
              <a:rPr kumimoji="0" lang="en-GB" sz="2000" b="1" i="0" u="none" strike="noStrike" kern="1200" cap="none" spc="0" normalizeH="0" baseline="0" noProof="0">
                <a:ln>
                  <a:noFill/>
                </a:ln>
                <a:effectLst/>
                <a:uLnTx/>
                <a:uFillTx/>
                <a:latin typeface="Calibri" panose="020F0502020204030204"/>
                <a:ea typeface="+mn-ea"/>
                <a:cs typeface="+mn-cs"/>
              </a:rPr>
              <a:t>PN-HPT®</a:t>
            </a:r>
          </a:p>
        </p:txBody>
      </p:sp>
      <p:sp>
        <p:nvSpPr>
          <p:cNvPr id="8" name="TextBox 17">
            <a:extLst>
              <a:ext uri="{FF2B5EF4-FFF2-40B4-BE49-F238E27FC236}">
                <a16:creationId xmlns:a16="http://schemas.microsoft.com/office/drawing/2014/main" id="{974E3755-5DF6-E8F7-5045-5622AC3662B1}"/>
              </a:ext>
            </a:extLst>
          </p:cNvPr>
          <p:cNvSpPr txBox="1"/>
          <p:nvPr/>
        </p:nvSpPr>
        <p:spPr>
          <a:xfrm>
            <a:off x="2486518" y="1593413"/>
            <a:ext cx="134355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effectLst/>
                <a:uLnTx/>
                <a:uFillTx/>
                <a:latin typeface="Calibri" panose="020F0502020204030204"/>
                <a:ea typeface="+mn-ea"/>
                <a:cs typeface="+mn-cs"/>
              </a:rPr>
              <a:t>Before</a:t>
            </a:r>
          </a:p>
        </p:txBody>
      </p:sp>
      <p:sp>
        <p:nvSpPr>
          <p:cNvPr id="9" name="Rechteck 8">
            <a:extLst>
              <a:ext uri="{FF2B5EF4-FFF2-40B4-BE49-F238E27FC236}">
                <a16:creationId xmlns:a16="http://schemas.microsoft.com/office/drawing/2014/main" id="{688E0692-A98C-4C00-EEB5-6C9FF35394C2}"/>
              </a:ext>
            </a:extLst>
          </p:cNvPr>
          <p:cNvSpPr/>
          <p:nvPr/>
        </p:nvSpPr>
        <p:spPr>
          <a:xfrm>
            <a:off x="6088484" y="2141983"/>
            <a:ext cx="4516821" cy="3386343"/>
          </a:xfrm>
          <a:prstGeom prst="rect">
            <a:avLst/>
          </a:prstGeom>
          <a:noFill/>
          <a:ln w="101600">
            <a:gradFill>
              <a:gsLst>
                <a:gs pos="100000">
                  <a:srgbClr val="5EB245"/>
                </a:gs>
                <a:gs pos="0">
                  <a:srgbClr val="FFF039"/>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Box 10">
            <a:extLst>
              <a:ext uri="{FF2B5EF4-FFF2-40B4-BE49-F238E27FC236}">
                <a16:creationId xmlns:a16="http://schemas.microsoft.com/office/drawing/2014/main" id="{DB48DA3A-0C09-AE59-16B1-C4875C9B08D4}"/>
              </a:ext>
            </a:extLst>
          </p:cNvPr>
          <p:cNvSpPr txBox="1"/>
          <p:nvPr/>
        </p:nvSpPr>
        <p:spPr>
          <a:xfrm>
            <a:off x="1030212" y="6373682"/>
            <a:ext cx="663222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effectLst/>
                <a:uLnTx/>
                <a:uFillTx/>
                <a:ea typeface="+mn-ea"/>
                <a:cs typeface="+mn-cs"/>
              </a:rPr>
              <a:t>Cavallini M, </a:t>
            </a:r>
            <a:r>
              <a:rPr kumimoji="0" lang="en-GB" sz="800" b="0" i="0" u="none" strike="noStrike" kern="1200" cap="none" spc="0" normalizeH="0" baseline="0" noProof="0" err="1">
                <a:ln>
                  <a:noFill/>
                </a:ln>
                <a:effectLst/>
                <a:uLnTx/>
                <a:uFillTx/>
                <a:ea typeface="+mn-ea"/>
                <a:cs typeface="+mn-cs"/>
              </a:rPr>
              <a:t>Papagini</a:t>
            </a:r>
            <a:r>
              <a:rPr kumimoji="0" lang="en-GB" sz="800" b="0" i="0" u="none" strike="noStrike" kern="1200" cap="none" spc="0" normalizeH="0" baseline="0" noProof="0">
                <a:ln>
                  <a:noFill/>
                </a:ln>
                <a:effectLst/>
                <a:uLnTx/>
                <a:uFillTx/>
                <a:ea typeface="+mn-ea"/>
                <a:cs typeface="+mn-cs"/>
              </a:rPr>
              <a:t> M. Aesthetic &amp; Anti-Aging Medicine World Congress, Monte Carlo 2018.</a:t>
            </a:r>
          </a:p>
        </p:txBody>
      </p:sp>
      <p:sp>
        <p:nvSpPr>
          <p:cNvPr id="11" name="Rettangolo 17">
            <a:extLst>
              <a:ext uri="{FF2B5EF4-FFF2-40B4-BE49-F238E27FC236}">
                <a16:creationId xmlns:a16="http://schemas.microsoft.com/office/drawing/2014/main" id="{37B7587F-E549-B034-2721-7AE01D7E09B3}"/>
              </a:ext>
            </a:extLst>
          </p:cNvPr>
          <p:cNvSpPr/>
          <p:nvPr/>
        </p:nvSpPr>
        <p:spPr>
          <a:xfrm>
            <a:off x="9359483" y="5631636"/>
            <a:ext cx="271901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effectLst/>
                <a:uLnTx/>
                <a:uFillTx/>
                <a:ea typeface="+mn-ea"/>
                <a:cs typeface="Arial" panose="020B0604020202020204" pitchFamily="34" charset="0"/>
              </a:rPr>
              <a:t>Antera</a:t>
            </a:r>
            <a:r>
              <a:rPr kumimoji="0" lang="it-IT" sz="2000" b="0" i="0" u="none" strike="noStrike" kern="1200" cap="none" spc="0" normalizeH="0" baseline="30000" noProof="0" dirty="0">
                <a:ln>
                  <a:noFill/>
                </a:ln>
                <a:effectLst/>
                <a:uLnTx/>
                <a:uFillTx/>
                <a:ea typeface="+mn-ea"/>
                <a:cs typeface="Arial" panose="020B0604020202020204" pitchFamily="34" charset="0"/>
              </a:rPr>
              <a:t>®</a:t>
            </a:r>
            <a:r>
              <a:rPr kumimoji="0" lang="it-IT" sz="2000" b="0" i="0" u="none" strike="noStrike" kern="1200" cap="none" spc="0" normalizeH="0" baseline="0" noProof="0" dirty="0">
                <a:ln>
                  <a:noFill/>
                </a:ln>
                <a:effectLst/>
                <a:uLnTx/>
                <a:uFillTx/>
                <a:ea typeface="+mn-ea"/>
                <a:cs typeface="Arial" panose="020B0604020202020204" pitchFamily="34" charset="0"/>
              </a:rPr>
              <a:t> 3D </a:t>
            </a:r>
            <a:r>
              <a:rPr kumimoji="0" lang="it-IT" sz="2000" b="0" i="0" u="none" strike="noStrike" kern="1200" cap="none" spc="0" normalizeH="0" baseline="0" noProof="0" dirty="0" err="1">
                <a:ln>
                  <a:noFill/>
                </a:ln>
                <a:effectLst/>
                <a:uLnTx/>
                <a:uFillTx/>
                <a:ea typeface="+mn-ea"/>
                <a:cs typeface="Arial" panose="020B0604020202020204" pitchFamily="34" charset="0"/>
              </a:rPr>
              <a:t>R</a:t>
            </a:r>
            <a:r>
              <a:rPr kumimoji="0" lang="it-IT" sz="2000" b="0" i="0" u="none" strike="noStrike" kern="1200" cap="none" spc="0" normalizeH="0" baseline="0" noProof="0" dirty="0">
                <a:ln>
                  <a:noFill/>
                </a:ln>
                <a:effectLst/>
                <a:uLnTx/>
                <a:uFillTx/>
                <a:ea typeface="+mn-ea"/>
                <a:cs typeface="Arial" panose="020B0604020202020204" pitchFamily="34" charset="0"/>
              </a:rPr>
              <a:t> </a:t>
            </a:r>
            <a:r>
              <a:rPr kumimoji="0" lang="it-IT" sz="2000" b="0" i="0" u="none" strike="noStrike" kern="1200" cap="none" spc="0" normalizeH="0" baseline="0" noProof="0" dirty="0" err="1">
                <a:ln>
                  <a:noFill/>
                </a:ln>
                <a:effectLst/>
                <a:uLnTx/>
                <a:uFillTx/>
                <a:ea typeface="+mn-ea"/>
                <a:cs typeface="Arial" panose="020B0604020202020204" pitchFamily="34" charset="0"/>
              </a:rPr>
              <a:t>photos</a:t>
            </a:r>
            <a:endParaRPr kumimoji="0" lang="it-IT" sz="2000" b="0" i="0" u="none" strike="noStrike" kern="1200" cap="none" spc="0" normalizeH="0" baseline="0" noProof="0" dirty="0">
              <a:ln>
                <a:noFill/>
              </a:ln>
              <a:effectLst/>
              <a:uLnTx/>
              <a:uFillTx/>
              <a:ea typeface="+mn-ea"/>
              <a:cs typeface="+mn-cs"/>
            </a:endParaRPr>
          </a:p>
        </p:txBody>
      </p:sp>
      <p:sp>
        <p:nvSpPr>
          <p:cNvPr id="12" name="Titel 1">
            <a:extLst>
              <a:ext uri="{FF2B5EF4-FFF2-40B4-BE49-F238E27FC236}">
                <a16:creationId xmlns:a16="http://schemas.microsoft.com/office/drawing/2014/main" id="{644A707E-FC8D-2E71-F419-4E8774DA07D2}"/>
              </a:ext>
            </a:extLst>
          </p:cNvPr>
          <p:cNvSpPr>
            <a:spLocks noGrp="1"/>
          </p:cNvSpPr>
          <p:nvPr>
            <p:ph type="title"/>
          </p:nvPr>
        </p:nvSpPr>
        <p:spPr>
          <a:xfrm>
            <a:off x="838200" y="772521"/>
            <a:ext cx="10515600" cy="750435"/>
          </a:xfrm>
        </p:spPr>
        <p:txBody>
          <a:bodyPr/>
          <a:lstStyle/>
          <a:p>
            <a:r>
              <a:rPr lang="de-DE" err="1"/>
              <a:t>Results</a:t>
            </a:r>
            <a:r>
              <a:rPr lang="de-DE"/>
              <a:t> </a:t>
            </a:r>
            <a:r>
              <a:rPr lang="de-DE" err="1"/>
              <a:t>with</a:t>
            </a:r>
            <a:r>
              <a:rPr lang="de-DE"/>
              <a:t> PN-HPT</a:t>
            </a:r>
            <a:r>
              <a:rPr lang="de-DE" baseline="30000"/>
              <a:t>®</a:t>
            </a:r>
          </a:p>
        </p:txBody>
      </p:sp>
      <p:sp>
        <p:nvSpPr>
          <p:cNvPr id="4" name="TextBox 3">
            <a:extLst>
              <a:ext uri="{FF2B5EF4-FFF2-40B4-BE49-F238E27FC236}">
                <a16:creationId xmlns:a16="http://schemas.microsoft.com/office/drawing/2014/main" id="{24062B41-8DF6-DE98-9D3F-877467D88E68}"/>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17291955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E28B2D98-B769-7041-6F8B-8B43E2C001C6}"/>
              </a:ext>
            </a:extLst>
          </p:cNvPr>
          <p:cNvSpPr/>
          <p:nvPr/>
        </p:nvSpPr>
        <p:spPr>
          <a:xfrm flipH="1">
            <a:off x="6289439" y="0"/>
            <a:ext cx="5902561" cy="6902246"/>
          </a:xfrm>
          <a:custGeom>
            <a:avLst/>
            <a:gdLst>
              <a:gd name="connsiteX0" fmla="*/ 0 w 6241774"/>
              <a:gd name="connsiteY0" fmla="*/ 0 h 6858000"/>
              <a:gd name="connsiteX1" fmla="*/ 6241774 w 6241774"/>
              <a:gd name="connsiteY1" fmla="*/ 0 h 6858000"/>
              <a:gd name="connsiteX2" fmla="*/ 6241774 w 6241774"/>
              <a:gd name="connsiteY2" fmla="*/ 6858000 h 6858000"/>
              <a:gd name="connsiteX3" fmla="*/ 0 w 6241774"/>
              <a:gd name="connsiteY3" fmla="*/ 6858000 h 6858000"/>
              <a:gd name="connsiteX4" fmla="*/ 0 w 6241774"/>
              <a:gd name="connsiteY4" fmla="*/ 0 h 6858000"/>
              <a:gd name="connsiteX0" fmla="*/ 0 w 6241774"/>
              <a:gd name="connsiteY0" fmla="*/ 14749 h 6872749"/>
              <a:gd name="connsiteX1" fmla="*/ 5032406 w 6241774"/>
              <a:gd name="connsiteY1" fmla="*/ 0 h 6872749"/>
              <a:gd name="connsiteX2" fmla="*/ 6241774 w 6241774"/>
              <a:gd name="connsiteY2" fmla="*/ 6872749 h 6872749"/>
              <a:gd name="connsiteX3" fmla="*/ 0 w 6241774"/>
              <a:gd name="connsiteY3" fmla="*/ 6872749 h 6872749"/>
              <a:gd name="connsiteX4" fmla="*/ 0 w 6241774"/>
              <a:gd name="connsiteY4" fmla="*/ 14749 h 6872749"/>
              <a:gd name="connsiteX0" fmla="*/ 0 w 6241774"/>
              <a:gd name="connsiteY0" fmla="*/ 29497 h 6887497"/>
              <a:gd name="connsiteX1" fmla="*/ 5445360 w 6241774"/>
              <a:gd name="connsiteY1" fmla="*/ 0 h 6887497"/>
              <a:gd name="connsiteX2" fmla="*/ 6241774 w 6241774"/>
              <a:gd name="connsiteY2" fmla="*/ 6887497 h 6887497"/>
              <a:gd name="connsiteX3" fmla="*/ 0 w 6241774"/>
              <a:gd name="connsiteY3" fmla="*/ 6887497 h 6887497"/>
              <a:gd name="connsiteX4" fmla="*/ 0 w 6241774"/>
              <a:gd name="connsiteY4" fmla="*/ 29497 h 6887497"/>
              <a:gd name="connsiteX0" fmla="*/ 0 w 6241774"/>
              <a:gd name="connsiteY0" fmla="*/ 14749 h 6872749"/>
              <a:gd name="connsiteX1" fmla="*/ 5209386 w 6241774"/>
              <a:gd name="connsiteY1" fmla="*/ 0 h 6872749"/>
              <a:gd name="connsiteX2" fmla="*/ 6241774 w 6241774"/>
              <a:gd name="connsiteY2" fmla="*/ 6872749 h 6872749"/>
              <a:gd name="connsiteX3" fmla="*/ 0 w 6241774"/>
              <a:gd name="connsiteY3" fmla="*/ 6872749 h 6872749"/>
              <a:gd name="connsiteX4" fmla="*/ 0 w 6241774"/>
              <a:gd name="connsiteY4" fmla="*/ 14749 h 6872749"/>
              <a:gd name="connsiteX0" fmla="*/ 0 w 5902561"/>
              <a:gd name="connsiteY0" fmla="*/ 14749 h 6902246"/>
              <a:gd name="connsiteX1" fmla="*/ 5209386 w 5902561"/>
              <a:gd name="connsiteY1" fmla="*/ 0 h 6902246"/>
              <a:gd name="connsiteX2" fmla="*/ 5902561 w 5902561"/>
              <a:gd name="connsiteY2" fmla="*/ 6902246 h 6902246"/>
              <a:gd name="connsiteX3" fmla="*/ 0 w 5902561"/>
              <a:gd name="connsiteY3" fmla="*/ 6872749 h 6902246"/>
              <a:gd name="connsiteX4" fmla="*/ 0 w 5902561"/>
              <a:gd name="connsiteY4" fmla="*/ 14749 h 690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561" h="6902246">
                <a:moveTo>
                  <a:pt x="0" y="14749"/>
                </a:moveTo>
                <a:lnTo>
                  <a:pt x="5209386" y="0"/>
                </a:lnTo>
                <a:lnTo>
                  <a:pt x="5902561" y="6902246"/>
                </a:lnTo>
                <a:lnTo>
                  <a:pt x="0" y="6872749"/>
                </a:lnTo>
                <a:lnTo>
                  <a:pt x="0" y="14749"/>
                </a:lnTo>
                <a:close/>
              </a:path>
            </a:pathLst>
          </a:custGeom>
          <a:gradFill>
            <a:gsLst>
              <a:gs pos="0">
                <a:srgbClr val="5EB245"/>
              </a:gs>
              <a:gs pos="100000">
                <a:srgbClr val="FFF039"/>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Picture 10">
            <a:extLst>
              <a:ext uri="{FF2B5EF4-FFF2-40B4-BE49-F238E27FC236}">
                <a16:creationId xmlns:a16="http://schemas.microsoft.com/office/drawing/2014/main" id="{183E33BF-277C-918B-585D-D1F25CCA40A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88555" y="1086396"/>
            <a:ext cx="10783787" cy="4835338"/>
          </a:xfrm>
          <a:prstGeom prst="rect">
            <a:avLst/>
          </a:prstGeom>
        </p:spPr>
      </p:pic>
      <p:pic>
        <p:nvPicPr>
          <p:cNvPr id="10" name="Grafik 9">
            <a:extLst>
              <a:ext uri="{FF2B5EF4-FFF2-40B4-BE49-F238E27FC236}">
                <a16:creationId xmlns:a16="http://schemas.microsoft.com/office/drawing/2014/main" id="{5D38D4EA-E4B6-00FD-CA4B-A1F7E8622E4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52756" y="5378997"/>
            <a:ext cx="1529415" cy="966081"/>
          </a:xfrm>
          <a:prstGeom prst="rect">
            <a:avLst/>
          </a:prstGeom>
        </p:spPr>
      </p:pic>
      <p:sp>
        <p:nvSpPr>
          <p:cNvPr id="7" name="TextBox 1">
            <a:extLst>
              <a:ext uri="{FF2B5EF4-FFF2-40B4-BE49-F238E27FC236}">
                <a16:creationId xmlns:a16="http://schemas.microsoft.com/office/drawing/2014/main" id="{D3EE8AFA-B7F4-311E-3233-7CC9A4CE224E}"/>
              </a:ext>
            </a:extLst>
          </p:cNvPr>
          <p:cNvSpPr txBox="1"/>
          <p:nvPr/>
        </p:nvSpPr>
        <p:spPr>
          <a:xfrm>
            <a:off x="6564527" y="5996229"/>
            <a:ext cx="3788229" cy="392864"/>
          </a:xfrm>
          <a:prstGeom prst="rect">
            <a:avLst/>
          </a:prstGeom>
          <a:noFill/>
        </p:spPr>
        <p:txBody>
          <a:bodyPr wrap="square" rtlCol="0">
            <a:spAutoFit/>
          </a:bodyPr>
          <a:lstStyle/>
          <a:p>
            <a:pPr algn="l">
              <a:lnSpc>
                <a:spcPct val="120000"/>
              </a:lnSpc>
            </a:pPr>
            <a:r>
              <a:rPr lang="de-AT" dirty="0">
                <a:latin typeface="Century Gothic" panose="020B0502020202020204" pitchFamily="34" charset="0"/>
              </a:rPr>
              <a:t>After - 2 </a:t>
            </a:r>
            <a:r>
              <a:rPr lang="de-AT" dirty="0" err="1">
                <a:latin typeface="Century Gothic" panose="020B0502020202020204" pitchFamily="34" charset="0"/>
              </a:rPr>
              <a:t>weeks</a:t>
            </a:r>
            <a:r>
              <a:rPr lang="de-AT" dirty="0">
                <a:latin typeface="Century Gothic" panose="020B0502020202020204" pitchFamily="34" charset="0"/>
              </a:rPr>
              <a:t> after 2nd </a:t>
            </a:r>
            <a:r>
              <a:rPr lang="de-AT" dirty="0" err="1">
                <a:latin typeface="Century Gothic" panose="020B0502020202020204" pitchFamily="34" charset="0"/>
              </a:rPr>
              <a:t>session</a:t>
            </a:r>
            <a:endParaRPr lang="de-DE" dirty="0">
              <a:latin typeface="Century Gothic" panose="020B0502020202020204" pitchFamily="34" charset="0"/>
            </a:endParaRPr>
          </a:p>
        </p:txBody>
      </p:sp>
      <p:sp>
        <p:nvSpPr>
          <p:cNvPr id="8" name="TextBox 2">
            <a:extLst>
              <a:ext uri="{FF2B5EF4-FFF2-40B4-BE49-F238E27FC236}">
                <a16:creationId xmlns:a16="http://schemas.microsoft.com/office/drawing/2014/main" id="{FAEFC6B8-B56B-A18A-14E7-4734EC5FA47A}"/>
              </a:ext>
            </a:extLst>
          </p:cNvPr>
          <p:cNvSpPr txBox="1"/>
          <p:nvPr/>
        </p:nvSpPr>
        <p:spPr>
          <a:xfrm>
            <a:off x="707910" y="5952214"/>
            <a:ext cx="3788229" cy="392864"/>
          </a:xfrm>
          <a:prstGeom prst="rect">
            <a:avLst/>
          </a:prstGeom>
          <a:noFill/>
        </p:spPr>
        <p:txBody>
          <a:bodyPr wrap="square" rtlCol="0">
            <a:spAutoFit/>
          </a:bodyPr>
          <a:lstStyle/>
          <a:p>
            <a:pPr algn="l">
              <a:lnSpc>
                <a:spcPct val="120000"/>
              </a:lnSpc>
            </a:pPr>
            <a:r>
              <a:rPr lang="de-AT" dirty="0" err="1">
                <a:latin typeface="Century Gothic" panose="020B0502020202020204" pitchFamily="34" charset="0"/>
              </a:rPr>
              <a:t>Before</a:t>
            </a:r>
            <a:endParaRPr lang="de-DE" dirty="0">
              <a:latin typeface="Century Gothic" panose="020B0502020202020204" pitchFamily="34" charset="0"/>
            </a:endParaRPr>
          </a:p>
        </p:txBody>
      </p:sp>
      <p:sp>
        <p:nvSpPr>
          <p:cNvPr id="13" name="TextBox 4">
            <a:extLst>
              <a:ext uri="{FF2B5EF4-FFF2-40B4-BE49-F238E27FC236}">
                <a16:creationId xmlns:a16="http://schemas.microsoft.com/office/drawing/2014/main" id="{C6DCF9EB-A704-0FCE-12C3-C97D6AEB71F6}"/>
              </a:ext>
            </a:extLst>
          </p:cNvPr>
          <p:cNvSpPr txBox="1"/>
          <p:nvPr/>
        </p:nvSpPr>
        <p:spPr>
          <a:xfrm>
            <a:off x="6895696" y="640764"/>
            <a:ext cx="4676646" cy="369332"/>
          </a:xfrm>
          <a:prstGeom prst="rect">
            <a:avLst/>
          </a:prstGeom>
          <a:noFill/>
        </p:spPr>
        <p:txBody>
          <a:bodyPr wrap="square" rtlCol="0">
            <a:spAutoFit/>
          </a:bodyPr>
          <a:lstStyle/>
          <a:p>
            <a:pPr algn="r"/>
            <a:r>
              <a:rPr lang="en-GB" dirty="0"/>
              <a:t>Image courtesy of prof. Syed </a:t>
            </a:r>
            <a:r>
              <a:rPr lang="en-GB" dirty="0" err="1"/>
              <a:t>Haq</a:t>
            </a:r>
            <a:endParaRPr lang="en-GB" dirty="0"/>
          </a:p>
        </p:txBody>
      </p:sp>
      <p:sp>
        <p:nvSpPr>
          <p:cNvPr id="4" name="TextBox 3">
            <a:extLst>
              <a:ext uri="{FF2B5EF4-FFF2-40B4-BE49-F238E27FC236}">
                <a16:creationId xmlns:a16="http://schemas.microsoft.com/office/drawing/2014/main" id="{34744EEC-DB64-4298-616A-105332A59CBE}"/>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15521907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Ein Bild, das Person, Kleidung, posieren enthält.&#10;&#10;Automatisch generierte Beschreibung">
            <a:extLst>
              <a:ext uri="{FF2B5EF4-FFF2-40B4-BE49-F238E27FC236}">
                <a16:creationId xmlns:a16="http://schemas.microsoft.com/office/drawing/2014/main" id="{5F198D66-7580-2D36-97DF-6A7BBA3EDBE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5654"/>
          <a:stretch/>
        </p:blipFill>
        <p:spPr>
          <a:xfrm>
            <a:off x="2683530" y="-14747"/>
            <a:ext cx="9497358" cy="6902246"/>
          </a:xfrm>
          <a:prstGeom prst="rect">
            <a:avLst/>
          </a:prstGeom>
        </p:spPr>
      </p:pic>
      <p:sp>
        <p:nvSpPr>
          <p:cNvPr id="8" name="Rechteck 2">
            <a:extLst>
              <a:ext uri="{FF2B5EF4-FFF2-40B4-BE49-F238E27FC236}">
                <a16:creationId xmlns:a16="http://schemas.microsoft.com/office/drawing/2014/main" id="{9A2A6254-0B34-186F-FDE8-6F2F89675705}"/>
              </a:ext>
            </a:extLst>
          </p:cNvPr>
          <p:cNvSpPr/>
          <p:nvPr/>
        </p:nvSpPr>
        <p:spPr>
          <a:xfrm>
            <a:off x="-1" y="-14748"/>
            <a:ext cx="5902561" cy="6902246"/>
          </a:xfrm>
          <a:custGeom>
            <a:avLst/>
            <a:gdLst>
              <a:gd name="connsiteX0" fmla="*/ 0 w 6241774"/>
              <a:gd name="connsiteY0" fmla="*/ 0 h 6858000"/>
              <a:gd name="connsiteX1" fmla="*/ 6241774 w 6241774"/>
              <a:gd name="connsiteY1" fmla="*/ 0 h 6858000"/>
              <a:gd name="connsiteX2" fmla="*/ 6241774 w 6241774"/>
              <a:gd name="connsiteY2" fmla="*/ 6858000 h 6858000"/>
              <a:gd name="connsiteX3" fmla="*/ 0 w 6241774"/>
              <a:gd name="connsiteY3" fmla="*/ 6858000 h 6858000"/>
              <a:gd name="connsiteX4" fmla="*/ 0 w 6241774"/>
              <a:gd name="connsiteY4" fmla="*/ 0 h 6858000"/>
              <a:gd name="connsiteX0" fmla="*/ 0 w 6241774"/>
              <a:gd name="connsiteY0" fmla="*/ 14749 h 6872749"/>
              <a:gd name="connsiteX1" fmla="*/ 5032406 w 6241774"/>
              <a:gd name="connsiteY1" fmla="*/ 0 h 6872749"/>
              <a:gd name="connsiteX2" fmla="*/ 6241774 w 6241774"/>
              <a:gd name="connsiteY2" fmla="*/ 6872749 h 6872749"/>
              <a:gd name="connsiteX3" fmla="*/ 0 w 6241774"/>
              <a:gd name="connsiteY3" fmla="*/ 6872749 h 6872749"/>
              <a:gd name="connsiteX4" fmla="*/ 0 w 6241774"/>
              <a:gd name="connsiteY4" fmla="*/ 14749 h 6872749"/>
              <a:gd name="connsiteX0" fmla="*/ 0 w 6241774"/>
              <a:gd name="connsiteY0" fmla="*/ 29497 h 6887497"/>
              <a:gd name="connsiteX1" fmla="*/ 5445360 w 6241774"/>
              <a:gd name="connsiteY1" fmla="*/ 0 h 6887497"/>
              <a:gd name="connsiteX2" fmla="*/ 6241774 w 6241774"/>
              <a:gd name="connsiteY2" fmla="*/ 6887497 h 6887497"/>
              <a:gd name="connsiteX3" fmla="*/ 0 w 6241774"/>
              <a:gd name="connsiteY3" fmla="*/ 6887497 h 6887497"/>
              <a:gd name="connsiteX4" fmla="*/ 0 w 6241774"/>
              <a:gd name="connsiteY4" fmla="*/ 29497 h 6887497"/>
              <a:gd name="connsiteX0" fmla="*/ 0 w 6241774"/>
              <a:gd name="connsiteY0" fmla="*/ 14749 h 6872749"/>
              <a:gd name="connsiteX1" fmla="*/ 5209386 w 6241774"/>
              <a:gd name="connsiteY1" fmla="*/ 0 h 6872749"/>
              <a:gd name="connsiteX2" fmla="*/ 6241774 w 6241774"/>
              <a:gd name="connsiteY2" fmla="*/ 6872749 h 6872749"/>
              <a:gd name="connsiteX3" fmla="*/ 0 w 6241774"/>
              <a:gd name="connsiteY3" fmla="*/ 6872749 h 6872749"/>
              <a:gd name="connsiteX4" fmla="*/ 0 w 6241774"/>
              <a:gd name="connsiteY4" fmla="*/ 14749 h 6872749"/>
              <a:gd name="connsiteX0" fmla="*/ 0 w 5902561"/>
              <a:gd name="connsiteY0" fmla="*/ 14749 h 6902246"/>
              <a:gd name="connsiteX1" fmla="*/ 5209386 w 5902561"/>
              <a:gd name="connsiteY1" fmla="*/ 0 h 6902246"/>
              <a:gd name="connsiteX2" fmla="*/ 5902561 w 5902561"/>
              <a:gd name="connsiteY2" fmla="*/ 6902246 h 6902246"/>
              <a:gd name="connsiteX3" fmla="*/ 0 w 5902561"/>
              <a:gd name="connsiteY3" fmla="*/ 6872749 h 6902246"/>
              <a:gd name="connsiteX4" fmla="*/ 0 w 5902561"/>
              <a:gd name="connsiteY4" fmla="*/ 14749 h 690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561" h="6902246">
                <a:moveTo>
                  <a:pt x="0" y="14749"/>
                </a:moveTo>
                <a:lnTo>
                  <a:pt x="5209386" y="0"/>
                </a:lnTo>
                <a:lnTo>
                  <a:pt x="5902561" y="6902246"/>
                </a:lnTo>
                <a:lnTo>
                  <a:pt x="0" y="6872749"/>
                </a:lnTo>
                <a:lnTo>
                  <a:pt x="0" y="14749"/>
                </a:lnTo>
                <a:close/>
              </a:path>
            </a:pathLst>
          </a:custGeom>
          <a:gradFill>
            <a:gsLst>
              <a:gs pos="0">
                <a:srgbClr val="70629C"/>
              </a:gs>
              <a:gs pos="100000">
                <a:srgbClr val="E893B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Picture 5">
            <a:extLst>
              <a:ext uri="{FF2B5EF4-FFF2-40B4-BE49-F238E27FC236}">
                <a16:creationId xmlns:a16="http://schemas.microsoft.com/office/drawing/2014/main" id="{DAE04A45-B5CF-8B85-8974-DF1F4DB5810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510" y="317794"/>
            <a:ext cx="897600" cy="174901"/>
          </a:xfrm>
          <a:prstGeom prst="rect">
            <a:avLst/>
          </a:prstGeom>
        </p:spPr>
      </p:pic>
      <p:pic>
        <p:nvPicPr>
          <p:cNvPr id="6" name="Picture 5">
            <a:extLst>
              <a:ext uri="{FF2B5EF4-FFF2-40B4-BE49-F238E27FC236}">
                <a16:creationId xmlns:a16="http://schemas.microsoft.com/office/drawing/2014/main" id="{29402912-8353-98D7-2FC7-E8BDEF032DEF}"/>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304510" y="318149"/>
            <a:ext cx="897600" cy="174191"/>
          </a:xfrm>
          <a:prstGeom prst="rect">
            <a:avLst/>
          </a:prstGeom>
        </p:spPr>
      </p:pic>
      <p:pic>
        <p:nvPicPr>
          <p:cNvPr id="4" name="Grafik 3">
            <a:extLst>
              <a:ext uri="{FF2B5EF4-FFF2-40B4-BE49-F238E27FC236}">
                <a16:creationId xmlns:a16="http://schemas.microsoft.com/office/drawing/2014/main" id="{0F9063E2-04D6-CF7F-0E79-6BDA091A90E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5351" y="2954440"/>
            <a:ext cx="3766140" cy="2305028"/>
          </a:xfrm>
          <a:prstGeom prst="rect">
            <a:avLst/>
          </a:prstGeom>
        </p:spPr>
      </p:pic>
      <p:pic>
        <p:nvPicPr>
          <p:cNvPr id="7" name="Grafik 6">
            <a:extLst>
              <a:ext uri="{FF2B5EF4-FFF2-40B4-BE49-F238E27FC236}">
                <a16:creationId xmlns:a16="http://schemas.microsoft.com/office/drawing/2014/main" id="{1FDAF282-0C60-2841-AC19-342F2C2176D8}"/>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925086" y="1113510"/>
            <a:ext cx="2118778" cy="970043"/>
          </a:xfrm>
          <a:prstGeom prst="rect">
            <a:avLst/>
          </a:prstGeom>
        </p:spPr>
      </p:pic>
      <p:sp>
        <p:nvSpPr>
          <p:cNvPr id="2" name="TextBox 2">
            <a:extLst>
              <a:ext uri="{FF2B5EF4-FFF2-40B4-BE49-F238E27FC236}">
                <a16:creationId xmlns:a16="http://schemas.microsoft.com/office/drawing/2014/main" id="{79EB2454-FF34-10DC-A78A-BDDFDF900502}"/>
              </a:ext>
            </a:extLst>
          </p:cNvPr>
          <p:cNvSpPr txBox="1"/>
          <p:nvPr/>
        </p:nvSpPr>
        <p:spPr>
          <a:xfrm>
            <a:off x="11933927" y="6599096"/>
            <a:ext cx="516145" cy="225896"/>
          </a:xfrm>
          <a:prstGeom prst="rect">
            <a:avLst/>
          </a:prstGeom>
          <a:noFill/>
        </p:spPr>
        <p:txBody>
          <a:bodyPr wrap="square" rtlCol="0">
            <a:spAutoFit/>
          </a:bodyPr>
          <a:lstStyle/>
          <a:p>
            <a:pPr algn="l">
              <a:lnSpc>
                <a:spcPct val="120000"/>
              </a:lnSpc>
            </a:pPr>
            <a:r>
              <a:rPr lang="en-GB" sz="800">
                <a:solidFill>
                  <a:schemeClr val="bg1"/>
                </a:solidFill>
                <a:latin typeface="Century Gothic" panose="020B0502020202020204" pitchFamily="34" charset="0"/>
              </a:rPr>
              <a:t>O</a:t>
            </a:r>
            <a:endParaRPr lang="de-DE" sz="800">
              <a:solidFill>
                <a:schemeClr val="bg1"/>
              </a:solidFill>
              <a:latin typeface="Century Gothic" panose="020B0502020202020204" pitchFamily="34" charset="0"/>
            </a:endParaRPr>
          </a:p>
        </p:txBody>
      </p:sp>
    </p:spTree>
    <p:extLst>
      <p:ext uri="{BB962C8B-B14F-4D97-AF65-F5344CB8AC3E}">
        <p14:creationId xmlns:p14="http://schemas.microsoft.com/office/powerpoint/2010/main" val="7567947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arallelogramm 4">
            <a:extLst>
              <a:ext uri="{FF2B5EF4-FFF2-40B4-BE49-F238E27FC236}">
                <a16:creationId xmlns:a16="http://schemas.microsoft.com/office/drawing/2014/main" id="{C8687091-6B4C-69B1-9E04-C8173C8756E2}"/>
              </a:ext>
            </a:extLst>
          </p:cNvPr>
          <p:cNvSpPr/>
          <p:nvPr/>
        </p:nvSpPr>
        <p:spPr>
          <a:xfrm>
            <a:off x="-493485" y="-72422"/>
            <a:ext cx="6205408" cy="6957527"/>
          </a:xfrm>
          <a:custGeom>
            <a:avLst/>
            <a:gdLst>
              <a:gd name="connsiteX0" fmla="*/ 0 w 7840566"/>
              <a:gd name="connsiteY0" fmla="*/ 6858000 h 6858000"/>
              <a:gd name="connsiteX1" fmla="*/ 1714500 w 7840566"/>
              <a:gd name="connsiteY1" fmla="*/ 0 h 6858000"/>
              <a:gd name="connsiteX2" fmla="*/ 7840566 w 7840566"/>
              <a:gd name="connsiteY2" fmla="*/ 0 h 6858000"/>
              <a:gd name="connsiteX3" fmla="*/ 6126066 w 7840566"/>
              <a:gd name="connsiteY3" fmla="*/ 6858000 h 6858000"/>
              <a:gd name="connsiteX4" fmla="*/ 0 w 7840566"/>
              <a:gd name="connsiteY4" fmla="*/ 6858000 h 6858000"/>
              <a:gd name="connsiteX0" fmla="*/ 0 w 6345399"/>
              <a:gd name="connsiteY0" fmla="*/ 6858000 h 6858000"/>
              <a:gd name="connsiteX1" fmla="*/ 1714500 w 6345399"/>
              <a:gd name="connsiteY1" fmla="*/ 0 h 6858000"/>
              <a:gd name="connsiteX2" fmla="*/ 6345399 w 6345399"/>
              <a:gd name="connsiteY2" fmla="*/ 24713 h 6858000"/>
              <a:gd name="connsiteX3" fmla="*/ 6126066 w 6345399"/>
              <a:gd name="connsiteY3" fmla="*/ 6858000 h 6858000"/>
              <a:gd name="connsiteX4" fmla="*/ 0 w 6345399"/>
              <a:gd name="connsiteY4" fmla="*/ 6858000 h 6858000"/>
              <a:gd name="connsiteX0" fmla="*/ 0 w 6126066"/>
              <a:gd name="connsiteY0" fmla="*/ 6858000 h 6858000"/>
              <a:gd name="connsiteX1" fmla="*/ 1714500 w 6126066"/>
              <a:gd name="connsiteY1" fmla="*/ 0 h 6858000"/>
              <a:gd name="connsiteX2" fmla="*/ 6122978 w 6126066"/>
              <a:gd name="connsiteY2" fmla="*/ 37070 h 6858000"/>
              <a:gd name="connsiteX3" fmla="*/ 6126066 w 6126066"/>
              <a:gd name="connsiteY3" fmla="*/ 6858000 h 6858000"/>
              <a:gd name="connsiteX4" fmla="*/ 0 w 6126066"/>
              <a:gd name="connsiteY4" fmla="*/ 6858000 h 6858000"/>
              <a:gd name="connsiteX0" fmla="*/ 0 w 6135401"/>
              <a:gd name="connsiteY0" fmla="*/ 6870357 h 6870357"/>
              <a:gd name="connsiteX1" fmla="*/ 1714500 w 6135401"/>
              <a:gd name="connsiteY1" fmla="*/ 12357 h 6870357"/>
              <a:gd name="connsiteX2" fmla="*/ 6135335 w 6135401"/>
              <a:gd name="connsiteY2" fmla="*/ 0 h 6870357"/>
              <a:gd name="connsiteX3" fmla="*/ 6126066 w 6135401"/>
              <a:gd name="connsiteY3" fmla="*/ 6870357 h 6870357"/>
              <a:gd name="connsiteX4" fmla="*/ 0 w 6135401"/>
              <a:gd name="connsiteY4" fmla="*/ 6870357 h 6870357"/>
              <a:gd name="connsiteX0" fmla="*/ 0 w 4542575"/>
              <a:gd name="connsiteY0" fmla="*/ 6870357 h 6870357"/>
              <a:gd name="connsiteX1" fmla="*/ 121674 w 4542575"/>
              <a:gd name="connsiteY1" fmla="*/ 12357 h 6870357"/>
              <a:gd name="connsiteX2" fmla="*/ 4542509 w 4542575"/>
              <a:gd name="connsiteY2" fmla="*/ 0 h 6870357"/>
              <a:gd name="connsiteX3" fmla="*/ 4533240 w 4542575"/>
              <a:gd name="connsiteY3" fmla="*/ 6870357 h 6870357"/>
              <a:gd name="connsiteX4" fmla="*/ 0 w 4542575"/>
              <a:gd name="connsiteY4" fmla="*/ 6870357 h 6870357"/>
              <a:gd name="connsiteX0" fmla="*/ 0 w 6067073"/>
              <a:gd name="connsiteY0" fmla="*/ 6870357 h 6914602"/>
              <a:gd name="connsiteX1" fmla="*/ 121674 w 6067073"/>
              <a:gd name="connsiteY1" fmla="*/ 12357 h 6914602"/>
              <a:gd name="connsiteX2" fmla="*/ 4542509 w 6067073"/>
              <a:gd name="connsiteY2" fmla="*/ 0 h 6914602"/>
              <a:gd name="connsiteX3" fmla="*/ 6067073 w 6067073"/>
              <a:gd name="connsiteY3" fmla="*/ 6914602 h 6914602"/>
              <a:gd name="connsiteX4" fmla="*/ 0 w 6067073"/>
              <a:gd name="connsiteY4" fmla="*/ 6870357 h 6914602"/>
              <a:gd name="connsiteX0" fmla="*/ 0 w 6067073"/>
              <a:gd name="connsiteY0" fmla="*/ 6870357 h 6914602"/>
              <a:gd name="connsiteX1" fmla="*/ 121674 w 6067073"/>
              <a:gd name="connsiteY1" fmla="*/ 12357 h 6914602"/>
              <a:gd name="connsiteX2" fmla="*/ 4542509 w 6067073"/>
              <a:gd name="connsiteY2" fmla="*/ 0 h 6914602"/>
              <a:gd name="connsiteX3" fmla="*/ 6067073 w 6067073"/>
              <a:gd name="connsiteY3" fmla="*/ 6914602 h 6914602"/>
              <a:gd name="connsiteX4" fmla="*/ 0 w 6067073"/>
              <a:gd name="connsiteY4" fmla="*/ 6870357 h 6914602"/>
              <a:gd name="connsiteX0" fmla="*/ 0 w 6067073"/>
              <a:gd name="connsiteY0" fmla="*/ 6870357 h 6914602"/>
              <a:gd name="connsiteX1" fmla="*/ 121674 w 6067073"/>
              <a:gd name="connsiteY1" fmla="*/ 12357 h 6914602"/>
              <a:gd name="connsiteX2" fmla="*/ 4542509 w 6067073"/>
              <a:gd name="connsiteY2" fmla="*/ 0 h 6914602"/>
              <a:gd name="connsiteX3" fmla="*/ 6067073 w 6067073"/>
              <a:gd name="connsiteY3" fmla="*/ 6914602 h 6914602"/>
              <a:gd name="connsiteX4" fmla="*/ 0 w 6067073"/>
              <a:gd name="connsiteY4" fmla="*/ 6870357 h 6914602"/>
              <a:gd name="connsiteX0" fmla="*/ 0 w 6140815"/>
              <a:gd name="connsiteY0" fmla="*/ 6870357 h 6885105"/>
              <a:gd name="connsiteX1" fmla="*/ 121674 w 6140815"/>
              <a:gd name="connsiteY1" fmla="*/ 12357 h 6885105"/>
              <a:gd name="connsiteX2" fmla="*/ 4542509 w 6140815"/>
              <a:gd name="connsiteY2" fmla="*/ 0 h 6885105"/>
              <a:gd name="connsiteX3" fmla="*/ 6140815 w 6140815"/>
              <a:gd name="connsiteY3" fmla="*/ 6885105 h 6885105"/>
              <a:gd name="connsiteX4" fmla="*/ 0 w 6140815"/>
              <a:gd name="connsiteY4" fmla="*/ 6870357 h 6885105"/>
              <a:gd name="connsiteX0" fmla="*/ 0 w 6140815"/>
              <a:gd name="connsiteY0" fmla="*/ 6870357 h 6885105"/>
              <a:gd name="connsiteX1" fmla="*/ 121674 w 6140815"/>
              <a:gd name="connsiteY1" fmla="*/ 12357 h 6885105"/>
              <a:gd name="connsiteX2" fmla="*/ 4542509 w 6140815"/>
              <a:gd name="connsiteY2" fmla="*/ 0 h 6885105"/>
              <a:gd name="connsiteX3" fmla="*/ 6140815 w 6140815"/>
              <a:gd name="connsiteY3" fmla="*/ 6885105 h 6885105"/>
              <a:gd name="connsiteX4" fmla="*/ 0 w 6140815"/>
              <a:gd name="connsiteY4" fmla="*/ 6870357 h 6885105"/>
              <a:gd name="connsiteX0" fmla="*/ 0 w 6140815"/>
              <a:gd name="connsiteY0" fmla="*/ 6870357 h 6885105"/>
              <a:gd name="connsiteX1" fmla="*/ 121674 w 6140815"/>
              <a:gd name="connsiteY1" fmla="*/ 12357 h 6885105"/>
              <a:gd name="connsiteX2" fmla="*/ 4542509 w 6140815"/>
              <a:gd name="connsiteY2" fmla="*/ 0 h 6885105"/>
              <a:gd name="connsiteX3" fmla="*/ 6140815 w 6140815"/>
              <a:gd name="connsiteY3" fmla="*/ 6885105 h 6885105"/>
              <a:gd name="connsiteX4" fmla="*/ 0 w 6140815"/>
              <a:gd name="connsiteY4" fmla="*/ 6870357 h 6885105"/>
              <a:gd name="connsiteX0" fmla="*/ 0 w 6140815"/>
              <a:gd name="connsiteY0" fmla="*/ 6870357 h 6885105"/>
              <a:gd name="connsiteX1" fmla="*/ 121674 w 6140815"/>
              <a:gd name="connsiteY1" fmla="*/ 12357 h 6885105"/>
              <a:gd name="connsiteX2" fmla="*/ 4542509 w 6140815"/>
              <a:gd name="connsiteY2" fmla="*/ 0 h 6885105"/>
              <a:gd name="connsiteX3" fmla="*/ 6140815 w 6140815"/>
              <a:gd name="connsiteY3" fmla="*/ 6885105 h 6885105"/>
              <a:gd name="connsiteX4" fmla="*/ 0 w 6140815"/>
              <a:gd name="connsiteY4" fmla="*/ 6870357 h 6885105"/>
              <a:gd name="connsiteX0" fmla="*/ 0 w 6140815"/>
              <a:gd name="connsiteY0" fmla="*/ 6870357 h 6885105"/>
              <a:gd name="connsiteX1" fmla="*/ 121674 w 6140815"/>
              <a:gd name="connsiteY1" fmla="*/ 12357 h 6885105"/>
              <a:gd name="connsiteX2" fmla="*/ 4542509 w 6140815"/>
              <a:gd name="connsiteY2" fmla="*/ 0 h 6885105"/>
              <a:gd name="connsiteX3" fmla="*/ 6140815 w 6140815"/>
              <a:gd name="connsiteY3" fmla="*/ 6885105 h 6885105"/>
              <a:gd name="connsiteX4" fmla="*/ 0 w 6140815"/>
              <a:gd name="connsiteY4" fmla="*/ 6870357 h 6885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0815" h="6885105">
                <a:moveTo>
                  <a:pt x="0" y="6870357"/>
                </a:moveTo>
                <a:lnTo>
                  <a:pt x="121674" y="12357"/>
                </a:lnTo>
                <a:lnTo>
                  <a:pt x="4542509" y="0"/>
                </a:lnTo>
                <a:cubicBezTo>
                  <a:pt x="5089229" y="2332637"/>
                  <a:pt x="5623593" y="4670455"/>
                  <a:pt x="6140815" y="6885105"/>
                </a:cubicBezTo>
                <a:lnTo>
                  <a:pt x="0" y="6870357"/>
                </a:lnTo>
                <a:close/>
              </a:path>
            </a:pathLst>
          </a:custGeom>
          <a:gradFill>
            <a:gsLst>
              <a:gs pos="0">
                <a:srgbClr val="6E619B"/>
              </a:gs>
              <a:gs pos="99000">
                <a:srgbClr val="E893B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pic>
        <p:nvPicPr>
          <p:cNvPr id="6" name="Picture 5">
            <a:extLst>
              <a:ext uri="{FF2B5EF4-FFF2-40B4-BE49-F238E27FC236}">
                <a16:creationId xmlns:a16="http://schemas.microsoft.com/office/drawing/2014/main" id="{29402912-8353-98D7-2FC7-E8BDEF032DEF}"/>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304510" y="318149"/>
            <a:ext cx="897600" cy="174191"/>
          </a:xfrm>
          <a:prstGeom prst="rect">
            <a:avLst/>
          </a:prstGeom>
        </p:spPr>
      </p:pic>
      <p:sp>
        <p:nvSpPr>
          <p:cNvPr id="3" name="Textplatzhalter 2">
            <a:extLst>
              <a:ext uri="{FF2B5EF4-FFF2-40B4-BE49-F238E27FC236}">
                <a16:creationId xmlns:a16="http://schemas.microsoft.com/office/drawing/2014/main" id="{071BF483-7AC6-A96C-0B0D-631800612316}"/>
              </a:ext>
            </a:extLst>
          </p:cNvPr>
          <p:cNvSpPr txBox="1">
            <a:spLocks/>
          </p:cNvSpPr>
          <p:nvPr/>
        </p:nvSpPr>
        <p:spPr>
          <a:xfrm>
            <a:off x="6012690" y="2317813"/>
            <a:ext cx="5525278" cy="3546475"/>
          </a:xfrm>
          <a:prstGeom prst="rect">
            <a:avLst/>
          </a:prstGeom>
        </p:spPr>
        <p:txBody>
          <a:bodyPr vert="horz" lIns="121920" tIns="60960" rIns="121920" bIns="6096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Century Gothic"/>
                <a:cs typeface="Arial"/>
              </a:rPr>
              <a:t>Highly purified and </a:t>
            </a:r>
            <a:r>
              <a:rPr lang="en-US" err="1">
                <a:latin typeface="Century Gothic"/>
                <a:cs typeface="Arial"/>
              </a:rPr>
              <a:t>reabsorbable</a:t>
            </a:r>
            <a:r>
              <a:rPr lang="en-US">
                <a:latin typeface="Century Gothic"/>
                <a:cs typeface="Arial"/>
              </a:rPr>
              <a:t> polynucleotides (PN-HPT</a:t>
            </a:r>
            <a:r>
              <a:rPr lang="de-DE" sz="2400" baseline="30000">
                <a:latin typeface="Century Gothic"/>
              </a:rPr>
              <a:t> ®</a:t>
            </a:r>
            <a:r>
              <a:rPr lang="en-US">
                <a:latin typeface="Century Gothic"/>
                <a:cs typeface="Arial"/>
              </a:rPr>
              <a:t>) </a:t>
            </a:r>
            <a:br>
              <a:rPr lang="en-US">
                <a:latin typeface="Century Gothic"/>
                <a:cs typeface="Arial"/>
              </a:rPr>
            </a:br>
            <a:r>
              <a:rPr lang="en-US">
                <a:latin typeface="Century Gothic"/>
                <a:cs typeface="Arial"/>
              </a:rPr>
              <a:t>7,5 mg/ml</a:t>
            </a:r>
            <a:br>
              <a:rPr lang="en-US">
                <a:latin typeface="Century Gothic"/>
                <a:cs typeface="Arial"/>
              </a:rPr>
            </a:br>
            <a:endParaRPr lang="en-US">
              <a:latin typeface="Century Gothic"/>
              <a:cs typeface="Arial"/>
            </a:endParaRPr>
          </a:p>
          <a:p>
            <a:r>
              <a:rPr lang="en-US">
                <a:latin typeface="Century Gothic"/>
                <a:cs typeface="Arial"/>
              </a:rPr>
              <a:t>Available in 2 ml  syringe</a:t>
            </a:r>
            <a:br>
              <a:rPr lang="en-US">
                <a:latin typeface="Century Gothic"/>
                <a:cs typeface="Arial"/>
              </a:rPr>
            </a:br>
            <a:endParaRPr lang="en-US">
              <a:latin typeface="Century Gothic"/>
              <a:cs typeface="Arial"/>
            </a:endParaRPr>
          </a:p>
          <a:p>
            <a:r>
              <a:rPr lang="en-US">
                <a:latin typeface="Century Gothic"/>
                <a:cs typeface="Arial"/>
              </a:rPr>
              <a:t>With two 30G ½  needles</a:t>
            </a:r>
          </a:p>
        </p:txBody>
      </p:sp>
      <p:sp>
        <p:nvSpPr>
          <p:cNvPr id="4" name="Titel 1">
            <a:extLst>
              <a:ext uri="{FF2B5EF4-FFF2-40B4-BE49-F238E27FC236}">
                <a16:creationId xmlns:a16="http://schemas.microsoft.com/office/drawing/2014/main" id="{F9FFCD4A-D646-D477-112E-E25DA2D012E4}"/>
              </a:ext>
            </a:extLst>
          </p:cNvPr>
          <p:cNvSpPr txBox="1">
            <a:spLocks/>
          </p:cNvSpPr>
          <p:nvPr/>
        </p:nvSpPr>
        <p:spPr>
          <a:xfrm>
            <a:off x="5964183" y="993712"/>
            <a:ext cx="5975555" cy="694974"/>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Century Gothic" panose="020B0502020202020204" pitchFamily="34" charset="0"/>
                <a:ea typeface="+mj-ea"/>
                <a:cs typeface="+mj-cs"/>
              </a:defRPr>
            </a:lvl1pPr>
          </a:lstStyle>
          <a:p>
            <a:r>
              <a:rPr lang="de-DE" noProof="1"/>
              <a:t>What is </a:t>
            </a:r>
            <a:r>
              <a:rPr lang="de-DE" noProof="1">
                <a:solidFill>
                  <a:srgbClr val="6E619B"/>
                </a:solidFill>
              </a:rPr>
              <a:t>PhilArt</a:t>
            </a:r>
            <a:r>
              <a:rPr lang="de-DE" noProof="1"/>
              <a:t> </a:t>
            </a:r>
            <a:r>
              <a:rPr lang="de-DE" noProof="1">
                <a:solidFill>
                  <a:srgbClr val="6E619B"/>
                </a:solidFill>
              </a:rPr>
              <a:t>hair</a:t>
            </a:r>
            <a:r>
              <a:rPr lang="de-DE" noProof="1"/>
              <a:t>?</a:t>
            </a:r>
            <a:endParaRPr lang="de-DE"/>
          </a:p>
        </p:txBody>
      </p:sp>
      <p:pic>
        <p:nvPicPr>
          <p:cNvPr id="7" name="Grafik 6">
            <a:extLst>
              <a:ext uri="{FF2B5EF4-FFF2-40B4-BE49-F238E27FC236}">
                <a16:creationId xmlns:a16="http://schemas.microsoft.com/office/drawing/2014/main" id="{FB830AFB-F025-5E9E-B33F-699EC0453E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3310" y="3390371"/>
            <a:ext cx="3013625" cy="1844459"/>
          </a:xfrm>
          <a:prstGeom prst="rect">
            <a:avLst/>
          </a:prstGeom>
        </p:spPr>
      </p:pic>
      <p:pic>
        <p:nvPicPr>
          <p:cNvPr id="11" name="Grafik 10">
            <a:extLst>
              <a:ext uri="{FF2B5EF4-FFF2-40B4-BE49-F238E27FC236}">
                <a16:creationId xmlns:a16="http://schemas.microsoft.com/office/drawing/2014/main" id="{A2B5DA78-A84F-7583-0060-D15D4CACA949}"/>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753310" y="1559141"/>
            <a:ext cx="2118778" cy="970043"/>
          </a:xfrm>
          <a:prstGeom prst="rect">
            <a:avLst/>
          </a:prstGeom>
        </p:spPr>
      </p:pic>
      <p:sp>
        <p:nvSpPr>
          <p:cNvPr id="2" name="TextBox 1">
            <a:extLst>
              <a:ext uri="{FF2B5EF4-FFF2-40B4-BE49-F238E27FC236}">
                <a16:creationId xmlns:a16="http://schemas.microsoft.com/office/drawing/2014/main" id="{9E33F3C0-831F-A4A6-28CE-BD938ECEDD3D}"/>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8189314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arallelogramm 4">
            <a:extLst>
              <a:ext uri="{FF2B5EF4-FFF2-40B4-BE49-F238E27FC236}">
                <a16:creationId xmlns:a16="http://schemas.microsoft.com/office/drawing/2014/main" id="{C8687091-6B4C-69B1-9E04-C8173C8756E2}"/>
              </a:ext>
            </a:extLst>
          </p:cNvPr>
          <p:cNvSpPr/>
          <p:nvPr/>
        </p:nvSpPr>
        <p:spPr>
          <a:xfrm>
            <a:off x="-493485" y="-57908"/>
            <a:ext cx="6205408" cy="6957527"/>
          </a:xfrm>
          <a:custGeom>
            <a:avLst/>
            <a:gdLst>
              <a:gd name="connsiteX0" fmla="*/ 0 w 7840566"/>
              <a:gd name="connsiteY0" fmla="*/ 6858000 h 6858000"/>
              <a:gd name="connsiteX1" fmla="*/ 1714500 w 7840566"/>
              <a:gd name="connsiteY1" fmla="*/ 0 h 6858000"/>
              <a:gd name="connsiteX2" fmla="*/ 7840566 w 7840566"/>
              <a:gd name="connsiteY2" fmla="*/ 0 h 6858000"/>
              <a:gd name="connsiteX3" fmla="*/ 6126066 w 7840566"/>
              <a:gd name="connsiteY3" fmla="*/ 6858000 h 6858000"/>
              <a:gd name="connsiteX4" fmla="*/ 0 w 7840566"/>
              <a:gd name="connsiteY4" fmla="*/ 6858000 h 6858000"/>
              <a:gd name="connsiteX0" fmla="*/ 0 w 6345399"/>
              <a:gd name="connsiteY0" fmla="*/ 6858000 h 6858000"/>
              <a:gd name="connsiteX1" fmla="*/ 1714500 w 6345399"/>
              <a:gd name="connsiteY1" fmla="*/ 0 h 6858000"/>
              <a:gd name="connsiteX2" fmla="*/ 6345399 w 6345399"/>
              <a:gd name="connsiteY2" fmla="*/ 24713 h 6858000"/>
              <a:gd name="connsiteX3" fmla="*/ 6126066 w 6345399"/>
              <a:gd name="connsiteY3" fmla="*/ 6858000 h 6858000"/>
              <a:gd name="connsiteX4" fmla="*/ 0 w 6345399"/>
              <a:gd name="connsiteY4" fmla="*/ 6858000 h 6858000"/>
              <a:gd name="connsiteX0" fmla="*/ 0 w 6126066"/>
              <a:gd name="connsiteY0" fmla="*/ 6858000 h 6858000"/>
              <a:gd name="connsiteX1" fmla="*/ 1714500 w 6126066"/>
              <a:gd name="connsiteY1" fmla="*/ 0 h 6858000"/>
              <a:gd name="connsiteX2" fmla="*/ 6122978 w 6126066"/>
              <a:gd name="connsiteY2" fmla="*/ 37070 h 6858000"/>
              <a:gd name="connsiteX3" fmla="*/ 6126066 w 6126066"/>
              <a:gd name="connsiteY3" fmla="*/ 6858000 h 6858000"/>
              <a:gd name="connsiteX4" fmla="*/ 0 w 6126066"/>
              <a:gd name="connsiteY4" fmla="*/ 6858000 h 6858000"/>
              <a:gd name="connsiteX0" fmla="*/ 0 w 6135401"/>
              <a:gd name="connsiteY0" fmla="*/ 6870357 h 6870357"/>
              <a:gd name="connsiteX1" fmla="*/ 1714500 w 6135401"/>
              <a:gd name="connsiteY1" fmla="*/ 12357 h 6870357"/>
              <a:gd name="connsiteX2" fmla="*/ 6135335 w 6135401"/>
              <a:gd name="connsiteY2" fmla="*/ 0 h 6870357"/>
              <a:gd name="connsiteX3" fmla="*/ 6126066 w 6135401"/>
              <a:gd name="connsiteY3" fmla="*/ 6870357 h 6870357"/>
              <a:gd name="connsiteX4" fmla="*/ 0 w 6135401"/>
              <a:gd name="connsiteY4" fmla="*/ 6870357 h 6870357"/>
              <a:gd name="connsiteX0" fmla="*/ 0 w 4542575"/>
              <a:gd name="connsiteY0" fmla="*/ 6870357 h 6870357"/>
              <a:gd name="connsiteX1" fmla="*/ 121674 w 4542575"/>
              <a:gd name="connsiteY1" fmla="*/ 12357 h 6870357"/>
              <a:gd name="connsiteX2" fmla="*/ 4542509 w 4542575"/>
              <a:gd name="connsiteY2" fmla="*/ 0 h 6870357"/>
              <a:gd name="connsiteX3" fmla="*/ 4533240 w 4542575"/>
              <a:gd name="connsiteY3" fmla="*/ 6870357 h 6870357"/>
              <a:gd name="connsiteX4" fmla="*/ 0 w 4542575"/>
              <a:gd name="connsiteY4" fmla="*/ 6870357 h 6870357"/>
              <a:gd name="connsiteX0" fmla="*/ 0 w 6067073"/>
              <a:gd name="connsiteY0" fmla="*/ 6870357 h 6914602"/>
              <a:gd name="connsiteX1" fmla="*/ 121674 w 6067073"/>
              <a:gd name="connsiteY1" fmla="*/ 12357 h 6914602"/>
              <a:gd name="connsiteX2" fmla="*/ 4542509 w 6067073"/>
              <a:gd name="connsiteY2" fmla="*/ 0 h 6914602"/>
              <a:gd name="connsiteX3" fmla="*/ 6067073 w 6067073"/>
              <a:gd name="connsiteY3" fmla="*/ 6914602 h 6914602"/>
              <a:gd name="connsiteX4" fmla="*/ 0 w 6067073"/>
              <a:gd name="connsiteY4" fmla="*/ 6870357 h 6914602"/>
              <a:gd name="connsiteX0" fmla="*/ 0 w 6067073"/>
              <a:gd name="connsiteY0" fmla="*/ 6870357 h 6914602"/>
              <a:gd name="connsiteX1" fmla="*/ 121674 w 6067073"/>
              <a:gd name="connsiteY1" fmla="*/ 12357 h 6914602"/>
              <a:gd name="connsiteX2" fmla="*/ 4542509 w 6067073"/>
              <a:gd name="connsiteY2" fmla="*/ 0 h 6914602"/>
              <a:gd name="connsiteX3" fmla="*/ 6067073 w 6067073"/>
              <a:gd name="connsiteY3" fmla="*/ 6914602 h 6914602"/>
              <a:gd name="connsiteX4" fmla="*/ 0 w 6067073"/>
              <a:gd name="connsiteY4" fmla="*/ 6870357 h 6914602"/>
              <a:gd name="connsiteX0" fmla="*/ 0 w 6067073"/>
              <a:gd name="connsiteY0" fmla="*/ 6870357 h 6914602"/>
              <a:gd name="connsiteX1" fmla="*/ 121674 w 6067073"/>
              <a:gd name="connsiteY1" fmla="*/ 12357 h 6914602"/>
              <a:gd name="connsiteX2" fmla="*/ 4542509 w 6067073"/>
              <a:gd name="connsiteY2" fmla="*/ 0 h 6914602"/>
              <a:gd name="connsiteX3" fmla="*/ 6067073 w 6067073"/>
              <a:gd name="connsiteY3" fmla="*/ 6914602 h 6914602"/>
              <a:gd name="connsiteX4" fmla="*/ 0 w 6067073"/>
              <a:gd name="connsiteY4" fmla="*/ 6870357 h 6914602"/>
              <a:gd name="connsiteX0" fmla="*/ 0 w 6140815"/>
              <a:gd name="connsiteY0" fmla="*/ 6870357 h 6885105"/>
              <a:gd name="connsiteX1" fmla="*/ 121674 w 6140815"/>
              <a:gd name="connsiteY1" fmla="*/ 12357 h 6885105"/>
              <a:gd name="connsiteX2" fmla="*/ 4542509 w 6140815"/>
              <a:gd name="connsiteY2" fmla="*/ 0 h 6885105"/>
              <a:gd name="connsiteX3" fmla="*/ 6140815 w 6140815"/>
              <a:gd name="connsiteY3" fmla="*/ 6885105 h 6885105"/>
              <a:gd name="connsiteX4" fmla="*/ 0 w 6140815"/>
              <a:gd name="connsiteY4" fmla="*/ 6870357 h 6885105"/>
              <a:gd name="connsiteX0" fmla="*/ 0 w 6140815"/>
              <a:gd name="connsiteY0" fmla="*/ 6870357 h 6885105"/>
              <a:gd name="connsiteX1" fmla="*/ 121674 w 6140815"/>
              <a:gd name="connsiteY1" fmla="*/ 12357 h 6885105"/>
              <a:gd name="connsiteX2" fmla="*/ 4542509 w 6140815"/>
              <a:gd name="connsiteY2" fmla="*/ 0 h 6885105"/>
              <a:gd name="connsiteX3" fmla="*/ 6140815 w 6140815"/>
              <a:gd name="connsiteY3" fmla="*/ 6885105 h 6885105"/>
              <a:gd name="connsiteX4" fmla="*/ 0 w 6140815"/>
              <a:gd name="connsiteY4" fmla="*/ 6870357 h 6885105"/>
              <a:gd name="connsiteX0" fmla="*/ 0 w 6140815"/>
              <a:gd name="connsiteY0" fmla="*/ 6870357 h 6885105"/>
              <a:gd name="connsiteX1" fmla="*/ 121674 w 6140815"/>
              <a:gd name="connsiteY1" fmla="*/ 12357 h 6885105"/>
              <a:gd name="connsiteX2" fmla="*/ 4542509 w 6140815"/>
              <a:gd name="connsiteY2" fmla="*/ 0 h 6885105"/>
              <a:gd name="connsiteX3" fmla="*/ 6140815 w 6140815"/>
              <a:gd name="connsiteY3" fmla="*/ 6885105 h 6885105"/>
              <a:gd name="connsiteX4" fmla="*/ 0 w 6140815"/>
              <a:gd name="connsiteY4" fmla="*/ 6870357 h 6885105"/>
              <a:gd name="connsiteX0" fmla="*/ 0 w 6140815"/>
              <a:gd name="connsiteY0" fmla="*/ 6870357 h 6885105"/>
              <a:gd name="connsiteX1" fmla="*/ 121674 w 6140815"/>
              <a:gd name="connsiteY1" fmla="*/ 12357 h 6885105"/>
              <a:gd name="connsiteX2" fmla="*/ 4542509 w 6140815"/>
              <a:gd name="connsiteY2" fmla="*/ 0 h 6885105"/>
              <a:gd name="connsiteX3" fmla="*/ 6140815 w 6140815"/>
              <a:gd name="connsiteY3" fmla="*/ 6885105 h 6885105"/>
              <a:gd name="connsiteX4" fmla="*/ 0 w 6140815"/>
              <a:gd name="connsiteY4" fmla="*/ 6870357 h 6885105"/>
              <a:gd name="connsiteX0" fmla="*/ 0 w 6140815"/>
              <a:gd name="connsiteY0" fmla="*/ 6870357 h 6885105"/>
              <a:gd name="connsiteX1" fmla="*/ 121674 w 6140815"/>
              <a:gd name="connsiteY1" fmla="*/ 12357 h 6885105"/>
              <a:gd name="connsiteX2" fmla="*/ 4542509 w 6140815"/>
              <a:gd name="connsiteY2" fmla="*/ 0 h 6885105"/>
              <a:gd name="connsiteX3" fmla="*/ 6140815 w 6140815"/>
              <a:gd name="connsiteY3" fmla="*/ 6885105 h 6885105"/>
              <a:gd name="connsiteX4" fmla="*/ 0 w 6140815"/>
              <a:gd name="connsiteY4" fmla="*/ 6870357 h 6885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0815" h="6885105">
                <a:moveTo>
                  <a:pt x="0" y="6870357"/>
                </a:moveTo>
                <a:lnTo>
                  <a:pt x="121674" y="12357"/>
                </a:lnTo>
                <a:lnTo>
                  <a:pt x="4542509" y="0"/>
                </a:lnTo>
                <a:cubicBezTo>
                  <a:pt x="5089229" y="2332637"/>
                  <a:pt x="5623593" y="4670455"/>
                  <a:pt x="6140815" y="6885105"/>
                </a:cubicBezTo>
                <a:lnTo>
                  <a:pt x="0" y="6870357"/>
                </a:lnTo>
                <a:close/>
              </a:path>
            </a:pathLst>
          </a:custGeom>
          <a:gradFill>
            <a:gsLst>
              <a:gs pos="0">
                <a:srgbClr val="6E619B"/>
              </a:gs>
              <a:gs pos="99000">
                <a:srgbClr val="E893B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pic>
        <p:nvPicPr>
          <p:cNvPr id="6" name="Picture 5">
            <a:extLst>
              <a:ext uri="{FF2B5EF4-FFF2-40B4-BE49-F238E27FC236}">
                <a16:creationId xmlns:a16="http://schemas.microsoft.com/office/drawing/2014/main" id="{29402912-8353-98D7-2FC7-E8BDEF032DEF}"/>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304510" y="318149"/>
            <a:ext cx="897600" cy="174191"/>
          </a:xfrm>
          <a:prstGeom prst="rect">
            <a:avLst/>
          </a:prstGeom>
        </p:spPr>
      </p:pic>
      <p:sp>
        <p:nvSpPr>
          <p:cNvPr id="4" name="Titel 1">
            <a:extLst>
              <a:ext uri="{FF2B5EF4-FFF2-40B4-BE49-F238E27FC236}">
                <a16:creationId xmlns:a16="http://schemas.microsoft.com/office/drawing/2014/main" id="{F9FFCD4A-D646-D477-112E-E25DA2D012E4}"/>
              </a:ext>
            </a:extLst>
          </p:cNvPr>
          <p:cNvSpPr txBox="1">
            <a:spLocks/>
          </p:cNvSpPr>
          <p:nvPr/>
        </p:nvSpPr>
        <p:spPr>
          <a:xfrm>
            <a:off x="5562413" y="869017"/>
            <a:ext cx="5975555" cy="694974"/>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Century Gothic" panose="020B0502020202020204" pitchFamily="34" charset="0"/>
                <a:ea typeface="+mj-ea"/>
                <a:cs typeface="+mj-cs"/>
              </a:defRPr>
            </a:lvl1pPr>
          </a:lstStyle>
          <a:p>
            <a:r>
              <a:rPr lang="de-DE" sz="3200" noProof="1"/>
              <a:t>Where and for what </a:t>
            </a:r>
            <a:br>
              <a:rPr lang="de-DE" sz="3200" noProof="1"/>
            </a:br>
            <a:r>
              <a:rPr lang="de-DE" sz="3200" noProof="1">
                <a:solidFill>
                  <a:srgbClr val="6E619B"/>
                </a:solidFill>
              </a:rPr>
              <a:t>PhilArt hair</a:t>
            </a:r>
            <a:r>
              <a:rPr lang="de-DE" sz="3200" noProof="1"/>
              <a:t> can be used? </a:t>
            </a:r>
            <a:endParaRPr lang="de-DE" sz="3200"/>
          </a:p>
        </p:txBody>
      </p:sp>
      <p:pic>
        <p:nvPicPr>
          <p:cNvPr id="7" name="Grafik 6">
            <a:extLst>
              <a:ext uri="{FF2B5EF4-FFF2-40B4-BE49-F238E27FC236}">
                <a16:creationId xmlns:a16="http://schemas.microsoft.com/office/drawing/2014/main" id="{FB830AFB-F025-5E9E-B33F-699EC0453E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3310" y="3390371"/>
            <a:ext cx="3013625" cy="1844459"/>
          </a:xfrm>
          <a:prstGeom prst="rect">
            <a:avLst/>
          </a:prstGeom>
        </p:spPr>
      </p:pic>
      <p:pic>
        <p:nvPicPr>
          <p:cNvPr id="11" name="Grafik 10">
            <a:extLst>
              <a:ext uri="{FF2B5EF4-FFF2-40B4-BE49-F238E27FC236}">
                <a16:creationId xmlns:a16="http://schemas.microsoft.com/office/drawing/2014/main" id="{A2B5DA78-A84F-7583-0060-D15D4CACA949}"/>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753310" y="1559141"/>
            <a:ext cx="2118778" cy="970043"/>
          </a:xfrm>
          <a:prstGeom prst="rect">
            <a:avLst/>
          </a:prstGeom>
        </p:spPr>
      </p:pic>
      <p:sp>
        <p:nvSpPr>
          <p:cNvPr id="5" name="Textplatzhalter 2">
            <a:extLst>
              <a:ext uri="{FF2B5EF4-FFF2-40B4-BE49-F238E27FC236}">
                <a16:creationId xmlns:a16="http://schemas.microsoft.com/office/drawing/2014/main" id="{EDB6245E-40AA-C4DB-BE75-1C03FC5D2BD1}"/>
              </a:ext>
            </a:extLst>
          </p:cNvPr>
          <p:cNvSpPr txBox="1">
            <a:spLocks/>
          </p:cNvSpPr>
          <p:nvPr/>
        </p:nvSpPr>
        <p:spPr>
          <a:xfrm>
            <a:off x="5711923" y="2191531"/>
            <a:ext cx="5945155" cy="3548062"/>
          </a:xfrm>
          <a:prstGeom prst="rect">
            <a:avLst/>
          </a:prstGeom>
        </p:spPr>
        <p:txBody>
          <a:bodyPr vert="horz" lIns="121920" tIns="60960" rIns="121920" bIns="6096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67" b="1" dirty="0">
                <a:latin typeface="Century Gothic"/>
                <a:cs typeface="Arial"/>
              </a:rPr>
              <a:t>Anatomical areas:</a:t>
            </a:r>
          </a:p>
          <a:p>
            <a:r>
              <a:rPr lang="en-US" sz="1867" dirty="0">
                <a:latin typeface="Century Gothic"/>
                <a:cs typeface="Arial"/>
              </a:rPr>
              <a:t>Scalp</a:t>
            </a:r>
          </a:p>
          <a:p>
            <a:r>
              <a:rPr lang="en-GB" sz="1867" dirty="0">
                <a:latin typeface="Century Gothic"/>
                <a:cs typeface="Arial"/>
              </a:rPr>
              <a:t>Sensitive skin and delicate areas</a:t>
            </a:r>
          </a:p>
          <a:p>
            <a:r>
              <a:rPr lang="en-GB" sz="1867" dirty="0">
                <a:latin typeface="Century Gothic"/>
                <a:cs typeface="Arial"/>
              </a:rPr>
              <a:t>Hair, eyebrows</a:t>
            </a:r>
          </a:p>
          <a:p>
            <a:pPr marL="0" indent="0">
              <a:buNone/>
            </a:pPr>
            <a:endParaRPr lang="en-US" sz="1867" dirty="0">
              <a:latin typeface="Century Gothic"/>
              <a:cs typeface="Arial"/>
            </a:endParaRPr>
          </a:p>
          <a:p>
            <a:pPr marL="0" indent="0">
              <a:buNone/>
            </a:pPr>
            <a:r>
              <a:rPr lang="en-US" sz="1867" b="1" dirty="0">
                <a:latin typeface="Century Gothic"/>
                <a:cs typeface="Arial"/>
              </a:rPr>
              <a:t>For:</a:t>
            </a:r>
          </a:p>
          <a:p>
            <a:r>
              <a:rPr lang="en-US" sz="1867" dirty="0" err="1">
                <a:latin typeface="Century Gothic"/>
                <a:cs typeface="Arial"/>
              </a:rPr>
              <a:t>Moisturisation</a:t>
            </a:r>
            <a:r>
              <a:rPr lang="en-US" sz="1867" dirty="0">
                <a:latin typeface="Century Gothic"/>
                <a:cs typeface="Arial"/>
              </a:rPr>
              <a:t>, facilitated trophism, improving turgidity, tonicity and suppleness</a:t>
            </a:r>
          </a:p>
          <a:p>
            <a:r>
              <a:rPr lang="en-GB" sz="1867" dirty="0">
                <a:latin typeface="Century Gothic"/>
                <a:cs typeface="Arial"/>
              </a:rPr>
              <a:t>Proven usage also in hair loss and thinning, eyebrows thinning, before and after hair restoration surgery)</a:t>
            </a:r>
            <a:r>
              <a:rPr lang="en-GB" sz="1867" baseline="30000" dirty="0">
                <a:latin typeface="Century Gothic"/>
                <a:cs typeface="Arial"/>
              </a:rPr>
              <a:t>1</a:t>
            </a:r>
            <a:endParaRPr lang="en-GB" sz="1867" dirty="0">
              <a:latin typeface="Century Gothic"/>
              <a:cs typeface="Arial"/>
            </a:endParaRPr>
          </a:p>
          <a:p>
            <a:pPr marL="0" indent="0">
              <a:buNone/>
            </a:pPr>
            <a:endParaRPr lang="en-US" sz="1867" dirty="0">
              <a:latin typeface="Century Gothic"/>
              <a:cs typeface="Arial"/>
            </a:endParaRPr>
          </a:p>
          <a:p>
            <a:endParaRPr lang="en-US" sz="1867" dirty="0">
              <a:latin typeface="Century Gothic"/>
              <a:cs typeface="Arial"/>
            </a:endParaRPr>
          </a:p>
        </p:txBody>
      </p:sp>
      <p:sp>
        <p:nvSpPr>
          <p:cNvPr id="9" name="CasellaDiTesto 2">
            <a:extLst>
              <a:ext uri="{FF2B5EF4-FFF2-40B4-BE49-F238E27FC236}">
                <a16:creationId xmlns:a16="http://schemas.microsoft.com/office/drawing/2014/main" id="{7E6DF039-F9E0-4D54-A394-A32D84342A10}"/>
              </a:ext>
            </a:extLst>
          </p:cNvPr>
          <p:cNvSpPr txBox="1"/>
          <p:nvPr/>
        </p:nvSpPr>
        <p:spPr>
          <a:xfrm>
            <a:off x="474152" y="6512016"/>
            <a:ext cx="1158633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800" b="0" i="0" u="none" strike="noStrike" kern="1200" cap="none" spc="0" normalizeH="0" baseline="0" noProof="0">
                <a:ln>
                  <a:noFill/>
                </a:ln>
                <a:effectLst/>
                <a:uLnTx/>
                <a:uFillTx/>
                <a:ea typeface="Calibri" panose="020F0502020204030204" pitchFamily="34" charset="0"/>
                <a:cs typeface="+mn-cs"/>
              </a:rPr>
              <a:t>1. </a:t>
            </a:r>
            <a:r>
              <a:rPr kumimoji="0" lang="it-IT" sz="800" b="0" i="0" u="none" strike="noStrike" kern="1200" cap="none" spc="0" normalizeH="0" baseline="0" noProof="0" err="1">
                <a:ln>
                  <a:noFill/>
                </a:ln>
                <a:effectLst/>
                <a:uLnTx/>
                <a:uFillTx/>
                <a:ea typeface="Calibri" panose="020F0502020204030204" pitchFamily="34" charset="0"/>
                <a:cs typeface="+mn-cs"/>
              </a:rPr>
              <a:t>Gianfaldoni</a:t>
            </a:r>
            <a:r>
              <a:rPr kumimoji="0" lang="it-IT" sz="800" b="0" i="0" u="none" strike="noStrike" kern="1200" cap="none" spc="0" normalizeH="0" baseline="0" noProof="0">
                <a:ln>
                  <a:noFill/>
                </a:ln>
                <a:effectLst/>
                <a:uLnTx/>
                <a:uFillTx/>
                <a:ea typeface="Calibri" panose="020F0502020204030204" pitchFamily="34" charset="0"/>
                <a:cs typeface="+mn-cs"/>
              </a:rPr>
              <a:t> R, </a:t>
            </a:r>
            <a:r>
              <a:rPr kumimoji="0" lang="it-IT" sz="800" b="0" i="0" u="none" strike="noStrike" kern="1200" cap="none" spc="0" normalizeH="0" baseline="0" noProof="0" err="1">
                <a:ln>
                  <a:noFill/>
                </a:ln>
                <a:effectLst/>
                <a:uLnTx/>
                <a:uFillTx/>
                <a:ea typeface="Calibri" panose="020F0502020204030204" pitchFamily="34" charset="0"/>
                <a:cs typeface="+mn-cs"/>
              </a:rPr>
              <a:t>Gianfaldoni</a:t>
            </a:r>
            <a:r>
              <a:rPr kumimoji="0" lang="it-IT" sz="800" b="0" i="0" u="none" strike="noStrike" kern="1200" cap="none" spc="0" normalizeH="0" baseline="0" noProof="0">
                <a:ln>
                  <a:noFill/>
                </a:ln>
                <a:effectLst/>
                <a:uLnTx/>
                <a:uFillTx/>
                <a:ea typeface="Calibri" panose="020F0502020204030204" pitchFamily="34" charset="0"/>
                <a:cs typeface="+mn-cs"/>
              </a:rPr>
              <a:t> S, Nannipieri A, Lotti T. A </a:t>
            </a:r>
            <a:r>
              <a:rPr kumimoji="0" lang="it-IT" sz="800" b="0" i="0" u="none" strike="noStrike" kern="1200" cap="none" spc="0" normalizeH="0" baseline="0" noProof="0" err="1">
                <a:ln>
                  <a:noFill/>
                </a:ln>
                <a:effectLst/>
                <a:uLnTx/>
                <a:uFillTx/>
                <a:ea typeface="Calibri" panose="020F0502020204030204" pitchFamily="34" charset="0"/>
                <a:cs typeface="+mn-cs"/>
              </a:rPr>
              <a:t>polynucleotide</a:t>
            </a:r>
            <a:r>
              <a:rPr kumimoji="0" lang="it-IT" sz="800" b="0" i="0" u="none" strike="noStrike" kern="1200" cap="none" spc="0" normalizeH="0" baseline="0" noProof="0">
                <a:ln>
                  <a:noFill/>
                </a:ln>
                <a:effectLst/>
                <a:uLnTx/>
                <a:uFillTx/>
                <a:ea typeface="Calibri" panose="020F0502020204030204" pitchFamily="34" charset="0"/>
                <a:cs typeface="+mn-cs"/>
              </a:rPr>
              <a:t>–</a:t>
            </a:r>
            <a:r>
              <a:rPr kumimoji="0" lang="it-IT" sz="800" b="0" i="0" u="none" strike="noStrike" kern="1200" cap="none" spc="0" normalizeH="0" baseline="0" noProof="0" err="1">
                <a:ln>
                  <a:noFill/>
                </a:ln>
                <a:effectLst/>
                <a:uLnTx/>
                <a:uFillTx/>
                <a:ea typeface="Calibri" panose="020F0502020204030204" pitchFamily="34" charset="0"/>
                <a:cs typeface="+mn-cs"/>
              </a:rPr>
              <a:t>based</a:t>
            </a:r>
            <a:r>
              <a:rPr kumimoji="0" lang="it-IT" sz="800" b="0" i="0" u="none" strike="noStrike" kern="1200" cap="none" spc="0" normalizeH="0" baseline="0" noProof="0">
                <a:ln>
                  <a:noFill/>
                </a:ln>
                <a:effectLst/>
                <a:uLnTx/>
                <a:uFillTx/>
                <a:ea typeface="Calibri" panose="020F0502020204030204" pitchFamily="34" charset="0"/>
                <a:cs typeface="+mn-cs"/>
              </a:rPr>
              <a:t> product to </a:t>
            </a:r>
            <a:r>
              <a:rPr kumimoji="0" lang="it-IT" sz="800" b="0" i="0" u="none" strike="noStrike" kern="1200" cap="none" spc="0" normalizeH="0" baseline="0" noProof="0" err="1">
                <a:ln>
                  <a:noFill/>
                </a:ln>
                <a:effectLst/>
                <a:uLnTx/>
                <a:uFillTx/>
                <a:ea typeface="Calibri" panose="020F0502020204030204" pitchFamily="34" charset="0"/>
                <a:cs typeface="+mn-cs"/>
              </a:rPr>
              <a:t>treat</a:t>
            </a:r>
            <a:r>
              <a:rPr kumimoji="0" lang="it-IT" sz="800" b="0" i="0" u="none" strike="noStrike" kern="1200" cap="none" spc="0" normalizeH="0" baseline="0" noProof="0">
                <a:ln>
                  <a:noFill/>
                </a:ln>
                <a:effectLst/>
                <a:uLnTx/>
                <a:uFillTx/>
                <a:ea typeface="Calibri" panose="020F0502020204030204" pitchFamily="34" charset="0"/>
                <a:cs typeface="+mn-cs"/>
              </a:rPr>
              <a:t> </a:t>
            </a:r>
            <a:r>
              <a:rPr kumimoji="0" lang="it-IT" sz="800" b="0" i="0" u="none" strike="noStrike" kern="1200" cap="none" spc="0" normalizeH="0" baseline="0" noProof="0" err="1">
                <a:ln>
                  <a:noFill/>
                </a:ln>
                <a:effectLst/>
                <a:uLnTx/>
                <a:uFillTx/>
                <a:ea typeface="Calibri" panose="020F0502020204030204" pitchFamily="34" charset="0"/>
                <a:cs typeface="+mn-cs"/>
              </a:rPr>
              <a:t>female</a:t>
            </a:r>
            <a:r>
              <a:rPr kumimoji="0" lang="it-IT" sz="800" b="0" i="0" u="none" strike="noStrike" kern="1200" cap="none" spc="0" normalizeH="0" baseline="0" noProof="0">
                <a:ln>
                  <a:noFill/>
                </a:ln>
                <a:effectLst/>
                <a:uLnTx/>
                <a:uFillTx/>
                <a:ea typeface="Calibri" panose="020F0502020204030204" pitchFamily="34" charset="0"/>
                <a:cs typeface="+mn-cs"/>
              </a:rPr>
              <a:t> </a:t>
            </a:r>
            <a:r>
              <a:rPr kumimoji="0" lang="it-IT" sz="800" b="0" i="0" u="none" strike="noStrike" kern="1200" cap="none" spc="0" normalizeH="0" baseline="0" noProof="0" err="1">
                <a:ln>
                  <a:noFill/>
                </a:ln>
                <a:effectLst/>
                <a:uLnTx/>
                <a:uFillTx/>
                <a:ea typeface="Calibri" panose="020F0502020204030204" pitchFamily="34" charset="0"/>
                <a:cs typeface="+mn-cs"/>
              </a:rPr>
              <a:t>hormonal</a:t>
            </a:r>
            <a:r>
              <a:rPr kumimoji="0" lang="it-IT" sz="800" b="0" i="0" u="none" strike="noStrike" kern="1200" cap="none" spc="0" normalizeH="0" baseline="0" noProof="0">
                <a:ln>
                  <a:noFill/>
                </a:ln>
                <a:effectLst/>
                <a:uLnTx/>
                <a:uFillTx/>
                <a:ea typeface="Calibri" panose="020F0502020204030204" pitchFamily="34" charset="0"/>
                <a:cs typeface="+mn-cs"/>
              </a:rPr>
              <a:t> </a:t>
            </a:r>
            <a:r>
              <a:rPr kumimoji="0" lang="it-IT" sz="800" b="0" i="0" u="none" strike="noStrike" kern="1200" cap="none" spc="0" normalizeH="0" baseline="0" noProof="0" err="1">
                <a:ln>
                  <a:noFill/>
                </a:ln>
                <a:effectLst/>
                <a:uLnTx/>
                <a:uFillTx/>
                <a:ea typeface="Calibri" panose="020F0502020204030204" pitchFamily="34" charset="0"/>
                <a:cs typeface="+mn-cs"/>
              </a:rPr>
              <a:t>hair</a:t>
            </a:r>
            <a:r>
              <a:rPr kumimoji="0" lang="it-IT" sz="800" b="0" i="0" u="none" strike="noStrike" kern="1200" cap="none" spc="0" normalizeH="0" baseline="0" noProof="0">
                <a:ln>
                  <a:noFill/>
                </a:ln>
                <a:effectLst/>
                <a:uLnTx/>
                <a:uFillTx/>
                <a:ea typeface="Calibri" panose="020F0502020204030204" pitchFamily="34" charset="0"/>
                <a:cs typeface="+mn-cs"/>
              </a:rPr>
              <a:t> </a:t>
            </a:r>
            <a:r>
              <a:rPr kumimoji="0" lang="it-IT" sz="800" b="0" i="0" u="none" strike="noStrike" kern="1200" cap="none" spc="0" normalizeH="0" baseline="0" noProof="0" err="1">
                <a:ln>
                  <a:noFill/>
                </a:ln>
                <a:effectLst/>
                <a:uLnTx/>
                <a:uFillTx/>
                <a:ea typeface="Calibri" panose="020F0502020204030204" pitchFamily="34" charset="0"/>
                <a:cs typeface="+mn-cs"/>
              </a:rPr>
              <a:t>loss</a:t>
            </a:r>
            <a:r>
              <a:rPr kumimoji="0" lang="it-IT" sz="800" b="0" i="0" u="none" strike="noStrike" kern="1200" cap="none" spc="0" normalizeH="0" baseline="0" noProof="0">
                <a:ln>
                  <a:noFill/>
                </a:ln>
                <a:effectLst/>
                <a:uLnTx/>
                <a:uFillTx/>
                <a:ea typeface="Calibri" panose="020F0502020204030204" pitchFamily="34" charset="0"/>
                <a:cs typeface="+mn-cs"/>
              </a:rPr>
              <a:t>.  Prime </a:t>
            </a:r>
            <a:r>
              <a:rPr kumimoji="0" lang="it-IT" sz="800" b="0" i="0" u="none" strike="noStrike" kern="1200" cap="none" spc="0" normalizeH="0" baseline="0" noProof="0" err="1">
                <a:ln>
                  <a:noFill/>
                </a:ln>
                <a:effectLst/>
                <a:uLnTx/>
                <a:uFillTx/>
                <a:ea typeface="Calibri" panose="020F0502020204030204" pitchFamily="34" charset="0"/>
                <a:cs typeface="+mn-cs"/>
              </a:rPr>
              <a:t>July</a:t>
            </a:r>
            <a:r>
              <a:rPr kumimoji="0" lang="it-IT" sz="800" b="0" i="0" u="none" strike="noStrike" kern="1200" cap="none" spc="0" normalizeH="0" baseline="0" noProof="0">
                <a:ln>
                  <a:noFill/>
                </a:ln>
                <a:effectLst/>
                <a:uLnTx/>
                <a:uFillTx/>
                <a:ea typeface="Calibri" panose="020F0502020204030204" pitchFamily="34" charset="0"/>
                <a:cs typeface="+mn-cs"/>
              </a:rPr>
              <a:t>/August 2014; 4(5): 30-36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800" b="0" i="0" u="none" strike="noStrike" kern="1200" cap="none" spc="0" normalizeH="0" baseline="0" noProof="0">
                <a:ln>
                  <a:noFill/>
                </a:ln>
                <a:effectLst/>
                <a:uLnTx/>
                <a:uFillTx/>
                <a:ea typeface="Calibri" panose="020F0502020204030204" pitchFamily="34" charset="0"/>
                <a:cs typeface="+mn-cs"/>
              </a:rPr>
              <a:t> </a:t>
            </a:r>
          </a:p>
        </p:txBody>
      </p:sp>
      <p:sp>
        <p:nvSpPr>
          <p:cNvPr id="3" name="TextBox 2">
            <a:extLst>
              <a:ext uri="{FF2B5EF4-FFF2-40B4-BE49-F238E27FC236}">
                <a16:creationId xmlns:a16="http://schemas.microsoft.com/office/drawing/2014/main" id="{9F3EAFF8-46F1-2F6E-28A2-D6DFFDAA73B9}"/>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23932368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9FFCD4A-D646-D477-112E-E25DA2D012E4}"/>
              </a:ext>
            </a:extLst>
          </p:cNvPr>
          <p:cNvSpPr txBox="1">
            <a:spLocks/>
          </p:cNvSpPr>
          <p:nvPr/>
        </p:nvSpPr>
        <p:spPr>
          <a:xfrm>
            <a:off x="821247" y="993712"/>
            <a:ext cx="5975555" cy="694974"/>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Century Gothic" panose="020B0502020202020204" pitchFamily="34" charset="0"/>
                <a:ea typeface="+mj-ea"/>
                <a:cs typeface="+mj-cs"/>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it-IT" sz="3200" i="0" u="none" strike="noStrike" kern="1200" cap="none" spc="0" normalizeH="0" baseline="0" noProof="0" err="1">
                <a:ln>
                  <a:noFill/>
                </a:ln>
                <a:effectLst/>
                <a:uLnTx/>
                <a:uFillTx/>
                <a:latin typeface="+mn-lt"/>
                <a:ea typeface="+mn-ea"/>
                <a:cs typeface="+mn-cs"/>
              </a:rPr>
              <a:t>Fibroblasts</a:t>
            </a:r>
            <a:r>
              <a:rPr kumimoji="0" lang="it-IT" sz="3200" i="0" u="none" strike="noStrike" kern="1200" cap="none" spc="0" normalizeH="0" baseline="0" noProof="0">
                <a:ln>
                  <a:noFill/>
                </a:ln>
                <a:effectLst/>
                <a:uLnTx/>
                <a:uFillTx/>
                <a:latin typeface="+mn-lt"/>
                <a:ea typeface="+mn-ea"/>
                <a:cs typeface="+mn-cs"/>
              </a:rPr>
              <a:t> and </a:t>
            </a:r>
            <a:r>
              <a:rPr kumimoji="0" lang="it-IT" sz="3200" i="0" u="none" strike="noStrike" kern="1200" cap="none" spc="0" normalizeH="0" baseline="0" noProof="0" err="1">
                <a:ln>
                  <a:noFill/>
                </a:ln>
                <a:effectLst/>
                <a:uLnTx/>
                <a:uFillTx/>
                <a:latin typeface="+mn-lt"/>
                <a:ea typeface="+mn-ea"/>
                <a:cs typeface="+mn-cs"/>
              </a:rPr>
              <a:t>scalp</a:t>
            </a:r>
            <a:endParaRPr kumimoji="0" lang="it-IT" sz="3200" i="0" u="none" strike="noStrike" kern="1200" cap="none" spc="0" normalizeH="0" baseline="0" noProof="0">
              <a:ln>
                <a:noFill/>
              </a:ln>
              <a:effectLst/>
              <a:uLnTx/>
              <a:uFillTx/>
              <a:latin typeface="+mn-lt"/>
              <a:ea typeface="+mn-ea"/>
              <a:cs typeface="+mn-cs"/>
            </a:endParaRPr>
          </a:p>
        </p:txBody>
      </p:sp>
      <p:sp>
        <p:nvSpPr>
          <p:cNvPr id="5" name="Textplatzhalter 2">
            <a:extLst>
              <a:ext uri="{FF2B5EF4-FFF2-40B4-BE49-F238E27FC236}">
                <a16:creationId xmlns:a16="http://schemas.microsoft.com/office/drawing/2014/main" id="{EDB6245E-40AA-C4DB-BE75-1C03FC5D2BD1}"/>
              </a:ext>
            </a:extLst>
          </p:cNvPr>
          <p:cNvSpPr txBox="1">
            <a:spLocks/>
          </p:cNvSpPr>
          <p:nvPr/>
        </p:nvSpPr>
        <p:spPr>
          <a:xfrm>
            <a:off x="821247" y="1932909"/>
            <a:ext cx="5304419" cy="3548062"/>
          </a:xfrm>
          <a:prstGeom prst="rect">
            <a:avLst/>
          </a:prstGeom>
        </p:spPr>
        <p:txBody>
          <a:bodyPr vert="horz" lIns="121920" tIns="60960" rIns="121920" bIns="6096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mn-lt"/>
                <a:ea typeface="+mn-ea"/>
                <a:cs typeface="+mn-cs"/>
              </a:rPr>
              <a:t>Fibroblastic </a:t>
            </a:r>
            <a:r>
              <a:rPr kumimoji="0" lang="en-US" sz="2000" b="0" i="0" u="none" strike="noStrike" kern="1200" cap="none" spc="0" normalizeH="0" baseline="0" noProof="0">
                <a:ln>
                  <a:noFill/>
                </a:ln>
                <a:solidFill>
                  <a:srgbClr val="FF0000"/>
                </a:solidFill>
                <a:effectLst/>
                <a:uLnTx/>
                <a:uFillTx/>
                <a:latin typeface="+mn-lt"/>
                <a:ea typeface="+mn-ea"/>
                <a:cs typeface="+mn-cs"/>
              </a:rPr>
              <a:t>paracrine</a:t>
            </a:r>
            <a:r>
              <a:rPr kumimoji="0" lang="en-US" sz="2000" b="0" i="0" u="none" strike="noStrike" kern="1200" cap="none" spc="0" normalizeH="0" baseline="0" noProof="0">
                <a:ln>
                  <a:noFill/>
                </a:ln>
                <a:solidFill>
                  <a:prstClr val="black"/>
                </a:solidFill>
                <a:effectLst/>
                <a:uLnTx/>
                <a:uFillTx/>
                <a:latin typeface="+mn-lt"/>
                <a:ea typeface="+mn-ea"/>
                <a:cs typeface="+mn-cs"/>
              </a:rPr>
              <a:t> factors are involved in signals that lead to the birth and regrowth of new hair follicles</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mn-lt"/>
              <a:ea typeface="+mn-ea"/>
              <a:cs typeface="+mn-cs"/>
            </a:endParaRP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mn-lt"/>
                <a:ea typeface="+mn-ea"/>
                <a:cs typeface="+mn-cs"/>
              </a:rPr>
              <a:t>The functional deterioration of fibroblasts compromises the health and correct physiology of the scalp</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mn-lt"/>
              <a:ea typeface="+mn-ea"/>
              <a:cs typeface="+mn-cs"/>
            </a:endParaRP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black"/>
                </a:solidFill>
                <a:effectLst/>
                <a:uLnTx/>
                <a:uFillTx/>
                <a:latin typeface="+mn-lt"/>
                <a:ea typeface="+mn-ea"/>
                <a:cs typeface="+mn-cs"/>
              </a:rPr>
              <a:t>Adequate stimulation of the fibroblasts is therefore crucial for the dynamics of follicular regeneration</a:t>
            </a:r>
            <a:endParaRPr kumimoji="0" lang="it-IT" sz="1800" b="1" i="0" u="none" strike="noStrike" kern="1200" cap="none" spc="0" normalizeH="0" baseline="0" noProof="0">
              <a:ln>
                <a:noFill/>
              </a:ln>
              <a:solidFill>
                <a:prstClr val="black"/>
              </a:solidFill>
              <a:effectLst/>
              <a:uLnTx/>
              <a:uFillTx/>
              <a:latin typeface="+mn-lt"/>
              <a:ea typeface="+mn-ea"/>
              <a:cs typeface="+mn-cs"/>
            </a:endParaRPr>
          </a:p>
        </p:txBody>
      </p:sp>
      <p:sp>
        <p:nvSpPr>
          <p:cNvPr id="2" name="Parallelogramm 4">
            <a:extLst>
              <a:ext uri="{FF2B5EF4-FFF2-40B4-BE49-F238E27FC236}">
                <a16:creationId xmlns:a16="http://schemas.microsoft.com/office/drawing/2014/main" id="{FB1EE8CC-38E7-0341-686E-1758F20CF42A}"/>
              </a:ext>
            </a:extLst>
          </p:cNvPr>
          <p:cNvSpPr/>
          <p:nvPr/>
        </p:nvSpPr>
        <p:spPr>
          <a:xfrm>
            <a:off x="6065388" y="-92894"/>
            <a:ext cx="6257241" cy="7006792"/>
          </a:xfrm>
          <a:custGeom>
            <a:avLst/>
            <a:gdLst>
              <a:gd name="connsiteX0" fmla="*/ 0 w 7840566"/>
              <a:gd name="connsiteY0" fmla="*/ 6858000 h 6858000"/>
              <a:gd name="connsiteX1" fmla="*/ 1714500 w 7840566"/>
              <a:gd name="connsiteY1" fmla="*/ 0 h 6858000"/>
              <a:gd name="connsiteX2" fmla="*/ 7840566 w 7840566"/>
              <a:gd name="connsiteY2" fmla="*/ 0 h 6858000"/>
              <a:gd name="connsiteX3" fmla="*/ 6126066 w 7840566"/>
              <a:gd name="connsiteY3" fmla="*/ 6858000 h 6858000"/>
              <a:gd name="connsiteX4" fmla="*/ 0 w 7840566"/>
              <a:gd name="connsiteY4" fmla="*/ 6858000 h 6858000"/>
              <a:gd name="connsiteX0" fmla="*/ 0 w 6345399"/>
              <a:gd name="connsiteY0" fmla="*/ 6858000 h 6858000"/>
              <a:gd name="connsiteX1" fmla="*/ 1714500 w 6345399"/>
              <a:gd name="connsiteY1" fmla="*/ 0 h 6858000"/>
              <a:gd name="connsiteX2" fmla="*/ 6345399 w 6345399"/>
              <a:gd name="connsiteY2" fmla="*/ 24713 h 6858000"/>
              <a:gd name="connsiteX3" fmla="*/ 6126066 w 6345399"/>
              <a:gd name="connsiteY3" fmla="*/ 6858000 h 6858000"/>
              <a:gd name="connsiteX4" fmla="*/ 0 w 6345399"/>
              <a:gd name="connsiteY4" fmla="*/ 6858000 h 6858000"/>
              <a:gd name="connsiteX0" fmla="*/ 0 w 6126066"/>
              <a:gd name="connsiteY0" fmla="*/ 6858000 h 6858000"/>
              <a:gd name="connsiteX1" fmla="*/ 1714500 w 6126066"/>
              <a:gd name="connsiteY1" fmla="*/ 0 h 6858000"/>
              <a:gd name="connsiteX2" fmla="*/ 6122978 w 6126066"/>
              <a:gd name="connsiteY2" fmla="*/ 37070 h 6858000"/>
              <a:gd name="connsiteX3" fmla="*/ 6126066 w 6126066"/>
              <a:gd name="connsiteY3" fmla="*/ 6858000 h 6858000"/>
              <a:gd name="connsiteX4" fmla="*/ 0 w 6126066"/>
              <a:gd name="connsiteY4" fmla="*/ 6858000 h 6858000"/>
              <a:gd name="connsiteX0" fmla="*/ 0 w 6135401"/>
              <a:gd name="connsiteY0" fmla="*/ 6870357 h 6870357"/>
              <a:gd name="connsiteX1" fmla="*/ 1714500 w 6135401"/>
              <a:gd name="connsiteY1" fmla="*/ 12357 h 6870357"/>
              <a:gd name="connsiteX2" fmla="*/ 6135335 w 6135401"/>
              <a:gd name="connsiteY2" fmla="*/ 0 h 6870357"/>
              <a:gd name="connsiteX3" fmla="*/ 6126066 w 6135401"/>
              <a:gd name="connsiteY3" fmla="*/ 6870357 h 6870357"/>
              <a:gd name="connsiteX4" fmla="*/ 0 w 6135401"/>
              <a:gd name="connsiteY4" fmla="*/ 6870357 h 6870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5401" h="6870357">
                <a:moveTo>
                  <a:pt x="0" y="6870357"/>
                </a:moveTo>
                <a:lnTo>
                  <a:pt x="1714500" y="12357"/>
                </a:lnTo>
                <a:lnTo>
                  <a:pt x="6135335" y="0"/>
                </a:lnTo>
                <a:cubicBezTo>
                  <a:pt x="6136364" y="2273643"/>
                  <a:pt x="6125037" y="4596714"/>
                  <a:pt x="6126066" y="6870357"/>
                </a:cubicBezTo>
                <a:lnTo>
                  <a:pt x="0" y="6870357"/>
                </a:lnTo>
                <a:close/>
              </a:path>
            </a:pathLst>
          </a:custGeom>
          <a:gradFill>
            <a:gsLst>
              <a:gs pos="0">
                <a:srgbClr val="6E619B"/>
              </a:gs>
              <a:gs pos="99000">
                <a:srgbClr val="E893B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pic>
        <p:nvPicPr>
          <p:cNvPr id="3" name="Immagine 1">
            <a:extLst>
              <a:ext uri="{FF2B5EF4-FFF2-40B4-BE49-F238E27FC236}">
                <a16:creationId xmlns:a16="http://schemas.microsoft.com/office/drawing/2014/main" id="{C7C4FA05-494E-AC26-7D18-6AC1121336F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24800" y="1060616"/>
            <a:ext cx="3971027" cy="5054769"/>
          </a:xfrm>
          <a:prstGeom prst="rect">
            <a:avLst/>
          </a:prstGeom>
        </p:spPr>
      </p:pic>
      <p:sp>
        <p:nvSpPr>
          <p:cNvPr id="8" name="TextBox 2">
            <a:extLst>
              <a:ext uri="{FF2B5EF4-FFF2-40B4-BE49-F238E27FC236}">
                <a16:creationId xmlns:a16="http://schemas.microsoft.com/office/drawing/2014/main" id="{B8A7FC62-9305-6480-01EB-C16E8711F2A0}"/>
              </a:ext>
            </a:extLst>
          </p:cNvPr>
          <p:cNvSpPr txBox="1"/>
          <p:nvPr/>
        </p:nvSpPr>
        <p:spPr>
          <a:xfrm>
            <a:off x="11933927" y="6599096"/>
            <a:ext cx="516145" cy="225896"/>
          </a:xfrm>
          <a:prstGeom prst="rect">
            <a:avLst/>
          </a:prstGeom>
          <a:noFill/>
        </p:spPr>
        <p:txBody>
          <a:bodyPr wrap="square" rtlCol="0">
            <a:spAutoFit/>
          </a:bodyPr>
          <a:lstStyle/>
          <a:p>
            <a:pPr algn="l">
              <a:lnSpc>
                <a:spcPct val="120000"/>
              </a:lnSpc>
            </a:pPr>
            <a:r>
              <a:rPr lang="en-GB" sz="800">
                <a:solidFill>
                  <a:schemeClr val="bg1"/>
                </a:solidFill>
                <a:latin typeface="Century Gothic" panose="020B0502020202020204" pitchFamily="34" charset="0"/>
              </a:rPr>
              <a:t>O</a:t>
            </a:r>
            <a:endParaRPr lang="de-DE" sz="800">
              <a:solidFill>
                <a:schemeClr val="bg1"/>
              </a:solidFill>
              <a:latin typeface="Century Gothic" panose="020B0502020202020204" pitchFamily="34" charset="0"/>
            </a:endParaRPr>
          </a:p>
        </p:txBody>
      </p:sp>
      <p:sp>
        <p:nvSpPr>
          <p:cNvPr id="7" name="TextBox 6">
            <a:extLst>
              <a:ext uri="{FF2B5EF4-FFF2-40B4-BE49-F238E27FC236}">
                <a16:creationId xmlns:a16="http://schemas.microsoft.com/office/drawing/2014/main" id="{84346FFF-0B58-C836-B088-FE7528FAF9E2}"/>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14486219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4987BD-E03E-98FB-EFC5-763DECA34D66}"/>
              </a:ext>
            </a:extLst>
          </p:cNvPr>
          <p:cNvSpPr>
            <a:spLocks noGrp="1"/>
          </p:cNvSpPr>
          <p:nvPr>
            <p:ph type="title"/>
          </p:nvPr>
        </p:nvSpPr>
        <p:spPr>
          <a:xfrm>
            <a:off x="838200" y="1024519"/>
            <a:ext cx="10515600" cy="750435"/>
          </a:xfrm>
        </p:spPr>
        <p:txBody>
          <a:bodyPr/>
          <a:lstStyle/>
          <a:p>
            <a:r>
              <a:rPr kumimoji="0" lang="it-IT" sz="3200" i="0" u="none" strike="noStrike" kern="1200" cap="none" spc="0" normalizeH="0" baseline="0" noProof="0" err="1">
                <a:ln>
                  <a:noFill/>
                </a:ln>
                <a:solidFill>
                  <a:srgbClr val="6E619B"/>
                </a:solidFill>
                <a:effectLst/>
                <a:uLnTx/>
                <a:uFillTx/>
                <a:latin typeface="+mn-lt"/>
                <a:ea typeface="+mn-ea"/>
                <a:cs typeface="+mn-cs"/>
              </a:rPr>
              <a:t>PhilArt</a:t>
            </a:r>
            <a:r>
              <a:rPr kumimoji="0" lang="it-IT" sz="3200" i="0" u="none" strike="noStrike" kern="1200" cap="none" spc="0" normalizeH="0" baseline="0" noProof="0">
                <a:ln>
                  <a:noFill/>
                </a:ln>
                <a:solidFill>
                  <a:srgbClr val="6E619B"/>
                </a:solidFill>
                <a:effectLst/>
                <a:uLnTx/>
                <a:uFillTx/>
                <a:latin typeface="+mn-lt"/>
                <a:ea typeface="+mn-ea"/>
                <a:cs typeface="+mn-cs"/>
              </a:rPr>
              <a:t> </a:t>
            </a:r>
            <a:r>
              <a:rPr kumimoji="0" lang="it-IT" sz="3200" i="0" u="none" strike="noStrike" kern="1200" cap="none" spc="0" normalizeH="0" baseline="0" noProof="0" err="1">
                <a:ln>
                  <a:noFill/>
                </a:ln>
                <a:solidFill>
                  <a:srgbClr val="6E619B"/>
                </a:solidFill>
                <a:effectLst/>
                <a:uLnTx/>
                <a:uFillTx/>
                <a:latin typeface="+mn-lt"/>
                <a:ea typeface="+mn-ea"/>
                <a:cs typeface="+mn-cs"/>
              </a:rPr>
              <a:t>hair</a:t>
            </a:r>
            <a:r>
              <a:rPr kumimoji="0" lang="it-IT" sz="3200" i="0" u="none" strike="noStrike" kern="1200" cap="none" spc="0" normalizeH="0" baseline="0" noProof="0">
                <a:ln>
                  <a:noFill/>
                </a:ln>
                <a:solidFill>
                  <a:srgbClr val="6E619B"/>
                </a:solidFill>
                <a:effectLst/>
                <a:uLnTx/>
                <a:uFillTx/>
                <a:latin typeface="+mn-lt"/>
                <a:ea typeface="+mn-ea"/>
                <a:cs typeface="+mn-cs"/>
              </a:rPr>
              <a:t> </a:t>
            </a:r>
            <a:r>
              <a:rPr kumimoji="0" lang="it-IT" sz="3200" i="0" u="none" strike="noStrike" kern="1200" cap="none" spc="0" normalizeH="0" baseline="0" noProof="0">
                <a:ln>
                  <a:noFill/>
                </a:ln>
                <a:effectLst/>
                <a:uLnTx/>
                <a:uFillTx/>
                <a:latin typeface="+mn-lt"/>
                <a:ea typeface="+mn-ea"/>
                <a:cs typeface="+mn-cs"/>
              </a:rPr>
              <a:t>– </a:t>
            </a:r>
            <a:r>
              <a:rPr kumimoji="0" lang="it-IT" sz="3200" i="0" u="none" strike="noStrike" kern="1200" cap="none" spc="0" normalizeH="0" baseline="0" noProof="0" err="1">
                <a:ln>
                  <a:noFill/>
                </a:ln>
                <a:effectLst/>
                <a:uLnTx/>
                <a:uFillTx/>
                <a:latin typeface="+mn-lt"/>
                <a:ea typeface="+mn-ea"/>
                <a:cs typeface="+mn-cs"/>
              </a:rPr>
              <a:t>methods</a:t>
            </a:r>
            <a:r>
              <a:rPr kumimoji="0" lang="it-IT" sz="3200" i="0" u="none" strike="noStrike" kern="1200" cap="none" spc="0" normalizeH="0" baseline="0" noProof="0">
                <a:ln>
                  <a:noFill/>
                </a:ln>
                <a:effectLst/>
                <a:uLnTx/>
                <a:uFillTx/>
                <a:latin typeface="+mn-lt"/>
                <a:ea typeface="+mn-ea"/>
                <a:cs typeface="+mn-cs"/>
              </a:rPr>
              <a:t> of use</a:t>
            </a:r>
            <a:endParaRPr lang="de-DE" sz="3200"/>
          </a:p>
        </p:txBody>
      </p:sp>
      <p:sp>
        <p:nvSpPr>
          <p:cNvPr id="3" name="Textplatzhalter 2">
            <a:extLst>
              <a:ext uri="{FF2B5EF4-FFF2-40B4-BE49-F238E27FC236}">
                <a16:creationId xmlns:a16="http://schemas.microsoft.com/office/drawing/2014/main" id="{97ECF4D4-B00C-0397-F717-BD59EC716982}"/>
              </a:ext>
            </a:extLst>
          </p:cNvPr>
          <p:cNvSpPr>
            <a:spLocks noGrp="1"/>
          </p:cNvSpPr>
          <p:nvPr>
            <p:ph type="body" sz="quarter" idx="10"/>
          </p:nvPr>
        </p:nvSpPr>
        <p:spPr>
          <a:xfrm>
            <a:off x="838200" y="2076616"/>
            <a:ext cx="5323328" cy="3906171"/>
          </a:xfrm>
        </p:spPr>
        <p:txBody>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ea typeface="+mn-ea"/>
                <a:cs typeface="+mn-cs"/>
              </a:rPr>
              <a:t>Thorough disinfection of the area to be treated</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ea typeface="+mn-ea"/>
                <a:cs typeface="+mn-cs"/>
              </a:rPr>
              <a:t>Technique with microdroplet spaced 0.5-2cm apart</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ea typeface="+mn-ea"/>
                <a:cs typeface="+mn-cs"/>
              </a:rPr>
              <a:t>Depth of injection: dermis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ea typeface="+mn-ea"/>
                <a:cs typeface="+mn-cs"/>
              </a:rPr>
              <a:t>Treatment areas: scalp and eyebrows</a:t>
            </a:r>
          </a:p>
          <a:p>
            <a:pPr marL="285750" indent="-285750">
              <a:lnSpc>
                <a:spcPct val="150000"/>
              </a:lnSpc>
              <a:spcBef>
                <a:spcPts val="0"/>
              </a:spcBef>
              <a:buClrTx/>
              <a:defRPr/>
            </a:pPr>
            <a:r>
              <a:rPr kumimoji="0" lang="en-US" sz="1800" b="0" i="0" u="none" strike="noStrike" kern="1200" cap="none" spc="0" normalizeH="0" baseline="0" noProof="0" dirty="0">
                <a:ln>
                  <a:noFill/>
                </a:ln>
                <a:solidFill>
                  <a:prstClr val="black"/>
                </a:solidFill>
                <a:effectLst/>
                <a:uLnTx/>
                <a:uFillTx/>
                <a:latin typeface="+mn-lt"/>
                <a:ea typeface="+mn-ea"/>
                <a:cs typeface="+mn-cs"/>
              </a:rPr>
              <a:t>No hair washing after treatment </a:t>
            </a:r>
          </a:p>
          <a:p>
            <a:pPr marL="0" indent="0">
              <a:lnSpc>
                <a:spcPct val="150000"/>
              </a:lnSpc>
              <a:spcBef>
                <a:spcPts val="0"/>
              </a:spcBef>
              <a:buClrTx/>
              <a:buNone/>
              <a:defRPr/>
            </a:pPr>
            <a:r>
              <a:rPr kumimoji="0" lang="en-US" sz="1800" b="0" i="0" u="none" strike="noStrike" kern="1200" cap="none" spc="0" normalizeH="0" baseline="0" noProof="0" dirty="0">
                <a:ln>
                  <a:noFill/>
                </a:ln>
                <a:solidFill>
                  <a:prstClr val="black"/>
                </a:solidFill>
                <a:effectLst/>
                <a:uLnTx/>
                <a:uFillTx/>
                <a:latin typeface="+mn-lt"/>
                <a:ea typeface="+mn-ea"/>
                <a:cs typeface="+mn-cs"/>
              </a:rPr>
              <a:t>     within the next 12 hours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it-IT" sz="1800" b="0" i="0" u="none" strike="noStrike" kern="1200" cap="none" spc="0" normalizeH="0" baseline="0" noProof="0" dirty="0">
              <a:ln>
                <a:noFill/>
              </a:ln>
              <a:solidFill>
                <a:prstClr val="black"/>
              </a:solidFill>
              <a:effectLst/>
              <a:uLnTx/>
              <a:uFillTx/>
              <a:latin typeface="+mn-lt"/>
              <a:ea typeface="+mn-ea"/>
              <a:cs typeface="+mn-cs"/>
            </a:endParaRPr>
          </a:p>
        </p:txBody>
      </p:sp>
      <p:pic>
        <p:nvPicPr>
          <p:cNvPr id="4" name="Immagine 3">
            <a:extLst>
              <a:ext uri="{FF2B5EF4-FFF2-40B4-BE49-F238E27FC236}">
                <a16:creationId xmlns:a16="http://schemas.microsoft.com/office/drawing/2014/main" id="{9E7DB4B0-255B-A04A-35BF-20923A6A5D1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870981" y="4029701"/>
            <a:ext cx="2842541" cy="2264700"/>
          </a:xfrm>
          <a:prstGeom prst="rect">
            <a:avLst/>
          </a:prstGeom>
        </p:spPr>
      </p:pic>
      <p:grpSp>
        <p:nvGrpSpPr>
          <p:cNvPr id="5" name="Gruppo 23">
            <a:extLst>
              <a:ext uri="{FF2B5EF4-FFF2-40B4-BE49-F238E27FC236}">
                <a16:creationId xmlns:a16="http://schemas.microsoft.com/office/drawing/2014/main" id="{9F230232-CBC4-13E4-8C6A-AE85D646CC28}"/>
              </a:ext>
            </a:extLst>
          </p:cNvPr>
          <p:cNvGrpSpPr/>
          <p:nvPr/>
        </p:nvGrpSpPr>
        <p:grpSpPr>
          <a:xfrm>
            <a:off x="7524239" y="365464"/>
            <a:ext cx="4275382" cy="3416427"/>
            <a:chOff x="2487045" y="3432510"/>
            <a:chExt cx="4023335" cy="3201557"/>
          </a:xfrm>
        </p:grpSpPr>
        <p:pic>
          <p:nvPicPr>
            <p:cNvPr id="6" name="Picture 23" descr="C:\Users\a.cravotta\Desktop\Giulia\derma\nprot.2009.241-F1.jpg">
              <a:extLst>
                <a:ext uri="{FF2B5EF4-FFF2-40B4-BE49-F238E27FC236}">
                  <a16:creationId xmlns:a16="http://schemas.microsoft.com/office/drawing/2014/main" id="{98635EDF-EC97-563A-1D93-CE7489BE993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87045" y="3432510"/>
              <a:ext cx="3224900" cy="3201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uppo 2">
              <a:extLst>
                <a:ext uri="{FF2B5EF4-FFF2-40B4-BE49-F238E27FC236}">
                  <a16:creationId xmlns:a16="http://schemas.microsoft.com/office/drawing/2014/main" id="{7DAEB778-36F3-B21B-D591-19788D09077F}"/>
                </a:ext>
              </a:extLst>
            </p:cNvPr>
            <p:cNvGrpSpPr>
              <a:grpSpLocks/>
            </p:cNvGrpSpPr>
            <p:nvPr/>
          </p:nvGrpSpPr>
          <p:grpSpPr bwMode="auto">
            <a:xfrm rot="21037070" flipH="1">
              <a:off x="5088127" y="4043190"/>
              <a:ext cx="1422253" cy="1353115"/>
              <a:chOff x="4067175" y="2276475"/>
              <a:chExt cx="1584325" cy="1800225"/>
            </a:xfrm>
          </p:grpSpPr>
          <p:pic>
            <p:nvPicPr>
              <p:cNvPr id="18" name="Picture 3" descr="siringa">
                <a:extLst>
                  <a:ext uri="{FF2B5EF4-FFF2-40B4-BE49-F238E27FC236}">
                    <a16:creationId xmlns:a16="http://schemas.microsoft.com/office/drawing/2014/main" id="{6FC7B778-51B2-C8C5-0175-A6B092FF09FD}"/>
                  </a:ext>
                </a:extLst>
              </p:cNvPr>
              <p:cNvPicPr>
                <a:picLocks noChangeAspect="1" noChangeArrowheads="1"/>
              </p:cNvPicPr>
              <p:nvPr/>
            </p:nvPicPr>
            <p:blipFill>
              <a:blip r:embed="rId4" cstate="email">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r="-2534"/>
              <a:stretch>
                <a:fillRect/>
              </a:stretch>
            </p:blipFill>
            <p:spPr bwMode="auto">
              <a:xfrm>
                <a:off x="4067175" y="2276475"/>
                <a:ext cx="1370013" cy="153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Line 4">
                <a:extLst>
                  <a:ext uri="{FF2B5EF4-FFF2-40B4-BE49-F238E27FC236}">
                    <a16:creationId xmlns:a16="http://schemas.microsoft.com/office/drawing/2014/main" id="{0128ACCC-F13E-BD28-6F94-8C6ABE608883}"/>
                  </a:ext>
                </a:extLst>
              </p:cNvPr>
              <p:cNvSpPr>
                <a:spLocks noChangeShapeType="1"/>
              </p:cNvSpPr>
              <p:nvPr/>
            </p:nvSpPr>
            <p:spPr bwMode="auto">
              <a:xfrm>
                <a:off x="5205413" y="3589338"/>
                <a:ext cx="446087" cy="487362"/>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 name="Gruppo 1">
              <a:extLst>
                <a:ext uri="{FF2B5EF4-FFF2-40B4-BE49-F238E27FC236}">
                  <a16:creationId xmlns:a16="http://schemas.microsoft.com/office/drawing/2014/main" id="{B5E1B782-367E-8D82-BC02-7CB5916E24F1}"/>
                </a:ext>
              </a:extLst>
            </p:cNvPr>
            <p:cNvGrpSpPr>
              <a:grpSpLocks/>
            </p:cNvGrpSpPr>
            <p:nvPr/>
          </p:nvGrpSpPr>
          <p:grpSpPr bwMode="auto">
            <a:xfrm rot="9181671">
              <a:off x="4180540" y="5533043"/>
              <a:ext cx="993712" cy="460229"/>
              <a:chOff x="3203848" y="4471069"/>
              <a:chExt cx="2084388" cy="1046163"/>
            </a:xfrm>
          </p:grpSpPr>
          <p:sp>
            <p:nvSpPr>
              <p:cNvPr id="9" name="Ovale 27">
                <a:extLst>
                  <a:ext uri="{FF2B5EF4-FFF2-40B4-BE49-F238E27FC236}">
                    <a16:creationId xmlns:a16="http://schemas.microsoft.com/office/drawing/2014/main" id="{48856CEB-414A-B761-03C6-BD45D552E6DC}"/>
                  </a:ext>
                </a:extLst>
              </p:cNvPr>
              <p:cNvSpPr/>
              <p:nvPr/>
            </p:nvSpPr>
            <p:spPr>
              <a:xfrm>
                <a:off x="3492192" y="4471069"/>
                <a:ext cx="285901" cy="358618"/>
              </a:xfrm>
              <a:prstGeom prst="ellipse">
                <a:avLst/>
              </a:prstGeom>
              <a:solidFill>
                <a:srgbClr val="86334B"/>
              </a:solidFill>
              <a:ln>
                <a:solidFill>
                  <a:srgbClr val="B07B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2B7F"/>
                  </a:solidFill>
                  <a:effectLst/>
                  <a:uLnTx/>
                  <a:uFillTx/>
                  <a:latin typeface="Calibri" panose="020F0502020204030204"/>
                  <a:ea typeface="+mn-ea"/>
                  <a:cs typeface="+mn-cs"/>
                </a:endParaRPr>
              </a:p>
            </p:txBody>
          </p:sp>
          <p:sp>
            <p:nvSpPr>
              <p:cNvPr id="10" name="Ovale 28">
                <a:extLst>
                  <a:ext uri="{FF2B5EF4-FFF2-40B4-BE49-F238E27FC236}">
                    <a16:creationId xmlns:a16="http://schemas.microsoft.com/office/drawing/2014/main" id="{C3F54960-A694-8D14-4208-B76510CB7737}"/>
                  </a:ext>
                </a:extLst>
              </p:cNvPr>
              <p:cNvSpPr/>
              <p:nvPr/>
            </p:nvSpPr>
            <p:spPr>
              <a:xfrm>
                <a:off x="4498954" y="5158612"/>
                <a:ext cx="288344" cy="358620"/>
              </a:xfrm>
              <a:prstGeom prst="ellipse">
                <a:avLst/>
              </a:prstGeom>
              <a:solidFill>
                <a:srgbClr val="86334B"/>
              </a:solidFill>
              <a:ln>
                <a:solidFill>
                  <a:srgbClr val="B07B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2B7F"/>
                  </a:solidFill>
                  <a:effectLst/>
                  <a:uLnTx/>
                  <a:uFillTx/>
                  <a:latin typeface="Calibri" panose="020F0502020204030204"/>
                  <a:ea typeface="+mn-ea"/>
                  <a:cs typeface="+mn-cs"/>
                </a:endParaRPr>
              </a:p>
            </p:txBody>
          </p:sp>
          <p:sp>
            <p:nvSpPr>
              <p:cNvPr id="11" name="Ovale 29">
                <a:extLst>
                  <a:ext uri="{FF2B5EF4-FFF2-40B4-BE49-F238E27FC236}">
                    <a16:creationId xmlns:a16="http://schemas.microsoft.com/office/drawing/2014/main" id="{99A54ACC-A14B-8A1B-3130-0B8F0CEF52AB}"/>
                  </a:ext>
                </a:extLst>
              </p:cNvPr>
              <p:cNvSpPr/>
              <p:nvPr/>
            </p:nvSpPr>
            <p:spPr>
              <a:xfrm>
                <a:off x="5002335" y="5058107"/>
                <a:ext cx="285901" cy="354052"/>
              </a:xfrm>
              <a:prstGeom prst="ellipse">
                <a:avLst/>
              </a:prstGeom>
              <a:solidFill>
                <a:srgbClr val="86334B"/>
              </a:solidFill>
              <a:ln>
                <a:solidFill>
                  <a:srgbClr val="B07B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2B7F"/>
                  </a:solidFill>
                  <a:effectLst/>
                  <a:uLnTx/>
                  <a:uFillTx/>
                  <a:latin typeface="Calibri" panose="020F0502020204030204"/>
                  <a:ea typeface="+mn-ea"/>
                  <a:cs typeface="+mn-cs"/>
                </a:endParaRPr>
              </a:p>
            </p:txBody>
          </p:sp>
          <p:sp>
            <p:nvSpPr>
              <p:cNvPr id="12" name="Ovale 30">
                <a:extLst>
                  <a:ext uri="{FF2B5EF4-FFF2-40B4-BE49-F238E27FC236}">
                    <a16:creationId xmlns:a16="http://schemas.microsoft.com/office/drawing/2014/main" id="{1FDB4291-A6A4-FC07-66F4-1F99DF6D5361}"/>
                  </a:ext>
                </a:extLst>
              </p:cNvPr>
              <p:cNvSpPr/>
              <p:nvPr/>
            </p:nvSpPr>
            <p:spPr>
              <a:xfrm>
                <a:off x="4063994" y="5124350"/>
                <a:ext cx="285901" cy="358618"/>
              </a:xfrm>
              <a:prstGeom prst="ellipse">
                <a:avLst/>
              </a:prstGeom>
              <a:solidFill>
                <a:srgbClr val="86334B"/>
              </a:solidFill>
              <a:ln>
                <a:solidFill>
                  <a:srgbClr val="B07B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2B7F"/>
                  </a:solidFill>
                  <a:effectLst/>
                  <a:uLnTx/>
                  <a:uFillTx/>
                  <a:latin typeface="Calibri" panose="020F0502020204030204"/>
                  <a:ea typeface="+mn-ea"/>
                  <a:cs typeface="+mn-cs"/>
                </a:endParaRPr>
              </a:p>
            </p:txBody>
          </p:sp>
          <p:sp>
            <p:nvSpPr>
              <p:cNvPr id="13" name="Ovale 31">
                <a:extLst>
                  <a:ext uri="{FF2B5EF4-FFF2-40B4-BE49-F238E27FC236}">
                    <a16:creationId xmlns:a16="http://schemas.microsoft.com/office/drawing/2014/main" id="{F5D8AB9B-5A55-0B43-5323-017043F01882}"/>
                  </a:ext>
                </a:extLst>
              </p:cNvPr>
              <p:cNvSpPr/>
              <p:nvPr/>
            </p:nvSpPr>
            <p:spPr>
              <a:xfrm>
                <a:off x="3203848" y="4768015"/>
                <a:ext cx="285901" cy="356335"/>
              </a:xfrm>
              <a:prstGeom prst="ellipse">
                <a:avLst/>
              </a:prstGeom>
              <a:solidFill>
                <a:srgbClr val="86334B"/>
              </a:solidFill>
              <a:ln>
                <a:solidFill>
                  <a:srgbClr val="B07B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2B7F"/>
                  </a:solidFill>
                  <a:effectLst/>
                  <a:uLnTx/>
                  <a:uFillTx/>
                  <a:latin typeface="Calibri" panose="020F0502020204030204"/>
                  <a:ea typeface="+mn-ea"/>
                  <a:cs typeface="+mn-cs"/>
                </a:endParaRPr>
              </a:p>
            </p:txBody>
          </p:sp>
          <p:sp>
            <p:nvSpPr>
              <p:cNvPr id="14" name="Ovale 32">
                <a:extLst>
                  <a:ext uri="{FF2B5EF4-FFF2-40B4-BE49-F238E27FC236}">
                    <a16:creationId xmlns:a16="http://schemas.microsoft.com/office/drawing/2014/main" id="{766A8496-9EB6-D734-BA0D-932A522DFC14}"/>
                  </a:ext>
                </a:extLst>
              </p:cNvPr>
              <p:cNvSpPr/>
              <p:nvPr/>
            </p:nvSpPr>
            <p:spPr>
              <a:xfrm>
                <a:off x="4858163" y="4619541"/>
                <a:ext cx="285900" cy="356335"/>
              </a:xfrm>
              <a:prstGeom prst="ellipse">
                <a:avLst/>
              </a:prstGeom>
              <a:solidFill>
                <a:srgbClr val="86334B"/>
              </a:solidFill>
              <a:ln>
                <a:solidFill>
                  <a:srgbClr val="B07B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2B7F"/>
                  </a:solidFill>
                  <a:effectLst/>
                  <a:uLnTx/>
                  <a:uFillTx/>
                  <a:latin typeface="Calibri" panose="020F0502020204030204"/>
                  <a:ea typeface="+mn-ea"/>
                  <a:cs typeface="+mn-cs"/>
                </a:endParaRPr>
              </a:p>
            </p:txBody>
          </p:sp>
          <p:sp>
            <p:nvSpPr>
              <p:cNvPr id="15" name="Ovale 33">
                <a:extLst>
                  <a:ext uri="{FF2B5EF4-FFF2-40B4-BE49-F238E27FC236}">
                    <a16:creationId xmlns:a16="http://schemas.microsoft.com/office/drawing/2014/main" id="{D46F3C10-C150-87E8-EB0F-4607B82ED40E}"/>
                  </a:ext>
                </a:extLst>
              </p:cNvPr>
              <p:cNvSpPr/>
              <p:nvPr/>
            </p:nvSpPr>
            <p:spPr>
              <a:xfrm>
                <a:off x="3717003" y="4809130"/>
                <a:ext cx="285901" cy="358618"/>
              </a:xfrm>
              <a:prstGeom prst="ellipse">
                <a:avLst/>
              </a:prstGeom>
              <a:solidFill>
                <a:srgbClr val="86334B"/>
              </a:solidFill>
              <a:ln>
                <a:solidFill>
                  <a:srgbClr val="B07B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2B7F"/>
                  </a:solidFill>
                  <a:effectLst/>
                  <a:uLnTx/>
                  <a:uFillTx/>
                  <a:latin typeface="Calibri" panose="020F0502020204030204"/>
                  <a:ea typeface="+mn-ea"/>
                  <a:cs typeface="+mn-cs"/>
                </a:endParaRPr>
              </a:p>
            </p:txBody>
          </p:sp>
          <p:sp>
            <p:nvSpPr>
              <p:cNvPr id="16" name="Ovale 34">
                <a:extLst>
                  <a:ext uri="{FF2B5EF4-FFF2-40B4-BE49-F238E27FC236}">
                    <a16:creationId xmlns:a16="http://schemas.microsoft.com/office/drawing/2014/main" id="{9838CB0C-FCF7-DE60-8577-126EF04B3C0A}"/>
                  </a:ext>
                </a:extLst>
              </p:cNvPr>
              <p:cNvSpPr/>
              <p:nvPr/>
            </p:nvSpPr>
            <p:spPr>
              <a:xfrm>
                <a:off x="4066438" y="4544163"/>
                <a:ext cx="285900" cy="354050"/>
              </a:xfrm>
              <a:prstGeom prst="ellipse">
                <a:avLst/>
              </a:prstGeom>
              <a:solidFill>
                <a:srgbClr val="86334B"/>
              </a:solidFill>
              <a:ln>
                <a:solidFill>
                  <a:srgbClr val="B07B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2B7F"/>
                  </a:solidFill>
                  <a:effectLst/>
                  <a:uLnTx/>
                  <a:uFillTx/>
                  <a:latin typeface="Calibri" panose="020F0502020204030204"/>
                  <a:ea typeface="+mn-ea"/>
                  <a:cs typeface="+mn-cs"/>
                </a:endParaRPr>
              </a:p>
            </p:txBody>
          </p:sp>
          <p:sp>
            <p:nvSpPr>
              <p:cNvPr id="17" name="Ovale 35">
                <a:extLst>
                  <a:ext uri="{FF2B5EF4-FFF2-40B4-BE49-F238E27FC236}">
                    <a16:creationId xmlns:a16="http://schemas.microsoft.com/office/drawing/2014/main" id="{14866EC3-A83C-87C4-5E7A-0A4B86720499}"/>
                  </a:ext>
                </a:extLst>
              </p:cNvPr>
              <p:cNvSpPr/>
              <p:nvPr/>
            </p:nvSpPr>
            <p:spPr>
              <a:xfrm>
                <a:off x="4425646" y="4690352"/>
                <a:ext cx="285901" cy="356335"/>
              </a:xfrm>
              <a:prstGeom prst="ellipse">
                <a:avLst/>
              </a:prstGeom>
              <a:solidFill>
                <a:srgbClr val="86334B"/>
              </a:solidFill>
              <a:ln>
                <a:solidFill>
                  <a:srgbClr val="B07B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2B7F"/>
                  </a:solidFill>
                  <a:effectLst/>
                  <a:uLnTx/>
                  <a:uFillTx/>
                  <a:latin typeface="Calibri" panose="020F0502020204030204"/>
                  <a:ea typeface="+mn-ea"/>
                  <a:cs typeface="+mn-cs"/>
                </a:endParaRPr>
              </a:p>
            </p:txBody>
          </p:sp>
        </p:grpSp>
      </p:grpSp>
      <p:pic>
        <p:nvPicPr>
          <p:cNvPr id="20" name="Immagine 3">
            <a:extLst>
              <a:ext uri="{FF2B5EF4-FFF2-40B4-BE49-F238E27FC236}">
                <a16:creationId xmlns:a16="http://schemas.microsoft.com/office/drawing/2014/main" id="{A99DA80D-E5E5-6DBE-907A-2DB2C505D17A}"/>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163366" y="4673218"/>
            <a:ext cx="2377323" cy="977665"/>
          </a:xfrm>
          <a:prstGeom prst="rect">
            <a:avLst/>
          </a:prstGeom>
        </p:spPr>
      </p:pic>
      <p:sp>
        <p:nvSpPr>
          <p:cNvPr id="23" name="TextBox 2">
            <a:extLst>
              <a:ext uri="{FF2B5EF4-FFF2-40B4-BE49-F238E27FC236}">
                <a16:creationId xmlns:a16="http://schemas.microsoft.com/office/drawing/2014/main" id="{827A79F6-7819-1242-EA69-CA2A073B59EA}"/>
              </a:ext>
            </a:extLst>
          </p:cNvPr>
          <p:cNvSpPr txBox="1"/>
          <p:nvPr/>
        </p:nvSpPr>
        <p:spPr>
          <a:xfrm>
            <a:off x="11933927" y="6599096"/>
            <a:ext cx="516145" cy="225896"/>
          </a:xfrm>
          <a:prstGeom prst="rect">
            <a:avLst/>
          </a:prstGeom>
          <a:noFill/>
        </p:spPr>
        <p:txBody>
          <a:bodyPr wrap="square" rtlCol="0">
            <a:spAutoFit/>
          </a:bodyPr>
          <a:lstStyle/>
          <a:p>
            <a:pPr algn="l">
              <a:lnSpc>
                <a:spcPct val="120000"/>
              </a:lnSpc>
            </a:pPr>
            <a:r>
              <a:rPr lang="en-GB" sz="800">
                <a:solidFill>
                  <a:schemeClr val="bg1"/>
                </a:solidFill>
                <a:latin typeface="Century Gothic" panose="020B0502020202020204" pitchFamily="34" charset="0"/>
              </a:rPr>
              <a:t>O</a:t>
            </a:r>
            <a:endParaRPr lang="de-DE" sz="800">
              <a:solidFill>
                <a:schemeClr val="bg1"/>
              </a:solidFill>
              <a:latin typeface="Century Gothic" panose="020B0502020202020204" pitchFamily="34" charset="0"/>
            </a:endParaRPr>
          </a:p>
        </p:txBody>
      </p:sp>
      <p:sp>
        <p:nvSpPr>
          <p:cNvPr id="21" name="TextBox 20">
            <a:extLst>
              <a:ext uri="{FF2B5EF4-FFF2-40B4-BE49-F238E27FC236}">
                <a16:creationId xmlns:a16="http://schemas.microsoft.com/office/drawing/2014/main" id="{E1442B3D-D38D-106B-0E7D-D1C41FDECFE9}"/>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148120342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A7694B-326F-933B-2348-C7983A80A9DA}"/>
              </a:ext>
            </a:extLst>
          </p:cNvPr>
          <p:cNvSpPr>
            <a:spLocks noGrp="1"/>
          </p:cNvSpPr>
          <p:nvPr>
            <p:ph type="title"/>
          </p:nvPr>
        </p:nvSpPr>
        <p:spPr/>
        <p:txBody>
          <a:bodyPr/>
          <a:lstStyle/>
          <a:p>
            <a:r>
              <a:rPr lang="de-DE" sz="3200"/>
              <a:t>Patient </a:t>
            </a:r>
            <a:r>
              <a:rPr lang="de-DE" sz="3200" err="1"/>
              <a:t>selection</a:t>
            </a:r>
            <a:r>
              <a:rPr lang="de-DE" sz="3200"/>
              <a:t> </a:t>
            </a:r>
          </a:p>
        </p:txBody>
      </p:sp>
      <p:sp>
        <p:nvSpPr>
          <p:cNvPr id="3" name="Textplatzhalter 2">
            <a:extLst>
              <a:ext uri="{FF2B5EF4-FFF2-40B4-BE49-F238E27FC236}">
                <a16:creationId xmlns:a16="http://schemas.microsoft.com/office/drawing/2014/main" id="{DE4AAA4B-76BD-6EE4-53F4-EEE0878694AE}"/>
              </a:ext>
            </a:extLst>
          </p:cNvPr>
          <p:cNvSpPr>
            <a:spLocks noGrp="1"/>
          </p:cNvSpPr>
          <p:nvPr>
            <p:ph type="body" sz="quarter" idx="10"/>
          </p:nvPr>
        </p:nvSpPr>
        <p:spPr>
          <a:xfrm>
            <a:off x="838200" y="2068938"/>
            <a:ext cx="7870371" cy="3547533"/>
          </a:xfrm>
        </p:spPr>
        <p:txBody>
          <a:bodyPr>
            <a:normAutofit fontScale="92500" lnSpcReduction="10000"/>
          </a:bodyPr>
          <a:lstStyle/>
          <a:p>
            <a:r>
              <a:rPr lang="de-DE" b="1"/>
              <a:t>University </a:t>
            </a:r>
            <a:r>
              <a:rPr lang="de-DE" b="1" err="1"/>
              <a:t>of</a:t>
            </a:r>
            <a:r>
              <a:rPr lang="de-DE" b="1"/>
              <a:t> Pisa - </a:t>
            </a:r>
            <a:r>
              <a:rPr lang="de-DE" b="1" err="1"/>
              <a:t>Dermatology</a:t>
            </a:r>
            <a:r>
              <a:rPr lang="de-DE" b="1"/>
              <a:t> Unit</a:t>
            </a:r>
          </a:p>
          <a:p>
            <a:r>
              <a:rPr lang="de-DE"/>
              <a:t>20 </a:t>
            </a:r>
            <a:r>
              <a:rPr lang="de-DE" err="1"/>
              <a:t>women</a:t>
            </a:r>
            <a:r>
              <a:rPr lang="de-DE"/>
              <a:t> </a:t>
            </a:r>
            <a:r>
              <a:rPr lang="de-DE" err="1"/>
              <a:t>with</a:t>
            </a:r>
            <a:r>
              <a:rPr lang="de-DE"/>
              <a:t> </a:t>
            </a:r>
            <a:r>
              <a:rPr lang="de-DE" err="1"/>
              <a:t>female</a:t>
            </a:r>
            <a:r>
              <a:rPr lang="de-DE"/>
              <a:t> </a:t>
            </a:r>
            <a:r>
              <a:rPr lang="de-DE" err="1"/>
              <a:t>with</a:t>
            </a:r>
            <a:r>
              <a:rPr lang="de-DE"/>
              <a:t> </a:t>
            </a:r>
            <a:r>
              <a:rPr lang="de-DE" i="1"/>
              <a:t>hormonal </a:t>
            </a:r>
            <a:r>
              <a:rPr lang="de-DE" i="1" err="1"/>
              <a:t>hair</a:t>
            </a:r>
            <a:r>
              <a:rPr lang="de-DE" i="1"/>
              <a:t> </a:t>
            </a:r>
            <a:r>
              <a:rPr lang="de-DE" i="1" err="1"/>
              <a:t>loss</a:t>
            </a:r>
            <a:endParaRPr lang="de-DE" i="1"/>
          </a:p>
          <a:p>
            <a:r>
              <a:rPr lang="de-DE"/>
              <a:t>Age </a:t>
            </a:r>
            <a:r>
              <a:rPr lang="de-DE" err="1"/>
              <a:t>between</a:t>
            </a:r>
            <a:r>
              <a:rPr lang="de-DE"/>
              <a:t> 25 and 65 </a:t>
            </a:r>
            <a:r>
              <a:rPr lang="de-DE" err="1"/>
              <a:t>years</a:t>
            </a:r>
            <a:endParaRPr lang="de-DE"/>
          </a:p>
          <a:p>
            <a:r>
              <a:rPr lang="de-DE" err="1"/>
              <a:t>Patients</a:t>
            </a:r>
            <a:r>
              <a:rPr lang="de-DE"/>
              <a:t> not </a:t>
            </a:r>
            <a:r>
              <a:rPr lang="de-DE" err="1"/>
              <a:t>suffering</a:t>
            </a:r>
            <a:r>
              <a:rPr lang="de-DE"/>
              <a:t> </a:t>
            </a:r>
            <a:r>
              <a:rPr lang="de-DE" err="1"/>
              <a:t>from</a:t>
            </a:r>
            <a:r>
              <a:rPr lang="de-DE"/>
              <a:t> </a:t>
            </a:r>
            <a:r>
              <a:rPr lang="de-DE" err="1"/>
              <a:t>systemic</a:t>
            </a:r>
            <a:r>
              <a:rPr lang="de-DE"/>
              <a:t> </a:t>
            </a:r>
            <a:r>
              <a:rPr lang="de-DE" err="1"/>
              <a:t>diseases</a:t>
            </a:r>
            <a:r>
              <a:rPr lang="de-DE"/>
              <a:t> (iron </a:t>
            </a:r>
            <a:r>
              <a:rPr lang="de-DE" err="1"/>
              <a:t>deficiency</a:t>
            </a:r>
            <a:r>
              <a:rPr lang="de-DE"/>
              <a:t>, febrile </a:t>
            </a:r>
            <a:r>
              <a:rPr lang="de-DE" err="1"/>
              <a:t>diseases</a:t>
            </a:r>
            <a:r>
              <a:rPr lang="de-DE"/>
              <a:t>, </a:t>
            </a:r>
            <a:r>
              <a:rPr lang="de-DE" err="1"/>
              <a:t>endocrinopathies</a:t>
            </a:r>
            <a:r>
              <a:rPr lang="de-DE"/>
              <a:t>, </a:t>
            </a:r>
            <a:r>
              <a:rPr lang="de-DE" err="1"/>
              <a:t>liver</a:t>
            </a:r>
            <a:r>
              <a:rPr lang="de-DE"/>
              <a:t> </a:t>
            </a:r>
            <a:r>
              <a:rPr lang="de-DE" err="1"/>
              <a:t>diseases</a:t>
            </a:r>
            <a:r>
              <a:rPr lang="de-DE"/>
              <a:t>, etc.)</a:t>
            </a:r>
          </a:p>
          <a:p>
            <a:r>
              <a:rPr lang="de-DE" err="1"/>
              <a:t>No</a:t>
            </a:r>
            <a:r>
              <a:rPr lang="de-DE"/>
              <a:t> </a:t>
            </a:r>
            <a:r>
              <a:rPr lang="de-DE" err="1"/>
              <a:t>current</a:t>
            </a:r>
            <a:r>
              <a:rPr lang="de-DE"/>
              <a:t> </a:t>
            </a:r>
            <a:r>
              <a:rPr lang="de-DE" err="1"/>
              <a:t>or</a:t>
            </a:r>
            <a:r>
              <a:rPr lang="de-DE"/>
              <a:t> </a:t>
            </a:r>
            <a:r>
              <a:rPr lang="de-DE" err="1"/>
              <a:t>recent</a:t>
            </a:r>
            <a:r>
              <a:rPr lang="de-DE"/>
              <a:t> psycho-</a:t>
            </a:r>
            <a:r>
              <a:rPr lang="de-DE" err="1"/>
              <a:t>physical</a:t>
            </a:r>
            <a:r>
              <a:rPr lang="de-DE"/>
              <a:t> stress</a:t>
            </a:r>
          </a:p>
          <a:p>
            <a:r>
              <a:rPr lang="de-DE" err="1"/>
              <a:t>No</a:t>
            </a:r>
            <a:r>
              <a:rPr lang="de-DE"/>
              <a:t> </a:t>
            </a:r>
            <a:r>
              <a:rPr lang="de-DE" err="1"/>
              <a:t>weight</a:t>
            </a:r>
            <a:r>
              <a:rPr lang="de-DE"/>
              <a:t> </a:t>
            </a:r>
            <a:r>
              <a:rPr lang="de-DE" err="1"/>
              <a:t>loss</a:t>
            </a:r>
            <a:r>
              <a:rPr lang="de-DE"/>
              <a:t> </a:t>
            </a:r>
            <a:r>
              <a:rPr lang="de-DE" err="1"/>
              <a:t>diets</a:t>
            </a:r>
            <a:r>
              <a:rPr lang="de-DE"/>
              <a:t>, </a:t>
            </a:r>
            <a:r>
              <a:rPr lang="de-DE" err="1"/>
              <a:t>drug</a:t>
            </a:r>
            <a:r>
              <a:rPr lang="de-DE"/>
              <a:t> </a:t>
            </a:r>
            <a:r>
              <a:rPr lang="de-DE" err="1"/>
              <a:t>therapy</a:t>
            </a:r>
            <a:r>
              <a:rPr lang="de-DE"/>
              <a:t>, </a:t>
            </a:r>
            <a:r>
              <a:rPr lang="de-DE" err="1"/>
              <a:t>contraceptive</a:t>
            </a:r>
            <a:r>
              <a:rPr lang="de-DE"/>
              <a:t> </a:t>
            </a:r>
            <a:r>
              <a:rPr lang="de-DE" err="1"/>
              <a:t>pills</a:t>
            </a:r>
            <a:endParaRPr lang="de-DE"/>
          </a:p>
        </p:txBody>
      </p:sp>
      <p:pic>
        <p:nvPicPr>
          <p:cNvPr id="4" name="Picture 2" descr="Università di Pisa - Wikipedia">
            <a:extLst>
              <a:ext uri="{FF2B5EF4-FFF2-40B4-BE49-F238E27FC236}">
                <a16:creationId xmlns:a16="http://schemas.microsoft.com/office/drawing/2014/main" id="{05DEFF1B-4379-D881-CA49-6DB95C58B20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148712" y="1037868"/>
            <a:ext cx="860051" cy="878094"/>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2">
            <a:extLst>
              <a:ext uri="{FF2B5EF4-FFF2-40B4-BE49-F238E27FC236}">
                <a16:creationId xmlns:a16="http://schemas.microsoft.com/office/drawing/2014/main" id="{52B0D25D-ED21-9822-BD35-55F2DF4E75D2}"/>
              </a:ext>
            </a:extLst>
          </p:cNvPr>
          <p:cNvSpPr txBox="1"/>
          <p:nvPr/>
        </p:nvSpPr>
        <p:spPr>
          <a:xfrm>
            <a:off x="838200" y="6404672"/>
            <a:ext cx="1082226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Gianfaldoni</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R</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Gianfaldoni</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S</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Nannipieri A, Lotti T. A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polynucleotide</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based</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product to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treat</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female</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hormonal</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hair</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loss</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Prime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July</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/August 2014; 4(5): 30-36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a:t>
            </a:r>
          </a:p>
        </p:txBody>
      </p:sp>
      <p:pic>
        <p:nvPicPr>
          <p:cNvPr id="6" name="Picture 2" descr="X:\Giulia\AA lavori in corso\PRIME cover.jpg">
            <a:extLst>
              <a:ext uri="{FF2B5EF4-FFF2-40B4-BE49-F238E27FC236}">
                <a16:creationId xmlns:a16="http://schemas.microsoft.com/office/drawing/2014/main" id="{8DF9F851-5974-3E94-CA6D-31D98C2EC13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978857" y="1399075"/>
            <a:ext cx="2804464" cy="3652035"/>
          </a:xfrm>
          <a:prstGeom prst="rect">
            <a:avLst/>
          </a:prstGeom>
          <a:ln w="88900" cap="sq" cmpd="thickThin">
            <a:noFill/>
            <a:prstDash val="solid"/>
            <a:miter lim="800000"/>
          </a:ln>
          <a:effectLst/>
          <a:extLst>
            <a:ext uri="{909E8E84-426E-40DD-AFC4-6F175D3DCCD1}">
              <a14:hiddenFill xmlns:a14="http://schemas.microsoft.com/office/drawing/2010/main">
                <a:solidFill>
                  <a:srgbClr val="FFFFFF"/>
                </a:solidFill>
              </a14:hiddenFill>
            </a:ext>
          </a:extLst>
        </p:spPr>
      </p:pic>
      <p:sp>
        <p:nvSpPr>
          <p:cNvPr id="8" name="TextBox 2">
            <a:extLst>
              <a:ext uri="{FF2B5EF4-FFF2-40B4-BE49-F238E27FC236}">
                <a16:creationId xmlns:a16="http://schemas.microsoft.com/office/drawing/2014/main" id="{95927304-3EF7-6F1D-A842-29DB28ED1D84}"/>
              </a:ext>
            </a:extLst>
          </p:cNvPr>
          <p:cNvSpPr txBox="1"/>
          <p:nvPr/>
        </p:nvSpPr>
        <p:spPr>
          <a:xfrm>
            <a:off x="11933927" y="6599096"/>
            <a:ext cx="516145" cy="225896"/>
          </a:xfrm>
          <a:prstGeom prst="rect">
            <a:avLst/>
          </a:prstGeom>
          <a:noFill/>
        </p:spPr>
        <p:txBody>
          <a:bodyPr wrap="square" rtlCol="0">
            <a:spAutoFit/>
          </a:bodyPr>
          <a:lstStyle/>
          <a:p>
            <a:pPr algn="l">
              <a:lnSpc>
                <a:spcPct val="120000"/>
              </a:lnSpc>
            </a:pPr>
            <a:r>
              <a:rPr lang="en-GB" sz="800">
                <a:solidFill>
                  <a:schemeClr val="bg1"/>
                </a:solidFill>
                <a:latin typeface="Century Gothic" panose="020B0502020202020204" pitchFamily="34" charset="0"/>
              </a:rPr>
              <a:t>O</a:t>
            </a:r>
            <a:endParaRPr lang="de-DE" sz="800">
              <a:solidFill>
                <a:schemeClr val="bg1"/>
              </a:solidFill>
              <a:latin typeface="Century Gothic" panose="020B0502020202020204" pitchFamily="34" charset="0"/>
            </a:endParaRPr>
          </a:p>
        </p:txBody>
      </p:sp>
      <p:sp>
        <p:nvSpPr>
          <p:cNvPr id="7" name="TextBox 6">
            <a:extLst>
              <a:ext uri="{FF2B5EF4-FFF2-40B4-BE49-F238E27FC236}">
                <a16:creationId xmlns:a16="http://schemas.microsoft.com/office/drawing/2014/main" id="{0B6B93AD-8607-5129-9B06-3C31D4CAD71D}"/>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38137011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E3949D-EED8-71F7-DA97-C200143F86B7}"/>
              </a:ext>
            </a:extLst>
          </p:cNvPr>
          <p:cNvSpPr>
            <a:spLocks noGrp="1"/>
          </p:cNvSpPr>
          <p:nvPr>
            <p:ph type="title"/>
          </p:nvPr>
        </p:nvSpPr>
        <p:spPr/>
        <p:txBody>
          <a:bodyPr/>
          <a:lstStyle/>
          <a:p>
            <a:r>
              <a:rPr lang="de-DE"/>
              <a:t>NUCLEOTIDES AND NUCLEOSIDES</a:t>
            </a:r>
            <a:br>
              <a:rPr lang="de-DE"/>
            </a:br>
            <a:endParaRPr lang="de-DE"/>
          </a:p>
        </p:txBody>
      </p:sp>
      <p:sp>
        <p:nvSpPr>
          <p:cNvPr id="3" name="TextBox 2">
            <a:extLst>
              <a:ext uri="{FF2B5EF4-FFF2-40B4-BE49-F238E27FC236}">
                <a16:creationId xmlns:a16="http://schemas.microsoft.com/office/drawing/2014/main" id="{5978B079-0F6B-2808-98B7-AFAE2A6562C7}"/>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pic>
        <p:nvPicPr>
          <p:cNvPr id="1026" name="Picture 2" descr="undefined">
            <a:extLst>
              <a:ext uri="{FF2B5EF4-FFF2-40B4-BE49-F238E27FC236}">
                <a16:creationId xmlns:a16="http://schemas.microsoft.com/office/drawing/2014/main" id="{F432A2B0-19A6-F6E7-E27C-41E15BFBCD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454" y="1774293"/>
            <a:ext cx="10945091" cy="3860709"/>
          </a:xfrm>
          <a:prstGeom prst="rect">
            <a:avLst/>
          </a:prstGeom>
          <a:noFill/>
          <a:extLst>
            <a:ext uri="{909E8E84-426E-40DD-AFC4-6F175D3DCCD1}">
              <a14:hiddenFill xmlns:a14="http://schemas.microsoft.com/office/drawing/2010/main">
                <a:solidFill>
                  <a:srgbClr val="FFFFFF"/>
                </a:solidFill>
              </a14:hiddenFill>
            </a:ext>
          </a:extLst>
        </p:spPr>
      </p:pic>
      <p:sp>
        <p:nvSpPr>
          <p:cNvPr id="4" name="Right Brace 3">
            <a:extLst>
              <a:ext uri="{FF2B5EF4-FFF2-40B4-BE49-F238E27FC236}">
                <a16:creationId xmlns:a16="http://schemas.microsoft.com/office/drawing/2014/main" id="{36745476-6C3F-7760-B40C-42D1B2A05317}"/>
              </a:ext>
            </a:extLst>
          </p:cNvPr>
          <p:cNvSpPr/>
          <p:nvPr/>
        </p:nvSpPr>
        <p:spPr>
          <a:xfrm>
            <a:off x="6096000" y="4505498"/>
            <a:ext cx="371302" cy="881149"/>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A259DD17-EAA2-5CC8-490A-B6F90A07A6AF}"/>
              </a:ext>
            </a:extLst>
          </p:cNvPr>
          <p:cNvSpPr txBox="1"/>
          <p:nvPr/>
        </p:nvSpPr>
        <p:spPr>
          <a:xfrm>
            <a:off x="6467302" y="4740131"/>
            <a:ext cx="1496291" cy="392864"/>
          </a:xfrm>
          <a:prstGeom prst="rect">
            <a:avLst/>
          </a:prstGeom>
          <a:noFill/>
        </p:spPr>
        <p:txBody>
          <a:bodyPr wrap="square" rtlCol="0">
            <a:spAutoFit/>
          </a:bodyPr>
          <a:lstStyle/>
          <a:p>
            <a:pPr algn="l">
              <a:lnSpc>
                <a:spcPct val="120000"/>
              </a:lnSpc>
            </a:pPr>
            <a:r>
              <a:rPr lang="en-US" dirty="0">
                <a:latin typeface="Century Gothic" panose="020B0502020202020204" pitchFamily="34" charset="0"/>
              </a:rPr>
              <a:t>Nucleo</a:t>
            </a:r>
            <a:r>
              <a:rPr lang="en-US" u="sng" dirty="0">
                <a:latin typeface="Century Gothic" panose="020B0502020202020204" pitchFamily="34" charset="0"/>
              </a:rPr>
              <a:t>tide</a:t>
            </a:r>
          </a:p>
        </p:txBody>
      </p:sp>
    </p:spTree>
    <p:extLst>
      <p:ext uri="{BB962C8B-B14F-4D97-AF65-F5344CB8AC3E}">
        <p14:creationId xmlns:p14="http://schemas.microsoft.com/office/powerpoint/2010/main" val="180040985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Parallelogramm 4">
            <a:extLst>
              <a:ext uri="{FF2B5EF4-FFF2-40B4-BE49-F238E27FC236}">
                <a16:creationId xmlns:a16="http://schemas.microsoft.com/office/drawing/2014/main" id="{C8687091-6B4C-69B1-9E04-C8173C8756E2}"/>
              </a:ext>
            </a:extLst>
          </p:cNvPr>
          <p:cNvSpPr/>
          <p:nvPr/>
        </p:nvSpPr>
        <p:spPr>
          <a:xfrm>
            <a:off x="-493485" y="-57908"/>
            <a:ext cx="6205408" cy="6957527"/>
          </a:xfrm>
          <a:custGeom>
            <a:avLst/>
            <a:gdLst>
              <a:gd name="connsiteX0" fmla="*/ 0 w 7840566"/>
              <a:gd name="connsiteY0" fmla="*/ 6858000 h 6858000"/>
              <a:gd name="connsiteX1" fmla="*/ 1714500 w 7840566"/>
              <a:gd name="connsiteY1" fmla="*/ 0 h 6858000"/>
              <a:gd name="connsiteX2" fmla="*/ 7840566 w 7840566"/>
              <a:gd name="connsiteY2" fmla="*/ 0 h 6858000"/>
              <a:gd name="connsiteX3" fmla="*/ 6126066 w 7840566"/>
              <a:gd name="connsiteY3" fmla="*/ 6858000 h 6858000"/>
              <a:gd name="connsiteX4" fmla="*/ 0 w 7840566"/>
              <a:gd name="connsiteY4" fmla="*/ 6858000 h 6858000"/>
              <a:gd name="connsiteX0" fmla="*/ 0 w 6345399"/>
              <a:gd name="connsiteY0" fmla="*/ 6858000 h 6858000"/>
              <a:gd name="connsiteX1" fmla="*/ 1714500 w 6345399"/>
              <a:gd name="connsiteY1" fmla="*/ 0 h 6858000"/>
              <a:gd name="connsiteX2" fmla="*/ 6345399 w 6345399"/>
              <a:gd name="connsiteY2" fmla="*/ 24713 h 6858000"/>
              <a:gd name="connsiteX3" fmla="*/ 6126066 w 6345399"/>
              <a:gd name="connsiteY3" fmla="*/ 6858000 h 6858000"/>
              <a:gd name="connsiteX4" fmla="*/ 0 w 6345399"/>
              <a:gd name="connsiteY4" fmla="*/ 6858000 h 6858000"/>
              <a:gd name="connsiteX0" fmla="*/ 0 w 6126066"/>
              <a:gd name="connsiteY0" fmla="*/ 6858000 h 6858000"/>
              <a:gd name="connsiteX1" fmla="*/ 1714500 w 6126066"/>
              <a:gd name="connsiteY1" fmla="*/ 0 h 6858000"/>
              <a:gd name="connsiteX2" fmla="*/ 6122978 w 6126066"/>
              <a:gd name="connsiteY2" fmla="*/ 37070 h 6858000"/>
              <a:gd name="connsiteX3" fmla="*/ 6126066 w 6126066"/>
              <a:gd name="connsiteY3" fmla="*/ 6858000 h 6858000"/>
              <a:gd name="connsiteX4" fmla="*/ 0 w 6126066"/>
              <a:gd name="connsiteY4" fmla="*/ 6858000 h 6858000"/>
              <a:gd name="connsiteX0" fmla="*/ 0 w 6135401"/>
              <a:gd name="connsiteY0" fmla="*/ 6870357 h 6870357"/>
              <a:gd name="connsiteX1" fmla="*/ 1714500 w 6135401"/>
              <a:gd name="connsiteY1" fmla="*/ 12357 h 6870357"/>
              <a:gd name="connsiteX2" fmla="*/ 6135335 w 6135401"/>
              <a:gd name="connsiteY2" fmla="*/ 0 h 6870357"/>
              <a:gd name="connsiteX3" fmla="*/ 6126066 w 6135401"/>
              <a:gd name="connsiteY3" fmla="*/ 6870357 h 6870357"/>
              <a:gd name="connsiteX4" fmla="*/ 0 w 6135401"/>
              <a:gd name="connsiteY4" fmla="*/ 6870357 h 6870357"/>
              <a:gd name="connsiteX0" fmla="*/ 0 w 4542575"/>
              <a:gd name="connsiteY0" fmla="*/ 6870357 h 6870357"/>
              <a:gd name="connsiteX1" fmla="*/ 121674 w 4542575"/>
              <a:gd name="connsiteY1" fmla="*/ 12357 h 6870357"/>
              <a:gd name="connsiteX2" fmla="*/ 4542509 w 4542575"/>
              <a:gd name="connsiteY2" fmla="*/ 0 h 6870357"/>
              <a:gd name="connsiteX3" fmla="*/ 4533240 w 4542575"/>
              <a:gd name="connsiteY3" fmla="*/ 6870357 h 6870357"/>
              <a:gd name="connsiteX4" fmla="*/ 0 w 4542575"/>
              <a:gd name="connsiteY4" fmla="*/ 6870357 h 6870357"/>
              <a:gd name="connsiteX0" fmla="*/ 0 w 6067073"/>
              <a:gd name="connsiteY0" fmla="*/ 6870357 h 6914602"/>
              <a:gd name="connsiteX1" fmla="*/ 121674 w 6067073"/>
              <a:gd name="connsiteY1" fmla="*/ 12357 h 6914602"/>
              <a:gd name="connsiteX2" fmla="*/ 4542509 w 6067073"/>
              <a:gd name="connsiteY2" fmla="*/ 0 h 6914602"/>
              <a:gd name="connsiteX3" fmla="*/ 6067073 w 6067073"/>
              <a:gd name="connsiteY3" fmla="*/ 6914602 h 6914602"/>
              <a:gd name="connsiteX4" fmla="*/ 0 w 6067073"/>
              <a:gd name="connsiteY4" fmla="*/ 6870357 h 6914602"/>
              <a:gd name="connsiteX0" fmla="*/ 0 w 6067073"/>
              <a:gd name="connsiteY0" fmla="*/ 6870357 h 6914602"/>
              <a:gd name="connsiteX1" fmla="*/ 121674 w 6067073"/>
              <a:gd name="connsiteY1" fmla="*/ 12357 h 6914602"/>
              <a:gd name="connsiteX2" fmla="*/ 4542509 w 6067073"/>
              <a:gd name="connsiteY2" fmla="*/ 0 h 6914602"/>
              <a:gd name="connsiteX3" fmla="*/ 6067073 w 6067073"/>
              <a:gd name="connsiteY3" fmla="*/ 6914602 h 6914602"/>
              <a:gd name="connsiteX4" fmla="*/ 0 w 6067073"/>
              <a:gd name="connsiteY4" fmla="*/ 6870357 h 6914602"/>
              <a:gd name="connsiteX0" fmla="*/ 0 w 6067073"/>
              <a:gd name="connsiteY0" fmla="*/ 6870357 h 6914602"/>
              <a:gd name="connsiteX1" fmla="*/ 121674 w 6067073"/>
              <a:gd name="connsiteY1" fmla="*/ 12357 h 6914602"/>
              <a:gd name="connsiteX2" fmla="*/ 4542509 w 6067073"/>
              <a:gd name="connsiteY2" fmla="*/ 0 h 6914602"/>
              <a:gd name="connsiteX3" fmla="*/ 6067073 w 6067073"/>
              <a:gd name="connsiteY3" fmla="*/ 6914602 h 6914602"/>
              <a:gd name="connsiteX4" fmla="*/ 0 w 6067073"/>
              <a:gd name="connsiteY4" fmla="*/ 6870357 h 6914602"/>
              <a:gd name="connsiteX0" fmla="*/ 0 w 6140815"/>
              <a:gd name="connsiteY0" fmla="*/ 6870357 h 6885105"/>
              <a:gd name="connsiteX1" fmla="*/ 121674 w 6140815"/>
              <a:gd name="connsiteY1" fmla="*/ 12357 h 6885105"/>
              <a:gd name="connsiteX2" fmla="*/ 4542509 w 6140815"/>
              <a:gd name="connsiteY2" fmla="*/ 0 h 6885105"/>
              <a:gd name="connsiteX3" fmla="*/ 6140815 w 6140815"/>
              <a:gd name="connsiteY3" fmla="*/ 6885105 h 6885105"/>
              <a:gd name="connsiteX4" fmla="*/ 0 w 6140815"/>
              <a:gd name="connsiteY4" fmla="*/ 6870357 h 6885105"/>
              <a:gd name="connsiteX0" fmla="*/ 0 w 6140815"/>
              <a:gd name="connsiteY0" fmla="*/ 6870357 h 6885105"/>
              <a:gd name="connsiteX1" fmla="*/ 121674 w 6140815"/>
              <a:gd name="connsiteY1" fmla="*/ 12357 h 6885105"/>
              <a:gd name="connsiteX2" fmla="*/ 4542509 w 6140815"/>
              <a:gd name="connsiteY2" fmla="*/ 0 h 6885105"/>
              <a:gd name="connsiteX3" fmla="*/ 6140815 w 6140815"/>
              <a:gd name="connsiteY3" fmla="*/ 6885105 h 6885105"/>
              <a:gd name="connsiteX4" fmla="*/ 0 w 6140815"/>
              <a:gd name="connsiteY4" fmla="*/ 6870357 h 6885105"/>
              <a:gd name="connsiteX0" fmla="*/ 0 w 6140815"/>
              <a:gd name="connsiteY0" fmla="*/ 6870357 h 6885105"/>
              <a:gd name="connsiteX1" fmla="*/ 121674 w 6140815"/>
              <a:gd name="connsiteY1" fmla="*/ 12357 h 6885105"/>
              <a:gd name="connsiteX2" fmla="*/ 4542509 w 6140815"/>
              <a:gd name="connsiteY2" fmla="*/ 0 h 6885105"/>
              <a:gd name="connsiteX3" fmla="*/ 6140815 w 6140815"/>
              <a:gd name="connsiteY3" fmla="*/ 6885105 h 6885105"/>
              <a:gd name="connsiteX4" fmla="*/ 0 w 6140815"/>
              <a:gd name="connsiteY4" fmla="*/ 6870357 h 6885105"/>
              <a:gd name="connsiteX0" fmla="*/ 0 w 6140815"/>
              <a:gd name="connsiteY0" fmla="*/ 6870357 h 6885105"/>
              <a:gd name="connsiteX1" fmla="*/ 121674 w 6140815"/>
              <a:gd name="connsiteY1" fmla="*/ 12357 h 6885105"/>
              <a:gd name="connsiteX2" fmla="*/ 4542509 w 6140815"/>
              <a:gd name="connsiteY2" fmla="*/ 0 h 6885105"/>
              <a:gd name="connsiteX3" fmla="*/ 6140815 w 6140815"/>
              <a:gd name="connsiteY3" fmla="*/ 6885105 h 6885105"/>
              <a:gd name="connsiteX4" fmla="*/ 0 w 6140815"/>
              <a:gd name="connsiteY4" fmla="*/ 6870357 h 6885105"/>
              <a:gd name="connsiteX0" fmla="*/ 0 w 6140815"/>
              <a:gd name="connsiteY0" fmla="*/ 6870357 h 6885105"/>
              <a:gd name="connsiteX1" fmla="*/ 121674 w 6140815"/>
              <a:gd name="connsiteY1" fmla="*/ 12357 h 6885105"/>
              <a:gd name="connsiteX2" fmla="*/ 4542509 w 6140815"/>
              <a:gd name="connsiteY2" fmla="*/ 0 h 6885105"/>
              <a:gd name="connsiteX3" fmla="*/ 6140815 w 6140815"/>
              <a:gd name="connsiteY3" fmla="*/ 6885105 h 6885105"/>
              <a:gd name="connsiteX4" fmla="*/ 0 w 6140815"/>
              <a:gd name="connsiteY4" fmla="*/ 6870357 h 6885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0815" h="6885105">
                <a:moveTo>
                  <a:pt x="0" y="6870357"/>
                </a:moveTo>
                <a:lnTo>
                  <a:pt x="121674" y="12357"/>
                </a:lnTo>
                <a:lnTo>
                  <a:pt x="4542509" y="0"/>
                </a:lnTo>
                <a:cubicBezTo>
                  <a:pt x="5089229" y="2332637"/>
                  <a:pt x="5623593" y="4670455"/>
                  <a:pt x="6140815" y="6885105"/>
                </a:cubicBezTo>
                <a:lnTo>
                  <a:pt x="0" y="6870357"/>
                </a:lnTo>
                <a:close/>
              </a:path>
            </a:pathLst>
          </a:custGeom>
          <a:gradFill>
            <a:gsLst>
              <a:gs pos="0">
                <a:srgbClr val="6E619B"/>
              </a:gs>
              <a:gs pos="99000">
                <a:srgbClr val="E893B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pic>
        <p:nvPicPr>
          <p:cNvPr id="6" name="Picture 5">
            <a:extLst>
              <a:ext uri="{FF2B5EF4-FFF2-40B4-BE49-F238E27FC236}">
                <a16:creationId xmlns:a16="http://schemas.microsoft.com/office/drawing/2014/main" id="{29402912-8353-98D7-2FC7-E8BDEF032DEF}"/>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304510" y="318149"/>
            <a:ext cx="897600" cy="174191"/>
          </a:xfrm>
          <a:prstGeom prst="rect">
            <a:avLst/>
          </a:prstGeom>
        </p:spPr>
      </p:pic>
      <p:sp>
        <p:nvSpPr>
          <p:cNvPr id="4" name="Titel 1">
            <a:extLst>
              <a:ext uri="{FF2B5EF4-FFF2-40B4-BE49-F238E27FC236}">
                <a16:creationId xmlns:a16="http://schemas.microsoft.com/office/drawing/2014/main" id="{F9FFCD4A-D646-D477-112E-E25DA2D012E4}"/>
              </a:ext>
            </a:extLst>
          </p:cNvPr>
          <p:cNvSpPr txBox="1">
            <a:spLocks/>
          </p:cNvSpPr>
          <p:nvPr/>
        </p:nvSpPr>
        <p:spPr>
          <a:xfrm>
            <a:off x="6096000" y="864167"/>
            <a:ext cx="5975555" cy="694974"/>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Century Gothic" panose="020B0502020202020204" pitchFamily="34" charset="0"/>
                <a:ea typeface="+mj-ea"/>
                <a:cs typeface="+mj-cs"/>
              </a:defRPr>
            </a:lvl1pPr>
          </a:lstStyle>
          <a:p>
            <a:r>
              <a:rPr lang="de-AT" sz="3200" err="1">
                <a:solidFill>
                  <a:srgbClr val="6E619B"/>
                </a:solidFill>
              </a:rPr>
              <a:t>PhilArt</a:t>
            </a:r>
            <a:r>
              <a:rPr lang="de-AT" sz="3200">
                <a:solidFill>
                  <a:srgbClr val="6E619B"/>
                </a:solidFill>
              </a:rPr>
              <a:t> </a:t>
            </a:r>
            <a:r>
              <a:rPr lang="de-AT" sz="3200" err="1">
                <a:solidFill>
                  <a:srgbClr val="6E619B"/>
                </a:solidFill>
              </a:rPr>
              <a:t>hair</a:t>
            </a:r>
            <a:r>
              <a:rPr lang="de-AT" sz="3200"/>
              <a:t>: </a:t>
            </a:r>
            <a:r>
              <a:rPr lang="de-AT" sz="3200" err="1"/>
              <a:t>How</a:t>
            </a:r>
            <a:r>
              <a:rPr lang="de-AT" sz="3200"/>
              <a:t> </a:t>
            </a:r>
            <a:r>
              <a:rPr lang="de-AT" sz="3200" err="1"/>
              <a:t>to</a:t>
            </a:r>
            <a:r>
              <a:rPr lang="de-AT" sz="3200"/>
              <a:t> </a:t>
            </a:r>
            <a:r>
              <a:rPr lang="de-AT" sz="3200" err="1"/>
              <a:t>use</a:t>
            </a:r>
            <a:endParaRPr lang="de-DE"/>
          </a:p>
        </p:txBody>
      </p:sp>
      <p:pic>
        <p:nvPicPr>
          <p:cNvPr id="7" name="Grafik 6">
            <a:extLst>
              <a:ext uri="{FF2B5EF4-FFF2-40B4-BE49-F238E27FC236}">
                <a16:creationId xmlns:a16="http://schemas.microsoft.com/office/drawing/2014/main" id="{FB830AFB-F025-5E9E-B33F-699EC0453E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3310" y="3390371"/>
            <a:ext cx="3013625" cy="1844459"/>
          </a:xfrm>
          <a:prstGeom prst="rect">
            <a:avLst/>
          </a:prstGeom>
        </p:spPr>
      </p:pic>
      <p:pic>
        <p:nvPicPr>
          <p:cNvPr id="11" name="Grafik 10">
            <a:extLst>
              <a:ext uri="{FF2B5EF4-FFF2-40B4-BE49-F238E27FC236}">
                <a16:creationId xmlns:a16="http://schemas.microsoft.com/office/drawing/2014/main" id="{A2B5DA78-A84F-7583-0060-D15D4CACA949}"/>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753310" y="1559141"/>
            <a:ext cx="2118778" cy="970043"/>
          </a:xfrm>
          <a:prstGeom prst="rect">
            <a:avLst/>
          </a:prstGeom>
        </p:spPr>
      </p:pic>
      <p:sp>
        <p:nvSpPr>
          <p:cNvPr id="2" name="TextBox 3">
            <a:extLst>
              <a:ext uri="{FF2B5EF4-FFF2-40B4-BE49-F238E27FC236}">
                <a16:creationId xmlns:a16="http://schemas.microsoft.com/office/drawing/2014/main" id="{464527C3-2A2B-DEDB-B8D8-45749BCF2041}"/>
              </a:ext>
            </a:extLst>
          </p:cNvPr>
          <p:cNvSpPr txBox="1"/>
          <p:nvPr/>
        </p:nvSpPr>
        <p:spPr>
          <a:xfrm>
            <a:off x="6169331" y="1763950"/>
            <a:ext cx="5828891" cy="4247317"/>
          </a:xfrm>
          <a:prstGeom prst="rect">
            <a:avLst/>
          </a:prstGeom>
          <a:noFill/>
        </p:spPr>
        <p:txBody>
          <a:bodyPr wrap="square">
            <a:spAutoFit/>
          </a:bodyPr>
          <a:lstStyle/>
          <a:p>
            <a:r>
              <a:rPr lang="en-US" sz="1800" b="1">
                <a:latin typeface="Century Gothic"/>
                <a:cs typeface="Arial"/>
              </a:rPr>
              <a:t>Depth of injection: </a:t>
            </a:r>
            <a:r>
              <a:rPr lang="en-US" sz="1800">
                <a:latin typeface="Century Gothic"/>
                <a:cs typeface="Arial"/>
              </a:rPr>
              <a:t>Intradermal</a:t>
            </a:r>
          </a:p>
          <a:p>
            <a:endParaRPr lang="en-US" sz="1800">
              <a:latin typeface="Century Gothic"/>
              <a:cs typeface="Arial"/>
            </a:endParaRPr>
          </a:p>
          <a:p>
            <a:r>
              <a:rPr lang="en-US" sz="1800" b="1">
                <a:latin typeface="Century Gothic"/>
                <a:cs typeface="Arial"/>
              </a:rPr>
              <a:t>Injection technique:</a:t>
            </a:r>
            <a:endParaRPr lang="en-US" sz="1800">
              <a:latin typeface="Century Gothic"/>
              <a:cs typeface="Arial"/>
            </a:endParaRPr>
          </a:p>
          <a:p>
            <a:r>
              <a:rPr lang="en-GB" sz="1800">
                <a:latin typeface="Century Gothic"/>
                <a:cs typeface="Arial"/>
              </a:rPr>
              <a:t>Microdroplet technique with intradermal infiltrations of 0.2 ml for each droplet</a:t>
            </a:r>
            <a:endParaRPr lang="en-US" sz="1800">
              <a:latin typeface="Century Gothic"/>
              <a:cs typeface="Arial"/>
            </a:endParaRPr>
          </a:p>
          <a:p>
            <a:endParaRPr lang="en-US" sz="1800">
              <a:latin typeface="Century Gothic"/>
              <a:cs typeface="Arial"/>
            </a:endParaRPr>
          </a:p>
          <a:p>
            <a:r>
              <a:rPr lang="en-US" sz="1800" b="1">
                <a:latin typeface="Century Gothic"/>
                <a:cs typeface="Arial"/>
              </a:rPr>
              <a:t>Protocol</a:t>
            </a:r>
            <a:r>
              <a:rPr lang="en-US" sz="1800">
                <a:latin typeface="Century Gothic"/>
                <a:cs typeface="Arial"/>
              </a:rPr>
              <a:t>:</a:t>
            </a:r>
            <a:r>
              <a:rPr lang="en-US" sz="1800" baseline="30000">
                <a:latin typeface="Century Gothic"/>
                <a:cs typeface="Arial"/>
              </a:rPr>
              <a:t>1</a:t>
            </a:r>
            <a:r>
              <a:rPr lang="en-US" sz="1800">
                <a:latin typeface="Century Gothic"/>
                <a:cs typeface="Arial"/>
              </a:rPr>
              <a:t> </a:t>
            </a:r>
            <a:endParaRPr lang="en-US">
              <a:latin typeface="Century Gothic"/>
              <a:cs typeface="Arial"/>
            </a:endParaRPr>
          </a:p>
          <a:p>
            <a:endParaRPr lang="en-GB" sz="1800">
              <a:latin typeface="Century Gothic"/>
              <a:cs typeface="Arial"/>
            </a:endParaRPr>
          </a:p>
          <a:p>
            <a:r>
              <a:rPr lang="en-GB" sz="1800">
                <a:latin typeface="Century Gothic"/>
                <a:cs typeface="Arial"/>
              </a:rPr>
              <a:t>Initial treatment cycle: one session every 7 or 14 days for a total of 4 sessions.</a:t>
            </a:r>
          </a:p>
          <a:p>
            <a:endParaRPr lang="en-GB" sz="1800">
              <a:latin typeface="Century Gothic"/>
              <a:cs typeface="Arial"/>
            </a:endParaRPr>
          </a:p>
          <a:p>
            <a:r>
              <a:rPr lang="en-GB" sz="1800">
                <a:latin typeface="Century Gothic"/>
                <a:cs typeface="Arial"/>
              </a:rPr>
              <a:t>Followed by one session every 21 days for a total of 4 sessions. </a:t>
            </a:r>
          </a:p>
          <a:p>
            <a:endParaRPr lang="en-GB" sz="1800">
              <a:latin typeface="Century Gothic"/>
              <a:cs typeface="Arial"/>
            </a:endParaRPr>
          </a:p>
          <a:p>
            <a:endParaRPr lang="en-US" sz="1800">
              <a:latin typeface="Century Gothic"/>
              <a:cs typeface="Arial"/>
            </a:endParaRPr>
          </a:p>
        </p:txBody>
      </p:sp>
      <p:sp>
        <p:nvSpPr>
          <p:cNvPr id="9" name="CasellaDiTesto 2">
            <a:extLst>
              <a:ext uri="{FF2B5EF4-FFF2-40B4-BE49-F238E27FC236}">
                <a16:creationId xmlns:a16="http://schemas.microsoft.com/office/drawing/2014/main" id="{7D117CE6-2D54-46CC-9AF9-D068D8BCD24A}"/>
              </a:ext>
            </a:extLst>
          </p:cNvPr>
          <p:cNvSpPr txBox="1"/>
          <p:nvPr/>
        </p:nvSpPr>
        <p:spPr>
          <a:xfrm>
            <a:off x="182940" y="6355185"/>
            <a:ext cx="8328014" cy="338554"/>
          </a:xfrm>
          <a:prstGeom prst="rect">
            <a:avLst/>
          </a:prstGeom>
          <a:noFill/>
        </p:spPr>
        <p:txBody>
          <a:bodyPr wrap="square">
            <a:spAutoFit/>
          </a:bodyPr>
          <a:lstStyle/>
          <a:p>
            <a:r>
              <a:rPr lang="it-IT" sz="800" baseline="30000"/>
              <a:t>1</a:t>
            </a:r>
            <a:r>
              <a:rPr lang="it-IT" sz="800"/>
              <a:t> Cavallini M, Bartoletti E, Maioli L, </a:t>
            </a:r>
            <a:r>
              <a:rPr lang="it-IT" sz="800" err="1"/>
              <a:t>Massirone</a:t>
            </a:r>
            <a:r>
              <a:rPr lang="it-IT" sz="800"/>
              <a:t> A, Pia Palmieri I, Papagni M et al. Consensus report on the use of PN-HPT™ (</a:t>
            </a:r>
            <a:r>
              <a:rPr lang="it-IT" sz="800" err="1"/>
              <a:t>polynucleotides</a:t>
            </a:r>
            <a:r>
              <a:rPr lang="it-IT" sz="800"/>
              <a:t> </a:t>
            </a:r>
            <a:r>
              <a:rPr lang="it-IT" sz="800" err="1"/>
              <a:t>highly</a:t>
            </a:r>
            <a:r>
              <a:rPr lang="it-IT" sz="800"/>
              <a:t> </a:t>
            </a:r>
            <a:r>
              <a:rPr lang="it-IT" sz="800" err="1"/>
              <a:t>purified</a:t>
            </a:r>
            <a:r>
              <a:rPr lang="it-IT" sz="800"/>
              <a:t> </a:t>
            </a:r>
            <a:r>
              <a:rPr lang="it-IT" sz="800" err="1"/>
              <a:t>technology</a:t>
            </a:r>
            <a:r>
              <a:rPr lang="it-IT" sz="800"/>
              <a:t>) in </a:t>
            </a:r>
            <a:r>
              <a:rPr lang="it-IT" sz="800" err="1"/>
              <a:t>aesthetic</a:t>
            </a:r>
            <a:r>
              <a:rPr lang="it-IT" sz="800"/>
              <a:t> medicine. J </a:t>
            </a:r>
            <a:r>
              <a:rPr lang="it-IT" sz="800" err="1"/>
              <a:t>Cosmet</a:t>
            </a:r>
            <a:r>
              <a:rPr lang="it-IT" sz="800"/>
              <a:t> </a:t>
            </a:r>
            <a:r>
              <a:rPr lang="it-IT" sz="800" err="1"/>
              <a:t>Dermatol</a:t>
            </a:r>
            <a:r>
              <a:rPr lang="it-IT" sz="800"/>
              <a:t>. 2021 Mar;20(3):922-928. </a:t>
            </a:r>
            <a:r>
              <a:rPr lang="it-IT" sz="800" err="1"/>
              <a:t>doi</a:t>
            </a:r>
            <a:r>
              <a:rPr lang="it-IT" sz="800"/>
              <a:t>: 10.1111/jocd.13679. </a:t>
            </a:r>
            <a:r>
              <a:rPr lang="it-IT" sz="800" err="1"/>
              <a:t>Epub</a:t>
            </a:r>
            <a:r>
              <a:rPr lang="it-IT" sz="800"/>
              <a:t> 2020 Sep 21. PMID: 32799391; PMCID: PMC7984045.</a:t>
            </a:r>
          </a:p>
        </p:txBody>
      </p:sp>
      <p:sp>
        <p:nvSpPr>
          <p:cNvPr id="5" name="TextBox 4">
            <a:extLst>
              <a:ext uri="{FF2B5EF4-FFF2-40B4-BE49-F238E27FC236}">
                <a16:creationId xmlns:a16="http://schemas.microsoft.com/office/drawing/2014/main" id="{586A35F7-B498-3C18-1B78-7F85CEBD63C7}"/>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12151496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ED5A8A-06A3-505F-C40B-474ABDB075DB}"/>
              </a:ext>
            </a:extLst>
          </p:cNvPr>
          <p:cNvSpPr>
            <a:spLocks noGrp="1"/>
          </p:cNvSpPr>
          <p:nvPr>
            <p:ph type="title"/>
          </p:nvPr>
        </p:nvSpPr>
        <p:spPr/>
        <p:txBody>
          <a:bodyPr/>
          <a:lstStyle/>
          <a:p>
            <a:r>
              <a:rPr lang="de-DE" sz="3200"/>
              <a:t>Method </a:t>
            </a:r>
            <a:r>
              <a:rPr lang="de-DE" sz="3200" err="1"/>
              <a:t>of</a:t>
            </a:r>
            <a:r>
              <a:rPr lang="de-DE" sz="3200"/>
              <a:t> </a:t>
            </a:r>
            <a:r>
              <a:rPr lang="de-DE" sz="3200" err="1"/>
              <a:t>administration</a:t>
            </a:r>
            <a:r>
              <a:rPr lang="de-DE" sz="3200"/>
              <a:t> and </a:t>
            </a:r>
            <a:r>
              <a:rPr lang="de-DE" sz="3200" err="1"/>
              <a:t>treatment</a:t>
            </a:r>
            <a:r>
              <a:rPr lang="de-DE" sz="3200"/>
              <a:t> </a:t>
            </a:r>
            <a:r>
              <a:rPr lang="de-DE" sz="3200" err="1"/>
              <a:t>scheme</a:t>
            </a:r>
            <a:r>
              <a:rPr lang="de-DE" sz="3200"/>
              <a:t> </a:t>
            </a:r>
          </a:p>
        </p:txBody>
      </p:sp>
      <p:sp>
        <p:nvSpPr>
          <p:cNvPr id="3" name="Textplatzhalter 2">
            <a:extLst>
              <a:ext uri="{FF2B5EF4-FFF2-40B4-BE49-F238E27FC236}">
                <a16:creationId xmlns:a16="http://schemas.microsoft.com/office/drawing/2014/main" id="{37F98A5A-B2E6-6538-850C-D96D3B478895}"/>
              </a:ext>
            </a:extLst>
          </p:cNvPr>
          <p:cNvSpPr>
            <a:spLocks noGrp="1"/>
          </p:cNvSpPr>
          <p:nvPr>
            <p:ph type="body" sz="quarter" idx="10"/>
          </p:nvPr>
        </p:nvSpPr>
        <p:spPr>
          <a:xfrm>
            <a:off x="838199" y="2175716"/>
            <a:ext cx="5952565" cy="3184559"/>
          </a:xfrm>
        </p:spPr>
        <p:txBody>
          <a:bodyPr vert="horz" lIns="91440" tIns="45720" rIns="91440" bIns="45720" rtlCol="0" anchor="t">
            <a:noAutofit/>
          </a:bodyPr>
          <a:lstStyle/>
          <a:p>
            <a:r>
              <a:rPr lang="de-DE" sz="1800" err="1">
                <a:latin typeface="Century Gothic"/>
              </a:rPr>
              <a:t>PhilArt</a:t>
            </a:r>
            <a:r>
              <a:rPr lang="de-DE" sz="1800">
                <a:latin typeface="Century Gothic"/>
              </a:rPr>
              <a:t> PN-HPT</a:t>
            </a:r>
            <a:r>
              <a:rPr lang="de-DE" sz="1800" baseline="30000">
                <a:latin typeface="Century Gothic"/>
              </a:rPr>
              <a:t>®</a:t>
            </a:r>
            <a:r>
              <a:rPr lang="de-DE" sz="1800">
                <a:latin typeface="Century Gothic"/>
              </a:rPr>
              <a:t> </a:t>
            </a:r>
            <a:r>
              <a:rPr lang="de-DE" sz="1800" err="1">
                <a:latin typeface="Century Gothic"/>
              </a:rPr>
              <a:t>administered</a:t>
            </a:r>
            <a:r>
              <a:rPr lang="de-DE" sz="1800">
                <a:latin typeface="Century Gothic"/>
              </a:rPr>
              <a:t> </a:t>
            </a:r>
            <a:r>
              <a:rPr lang="de-DE" sz="1800" err="1">
                <a:latin typeface="Century Gothic"/>
              </a:rPr>
              <a:t>with</a:t>
            </a:r>
            <a:r>
              <a:rPr lang="de-DE" sz="1800">
                <a:latin typeface="Century Gothic"/>
              </a:rPr>
              <a:t> 2 ml </a:t>
            </a:r>
            <a:r>
              <a:rPr lang="de-DE" sz="1800" err="1">
                <a:latin typeface="Century Gothic"/>
              </a:rPr>
              <a:t>pre-filled</a:t>
            </a:r>
            <a:r>
              <a:rPr lang="de-DE" sz="1800">
                <a:latin typeface="Century Gothic"/>
              </a:rPr>
              <a:t> </a:t>
            </a:r>
            <a:r>
              <a:rPr lang="de-DE" sz="1800" err="1">
                <a:latin typeface="Century Gothic"/>
              </a:rPr>
              <a:t>syringe</a:t>
            </a:r>
            <a:r>
              <a:rPr lang="de-DE" sz="1800">
                <a:latin typeface="Century Gothic"/>
              </a:rPr>
              <a:t> </a:t>
            </a:r>
            <a:r>
              <a:rPr lang="de-DE" sz="1800" err="1">
                <a:latin typeface="Century Gothic"/>
              </a:rPr>
              <a:t>containing</a:t>
            </a:r>
            <a:r>
              <a:rPr lang="de-DE" sz="1800">
                <a:latin typeface="Century Gothic"/>
              </a:rPr>
              <a:t> 15 mg </a:t>
            </a:r>
            <a:r>
              <a:rPr lang="de-DE" sz="1800" err="1">
                <a:latin typeface="Century Gothic"/>
              </a:rPr>
              <a:t>of</a:t>
            </a:r>
            <a:r>
              <a:rPr lang="de-DE" sz="1800">
                <a:latin typeface="Century Gothic"/>
              </a:rPr>
              <a:t> </a:t>
            </a:r>
            <a:r>
              <a:rPr lang="de-DE" sz="1800" err="1">
                <a:latin typeface="Century Gothic"/>
              </a:rPr>
              <a:t>PhilArt</a:t>
            </a:r>
            <a:r>
              <a:rPr lang="de-DE" sz="1800">
                <a:latin typeface="Century Gothic"/>
              </a:rPr>
              <a:t> PN-HPT</a:t>
            </a:r>
            <a:r>
              <a:rPr lang="de-DE" sz="1800" baseline="30000">
                <a:latin typeface="Century Gothic"/>
              </a:rPr>
              <a:t>®</a:t>
            </a:r>
            <a:endParaRPr lang="de-DE" sz="1800"/>
          </a:p>
          <a:p>
            <a:r>
              <a:rPr lang="de-DE" sz="1800" err="1">
                <a:latin typeface="Century Gothic"/>
              </a:rPr>
              <a:t>Microdroplet</a:t>
            </a:r>
            <a:r>
              <a:rPr lang="de-DE" sz="1800">
                <a:latin typeface="Century Gothic"/>
              </a:rPr>
              <a:t> </a:t>
            </a:r>
            <a:r>
              <a:rPr lang="de-DE" sz="1800" err="1">
                <a:latin typeface="Century Gothic"/>
              </a:rPr>
              <a:t>technique</a:t>
            </a:r>
            <a:r>
              <a:rPr lang="de-DE" sz="1800">
                <a:latin typeface="Century Gothic"/>
              </a:rPr>
              <a:t> </a:t>
            </a:r>
            <a:r>
              <a:rPr lang="de-DE" sz="1800" err="1">
                <a:latin typeface="Century Gothic"/>
              </a:rPr>
              <a:t>with</a:t>
            </a:r>
            <a:r>
              <a:rPr lang="de-DE" sz="1800">
                <a:latin typeface="Century Gothic"/>
              </a:rPr>
              <a:t> intradermal </a:t>
            </a:r>
            <a:r>
              <a:rPr lang="de-DE" sz="1800" err="1">
                <a:latin typeface="Century Gothic"/>
              </a:rPr>
              <a:t>infiltrations</a:t>
            </a:r>
            <a:r>
              <a:rPr lang="de-DE" sz="1800">
                <a:latin typeface="Century Gothic"/>
              </a:rPr>
              <a:t> </a:t>
            </a:r>
            <a:r>
              <a:rPr lang="de-DE" sz="1800" err="1">
                <a:latin typeface="Century Gothic"/>
              </a:rPr>
              <a:t>of</a:t>
            </a:r>
            <a:r>
              <a:rPr lang="de-DE" sz="1800">
                <a:latin typeface="Century Gothic"/>
              </a:rPr>
              <a:t> 0,2 ml </a:t>
            </a:r>
            <a:r>
              <a:rPr lang="de-DE" sz="1800" err="1">
                <a:latin typeface="Century Gothic"/>
              </a:rPr>
              <a:t>for</a:t>
            </a:r>
            <a:r>
              <a:rPr lang="de-DE" sz="1800">
                <a:latin typeface="Century Gothic"/>
              </a:rPr>
              <a:t> </a:t>
            </a:r>
            <a:r>
              <a:rPr lang="de-DE" sz="1800" err="1">
                <a:latin typeface="Century Gothic"/>
              </a:rPr>
              <a:t>each</a:t>
            </a:r>
            <a:r>
              <a:rPr lang="de-DE" sz="1800">
                <a:latin typeface="Century Gothic"/>
              </a:rPr>
              <a:t> </a:t>
            </a:r>
            <a:r>
              <a:rPr lang="de-DE" sz="1800" err="1">
                <a:latin typeface="Century Gothic"/>
              </a:rPr>
              <a:t>drop</a:t>
            </a:r>
            <a:endParaRPr lang="de-DE" sz="1800">
              <a:latin typeface="Century Gothic"/>
            </a:endParaRPr>
          </a:p>
          <a:p>
            <a:r>
              <a:rPr lang="de-DE" sz="1800">
                <a:latin typeface="Century Gothic"/>
              </a:rPr>
              <a:t>First </a:t>
            </a:r>
            <a:r>
              <a:rPr lang="de-DE" sz="1800" err="1">
                <a:latin typeface="Century Gothic"/>
              </a:rPr>
              <a:t>month</a:t>
            </a:r>
            <a:r>
              <a:rPr lang="de-DE" sz="1800">
                <a:latin typeface="Century Gothic"/>
              </a:rPr>
              <a:t>: </a:t>
            </a:r>
            <a:r>
              <a:rPr lang="de-DE" sz="1800" err="1">
                <a:latin typeface="Century Gothic"/>
              </a:rPr>
              <a:t>one</a:t>
            </a:r>
            <a:r>
              <a:rPr lang="de-DE" sz="1800">
                <a:latin typeface="Century Gothic"/>
              </a:rPr>
              <a:t> per </a:t>
            </a:r>
            <a:r>
              <a:rPr lang="de-DE" sz="1800" err="1">
                <a:latin typeface="Century Gothic"/>
              </a:rPr>
              <a:t>week</a:t>
            </a:r>
            <a:r>
              <a:rPr lang="de-DE" sz="1800">
                <a:latin typeface="Century Gothic"/>
              </a:rPr>
              <a:t> </a:t>
            </a:r>
            <a:r>
              <a:rPr lang="de-DE" sz="1800" err="1">
                <a:latin typeface="Century Gothic"/>
              </a:rPr>
              <a:t>for</a:t>
            </a:r>
            <a:r>
              <a:rPr lang="de-DE" sz="1800">
                <a:latin typeface="Century Gothic"/>
              </a:rPr>
              <a:t> 4 </a:t>
            </a:r>
            <a:r>
              <a:rPr lang="de-DE" sz="1800" err="1">
                <a:latin typeface="Century Gothic"/>
              </a:rPr>
              <a:t>weeks</a:t>
            </a:r>
            <a:endParaRPr lang="de-DE" sz="1800">
              <a:latin typeface="Century Gothic"/>
            </a:endParaRPr>
          </a:p>
          <a:p>
            <a:r>
              <a:rPr lang="de-DE" sz="1800">
                <a:latin typeface="Century Gothic"/>
              </a:rPr>
              <a:t>Second, 3rd and 4th </a:t>
            </a:r>
            <a:r>
              <a:rPr lang="de-DE" sz="1800" err="1">
                <a:latin typeface="Century Gothic"/>
              </a:rPr>
              <a:t>month</a:t>
            </a:r>
            <a:r>
              <a:rPr lang="de-DE" sz="1800">
                <a:latin typeface="Century Gothic"/>
              </a:rPr>
              <a:t>: </a:t>
            </a:r>
            <a:r>
              <a:rPr lang="de-DE" sz="1800" err="1">
                <a:latin typeface="Century Gothic"/>
              </a:rPr>
              <a:t>infiltration</a:t>
            </a:r>
            <a:r>
              <a:rPr lang="de-DE" sz="1800">
                <a:latin typeface="Century Gothic"/>
              </a:rPr>
              <a:t> </a:t>
            </a:r>
            <a:r>
              <a:rPr lang="de-DE" sz="1800" err="1">
                <a:latin typeface="Century Gothic"/>
              </a:rPr>
              <a:t>every</a:t>
            </a:r>
            <a:r>
              <a:rPr lang="de-DE" sz="1800">
                <a:latin typeface="Century Gothic"/>
              </a:rPr>
              <a:t> 2-3 </a:t>
            </a:r>
            <a:r>
              <a:rPr lang="de-DE" sz="1800" err="1">
                <a:latin typeface="Century Gothic"/>
              </a:rPr>
              <a:t>weeks</a:t>
            </a:r>
            <a:endParaRPr lang="de-DE" sz="1800">
              <a:latin typeface="Century Gothic"/>
            </a:endParaRPr>
          </a:p>
          <a:p>
            <a:r>
              <a:rPr lang="de-DE" sz="1800">
                <a:latin typeface="Century Gothic"/>
              </a:rPr>
              <a:t>Clinical </a:t>
            </a:r>
            <a:r>
              <a:rPr lang="de-DE" sz="1800" err="1">
                <a:latin typeface="Century Gothic"/>
              </a:rPr>
              <a:t>evaluation</a:t>
            </a:r>
            <a:r>
              <a:rPr lang="de-DE" sz="1800">
                <a:latin typeface="Century Gothic"/>
              </a:rPr>
              <a:t> T0, T1, T2, T4 </a:t>
            </a:r>
            <a:r>
              <a:rPr lang="de-DE" sz="1800" err="1">
                <a:latin typeface="Century Gothic"/>
              </a:rPr>
              <a:t>months</a:t>
            </a:r>
            <a:endParaRPr lang="de-DE" sz="1800">
              <a:latin typeface="Century Gothic"/>
            </a:endParaRPr>
          </a:p>
        </p:txBody>
      </p:sp>
      <p:pic>
        <p:nvPicPr>
          <p:cNvPr id="4" name="Immagine 3">
            <a:extLst>
              <a:ext uri="{FF2B5EF4-FFF2-40B4-BE49-F238E27FC236}">
                <a16:creationId xmlns:a16="http://schemas.microsoft.com/office/drawing/2014/main" id="{D47A6E76-A53A-BECF-7964-839FEDCFA84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616749" y="2771399"/>
            <a:ext cx="2317178" cy="1827706"/>
          </a:xfrm>
          <a:prstGeom prst="rect">
            <a:avLst/>
          </a:prstGeom>
        </p:spPr>
      </p:pic>
      <p:grpSp>
        <p:nvGrpSpPr>
          <p:cNvPr id="5" name="Gruppo 5">
            <a:extLst>
              <a:ext uri="{FF2B5EF4-FFF2-40B4-BE49-F238E27FC236}">
                <a16:creationId xmlns:a16="http://schemas.microsoft.com/office/drawing/2014/main" id="{119F4E2D-7002-89F5-E520-9B4FC538E794}"/>
              </a:ext>
            </a:extLst>
          </p:cNvPr>
          <p:cNvGrpSpPr/>
          <p:nvPr/>
        </p:nvGrpSpPr>
        <p:grpSpPr>
          <a:xfrm>
            <a:off x="7171726" y="2413157"/>
            <a:ext cx="2646276" cy="2215184"/>
            <a:chOff x="2487045" y="3432510"/>
            <a:chExt cx="4023335" cy="3201557"/>
          </a:xfrm>
        </p:grpSpPr>
        <p:pic>
          <p:nvPicPr>
            <p:cNvPr id="6" name="Picture 23" descr="C:\Users\a.cravotta\Desktop\Giulia\derma\nprot.2009.241-F1.jpg">
              <a:extLst>
                <a:ext uri="{FF2B5EF4-FFF2-40B4-BE49-F238E27FC236}">
                  <a16:creationId xmlns:a16="http://schemas.microsoft.com/office/drawing/2014/main" id="{46BC2CFC-4243-4079-C894-C25C07B9DC7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87045" y="3432510"/>
              <a:ext cx="3224900" cy="3201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uppo 2">
              <a:extLst>
                <a:ext uri="{FF2B5EF4-FFF2-40B4-BE49-F238E27FC236}">
                  <a16:creationId xmlns:a16="http://schemas.microsoft.com/office/drawing/2014/main" id="{A4B67316-F7CC-AC07-5CEC-725DA6962C9C}"/>
                </a:ext>
              </a:extLst>
            </p:cNvPr>
            <p:cNvGrpSpPr>
              <a:grpSpLocks/>
            </p:cNvGrpSpPr>
            <p:nvPr/>
          </p:nvGrpSpPr>
          <p:grpSpPr bwMode="auto">
            <a:xfrm rot="21037070" flipH="1">
              <a:off x="5088127" y="4043190"/>
              <a:ext cx="1422253" cy="1353115"/>
              <a:chOff x="4067175" y="2276475"/>
              <a:chExt cx="1584325" cy="1800225"/>
            </a:xfrm>
          </p:grpSpPr>
          <p:pic>
            <p:nvPicPr>
              <p:cNvPr id="18" name="Picture 3" descr="siringa">
                <a:extLst>
                  <a:ext uri="{FF2B5EF4-FFF2-40B4-BE49-F238E27FC236}">
                    <a16:creationId xmlns:a16="http://schemas.microsoft.com/office/drawing/2014/main" id="{564DA050-DA28-9442-42C7-2995B8B6E9B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r="-2534"/>
              <a:stretch>
                <a:fillRect/>
              </a:stretch>
            </p:blipFill>
            <p:spPr bwMode="auto">
              <a:xfrm>
                <a:off x="4067175" y="2276475"/>
                <a:ext cx="1370013" cy="153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Line 4">
                <a:extLst>
                  <a:ext uri="{FF2B5EF4-FFF2-40B4-BE49-F238E27FC236}">
                    <a16:creationId xmlns:a16="http://schemas.microsoft.com/office/drawing/2014/main" id="{9C178BBE-9C83-45A6-E332-DFC427B30C46}"/>
                  </a:ext>
                </a:extLst>
              </p:cNvPr>
              <p:cNvSpPr>
                <a:spLocks noChangeShapeType="1"/>
              </p:cNvSpPr>
              <p:nvPr/>
            </p:nvSpPr>
            <p:spPr bwMode="auto">
              <a:xfrm>
                <a:off x="5205413" y="3589338"/>
                <a:ext cx="446087" cy="487362"/>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 name="Gruppo 1">
              <a:extLst>
                <a:ext uri="{FF2B5EF4-FFF2-40B4-BE49-F238E27FC236}">
                  <a16:creationId xmlns:a16="http://schemas.microsoft.com/office/drawing/2014/main" id="{C344E159-EDAD-1444-3BF9-74DE397D43F9}"/>
                </a:ext>
              </a:extLst>
            </p:cNvPr>
            <p:cNvGrpSpPr>
              <a:grpSpLocks/>
            </p:cNvGrpSpPr>
            <p:nvPr/>
          </p:nvGrpSpPr>
          <p:grpSpPr bwMode="auto">
            <a:xfrm rot="9181671">
              <a:off x="4180540" y="5533043"/>
              <a:ext cx="993712" cy="460229"/>
              <a:chOff x="3203848" y="4471069"/>
              <a:chExt cx="2084388" cy="1046163"/>
            </a:xfrm>
          </p:grpSpPr>
          <p:sp>
            <p:nvSpPr>
              <p:cNvPr id="9" name="Ovale 13">
                <a:extLst>
                  <a:ext uri="{FF2B5EF4-FFF2-40B4-BE49-F238E27FC236}">
                    <a16:creationId xmlns:a16="http://schemas.microsoft.com/office/drawing/2014/main" id="{C688CB46-4D5B-2E71-A2BD-026CB95F96A5}"/>
                  </a:ext>
                </a:extLst>
              </p:cNvPr>
              <p:cNvSpPr/>
              <p:nvPr/>
            </p:nvSpPr>
            <p:spPr>
              <a:xfrm>
                <a:off x="3492192" y="4471069"/>
                <a:ext cx="285901" cy="358618"/>
              </a:xfrm>
              <a:prstGeom prst="ellipse">
                <a:avLst/>
              </a:prstGeom>
              <a:solidFill>
                <a:srgbClr val="86334B"/>
              </a:solidFill>
              <a:ln>
                <a:solidFill>
                  <a:srgbClr val="B07B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2B7F"/>
                  </a:solidFill>
                  <a:effectLst/>
                  <a:uLnTx/>
                  <a:uFillTx/>
                  <a:latin typeface="Calibri" panose="020F0502020204030204"/>
                  <a:ea typeface="+mn-ea"/>
                  <a:cs typeface="+mn-cs"/>
                </a:endParaRPr>
              </a:p>
            </p:txBody>
          </p:sp>
          <p:sp>
            <p:nvSpPr>
              <p:cNvPr id="10" name="Ovale 14">
                <a:extLst>
                  <a:ext uri="{FF2B5EF4-FFF2-40B4-BE49-F238E27FC236}">
                    <a16:creationId xmlns:a16="http://schemas.microsoft.com/office/drawing/2014/main" id="{7BDBA4AA-4A36-22DC-F86C-A42EAE51EB77}"/>
                  </a:ext>
                </a:extLst>
              </p:cNvPr>
              <p:cNvSpPr/>
              <p:nvPr/>
            </p:nvSpPr>
            <p:spPr>
              <a:xfrm>
                <a:off x="4498954" y="5158612"/>
                <a:ext cx="288344" cy="358620"/>
              </a:xfrm>
              <a:prstGeom prst="ellipse">
                <a:avLst/>
              </a:prstGeom>
              <a:solidFill>
                <a:srgbClr val="86334B"/>
              </a:solidFill>
              <a:ln>
                <a:solidFill>
                  <a:srgbClr val="B07B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2B7F"/>
                  </a:solidFill>
                  <a:effectLst/>
                  <a:uLnTx/>
                  <a:uFillTx/>
                  <a:latin typeface="Calibri" panose="020F0502020204030204"/>
                  <a:ea typeface="+mn-ea"/>
                  <a:cs typeface="+mn-cs"/>
                </a:endParaRPr>
              </a:p>
            </p:txBody>
          </p:sp>
          <p:sp>
            <p:nvSpPr>
              <p:cNvPr id="11" name="Ovale 15">
                <a:extLst>
                  <a:ext uri="{FF2B5EF4-FFF2-40B4-BE49-F238E27FC236}">
                    <a16:creationId xmlns:a16="http://schemas.microsoft.com/office/drawing/2014/main" id="{39185B89-D1F0-8F2E-DC6F-3D6ECA1050BE}"/>
                  </a:ext>
                </a:extLst>
              </p:cNvPr>
              <p:cNvSpPr/>
              <p:nvPr/>
            </p:nvSpPr>
            <p:spPr>
              <a:xfrm>
                <a:off x="5002335" y="5058107"/>
                <a:ext cx="285901" cy="354052"/>
              </a:xfrm>
              <a:prstGeom prst="ellipse">
                <a:avLst/>
              </a:prstGeom>
              <a:solidFill>
                <a:srgbClr val="86334B"/>
              </a:solidFill>
              <a:ln>
                <a:solidFill>
                  <a:srgbClr val="B07B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2B7F"/>
                  </a:solidFill>
                  <a:effectLst/>
                  <a:uLnTx/>
                  <a:uFillTx/>
                  <a:latin typeface="Calibri" panose="020F0502020204030204"/>
                  <a:ea typeface="+mn-ea"/>
                  <a:cs typeface="+mn-cs"/>
                </a:endParaRPr>
              </a:p>
            </p:txBody>
          </p:sp>
          <p:sp>
            <p:nvSpPr>
              <p:cNvPr id="12" name="Ovale 16">
                <a:extLst>
                  <a:ext uri="{FF2B5EF4-FFF2-40B4-BE49-F238E27FC236}">
                    <a16:creationId xmlns:a16="http://schemas.microsoft.com/office/drawing/2014/main" id="{129FB4F6-5B0E-C48B-CF43-2452AA00FCD4}"/>
                  </a:ext>
                </a:extLst>
              </p:cNvPr>
              <p:cNvSpPr/>
              <p:nvPr/>
            </p:nvSpPr>
            <p:spPr>
              <a:xfrm>
                <a:off x="4063994" y="5124350"/>
                <a:ext cx="285901" cy="358618"/>
              </a:xfrm>
              <a:prstGeom prst="ellipse">
                <a:avLst/>
              </a:prstGeom>
              <a:solidFill>
                <a:srgbClr val="86334B"/>
              </a:solidFill>
              <a:ln>
                <a:solidFill>
                  <a:srgbClr val="B07B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2B7F"/>
                  </a:solidFill>
                  <a:effectLst/>
                  <a:uLnTx/>
                  <a:uFillTx/>
                  <a:latin typeface="Calibri" panose="020F0502020204030204"/>
                  <a:ea typeface="+mn-ea"/>
                  <a:cs typeface="+mn-cs"/>
                </a:endParaRPr>
              </a:p>
            </p:txBody>
          </p:sp>
          <p:sp>
            <p:nvSpPr>
              <p:cNvPr id="13" name="Ovale 17">
                <a:extLst>
                  <a:ext uri="{FF2B5EF4-FFF2-40B4-BE49-F238E27FC236}">
                    <a16:creationId xmlns:a16="http://schemas.microsoft.com/office/drawing/2014/main" id="{8D9E1622-91AE-5188-828F-22B4BA31F041}"/>
                  </a:ext>
                </a:extLst>
              </p:cNvPr>
              <p:cNvSpPr/>
              <p:nvPr/>
            </p:nvSpPr>
            <p:spPr>
              <a:xfrm>
                <a:off x="3203848" y="4768015"/>
                <a:ext cx="285901" cy="356335"/>
              </a:xfrm>
              <a:prstGeom prst="ellipse">
                <a:avLst/>
              </a:prstGeom>
              <a:solidFill>
                <a:srgbClr val="86334B"/>
              </a:solidFill>
              <a:ln>
                <a:solidFill>
                  <a:srgbClr val="B07B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2B7F"/>
                  </a:solidFill>
                  <a:effectLst/>
                  <a:uLnTx/>
                  <a:uFillTx/>
                  <a:latin typeface="Calibri" panose="020F0502020204030204"/>
                  <a:ea typeface="+mn-ea"/>
                  <a:cs typeface="+mn-cs"/>
                </a:endParaRPr>
              </a:p>
            </p:txBody>
          </p:sp>
          <p:sp>
            <p:nvSpPr>
              <p:cNvPr id="14" name="Ovale 18">
                <a:extLst>
                  <a:ext uri="{FF2B5EF4-FFF2-40B4-BE49-F238E27FC236}">
                    <a16:creationId xmlns:a16="http://schemas.microsoft.com/office/drawing/2014/main" id="{C072609C-B16E-5D29-41B3-5F18B3B9C34F}"/>
                  </a:ext>
                </a:extLst>
              </p:cNvPr>
              <p:cNvSpPr/>
              <p:nvPr/>
            </p:nvSpPr>
            <p:spPr>
              <a:xfrm>
                <a:off x="4858163" y="4619541"/>
                <a:ext cx="285900" cy="356335"/>
              </a:xfrm>
              <a:prstGeom prst="ellipse">
                <a:avLst/>
              </a:prstGeom>
              <a:solidFill>
                <a:srgbClr val="86334B"/>
              </a:solidFill>
              <a:ln>
                <a:solidFill>
                  <a:srgbClr val="B07B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2B7F"/>
                  </a:solidFill>
                  <a:effectLst/>
                  <a:uLnTx/>
                  <a:uFillTx/>
                  <a:latin typeface="Calibri" panose="020F0502020204030204"/>
                  <a:ea typeface="+mn-ea"/>
                  <a:cs typeface="+mn-cs"/>
                </a:endParaRPr>
              </a:p>
            </p:txBody>
          </p:sp>
          <p:sp>
            <p:nvSpPr>
              <p:cNvPr id="15" name="Ovale 19">
                <a:extLst>
                  <a:ext uri="{FF2B5EF4-FFF2-40B4-BE49-F238E27FC236}">
                    <a16:creationId xmlns:a16="http://schemas.microsoft.com/office/drawing/2014/main" id="{64AAD8C4-35C0-2ACE-7DF4-6FFC18F8A0B6}"/>
                  </a:ext>
                </a:extLst>
              </p:cNvPr>
              <p:cNvSpPr/>
              <p:nvPr/>
            </p:nvSpPr>
            <p:spPr>
              <a:xfrm>
                <a:off x="3717003" y="4809130"/>
                <a:ext cx="285901" cy="358618"/>
              </a:xfrm>
              <a:prstGeom prst="ellipse">
                <a:avLst/>
              </a:prstGeom>
              <a:solidFill>
                <a:srgbClr val="86334B"/>
              </a:solidFill>
              <a:ln>
                <a:solidFill>
                  <a:srgbClr val="B07B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2B7F"/>
                  </a:solidFill>
                  <a:effectLst/>
                  <a:uLnTx/>
                  <a:uFillTx/>
                  <a:latin typeface="Calibri" panose="020F0502020204030204"/>
                  <a:ea typeface="+mn-ea"/>
                  <a:cs typeface="+mn-cs"/>
                </a:endParaRPr>
              </a:p>
            </p:txBody>
          </p:sp>
          <p:sp>
            <p:nvSpPr>
              <p:cNvPr id="16" name="Ovale 20">
                <a:extLst>
                  <a:ext uri="{FF2B5EF4-FFF2-40B4-BE49-F238E27FC236}">
                    <a16:creationId xmlns:a16="http://schemas.microsoft.com/office/drawing/2014/main" id="{6F14AEA3-3F11-AB53-902A-38C487256ED8}"/>
                  </a:ext>
                </a:extLst>
              </p:cNvPr>
              <p:cNvSpPr/>
              <p:nvPr/>
            </p:nvSpPr>
            <p:spPr>
              <a:xfrm>
                <a:off x="4066438" y="4544163"/>
                <a:ext cx="285900" cy="354050"/>
              </a:xfrm>
              <a:prstGeom prst="ellipse">
                <a:avLst/>
              </a:prstGeom>
              <a:solidFill>
                <a:srgbClr val="86334B"/>
              </a:solidFill>
              <a:ln>
                <a:solidFill>
                  <a:srgbClr val="B07B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2B7F"/>
                  </a:solidFill>
                  <a:effectLst/>
                  <a:uLnTx/>
                  <a:uFillTx/>
                  <a:latin typeface="Calibri" panose="020F0502020204030204"/>
                  <a:ea typeface="+mn-ea"/>
                  <a:cs typeface="+mn-cs"/>
                </a:endParaRPr>
              </a:p>
            </p:txBody>
          </p:sp>
          <p:sp>
            <p:nvSpPr>
              <p:cNvPr id="17" name="Ovale 21">
                <a:extLst>
                  <a:ext uri="{FF2B5EF4-FFF2-40B4-BE49-F238E27FC236}">
                    <a16:creationId xmlns:a16="http://schemas.microsoft.com/office/drawing/2014/main" id="{01974794-B13A-D2FF-1F25-1B4A44CD0E02}"/>
                  </a:ext>
                </a:extLst>
              </p:cNvPr>
              <p:cNvSpPr/>
              <p:nvPr/>
            </p:nvSpPr>
            <p:spPr>
              <a:xfrm>
                <a:off x="4425646" y="4690352"/>
                <a:ext cx="285901" cy="356335"/>
              </a:xfrm>
              <a:prstGeom prst="ellipse">
                <a:avLst/>
              </a:prstGeom>
              <a:solidFill>
                <a:srgbClr val="86334B"/>
              </a:solidFill>
              <a:ln>
                <a:solidFill>
                  <a:srgbClr val="B07B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2B7F"/>
                  </a:solidFill>
                  <a:effectLst/>
                  <a:uLnTx/>
                  <a:uFillTx/>
                  <a:latin typeface="Calibri" panose="020F0502020204030204"/>
                  <a:ea typeface="+mn-ea"/>
                  <a:cs typeface="+mn-cs"/>
                </a:endParaRPr>
              </a:p>
            </p:txBody>
          </p:sp>
        </p:grpSp>
      </p:grpSp>
      <p:sp>
        <p:nvSpPr>
          <p:cNvPr id="20" name="CasellaDiTesto 2">
            <a:extLst>
              <a:ext uri="{FF2B5EF4-FFF2-40B4-BE49-F238E27FC236}">
                <a16:creationId xmlns:a16="http://schemas.microsoft.com/office/drawing/2014/main" id="{372E92B9-D6FC-7548-4CB3-38EF14A670FD}"/>
              </a:ext>
            </a:extLst>
          </p:cNvPr>
          <p:cNvSpPr txBox="1"/>
          <p:nvPr/>
        </p:nvSpPr>
        <p:spPr>
          <a:xfrm>
            <a:off x="1155470" y="6255212"/>
            <a:ext cx="779091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800" b="0" i="0" u="none" strike="noStrike" kern="1200" cap="none" spc="0" normalizeH="0" baseline="0" noProof="0" err="1">
                <a:ln>
                  <a:noFill/>
                </a:ln>
                <a:solidFill>
                  <a:schemeClr val="bg1"/>
                </a:solidFill>
                <a:effectLst/>
                <a:uLnTx/>
                <a:uFillTx/>
                <a:ea typeface="Calibri" panose="020F0502020204030204" pitchFamily="34" charset="0"/>
                <a:cs typeface="+mn-cs"/>
              </a:rPr>
              <a:t>Gianfaldoni</a:t>
            </a:r>
            <a:r>
              <a:rPr kumimoji="0" lang="it-IT" sz="800" b="0" i="0" u="none" strike="noStrike" kern="1200" cap="none" spc="0" normalizeH="0" baseline="0" noProof="0">
                <a:ln>
                  <a:noFill/>
                </a:ln>
                <a:solidFill>
                  <a:schemeClr val="bg1"/>
                </a:solidFill>
                <a:effectLst/>
                <a:uLnTx/>
                <a:uFillTx/>
                <a:ea typeface="Calibri" panose="020F0502020204030204" pitchFamily="34" charset="0"/>
                <a:cs typeface="+mn-cs"/>
              </a:rPr>
              <a:t> R, </a:t>
            </a:r>
            <a:r>
              <a:rPr kumimoji="0" lang="it-IT" sz="800" b="0" i="0" u="none" strike="noStrike" kern="1200" cap="none" spc="0" normalizeH="0" baseline="0" noProof="0" err="1">
                <a:ln>
                  <a:noFill/>
                </a:ln>
                <a:solidFill>
                  <a:schemeClr val="bg1"/>
                </a:solidFill>
                <a:effectLst/>
                <a:uLnTx/>
                <a:uFillTx/>
                <a:ea typeface="Calibri" panose="020F0502020204030204" pitchFamily="34" charset="0"/>
                <a:cs typeface="+mn-cs"/>
              </a:rPr>
              <a:t>Gianfaldoni</a:t>
            </a:r>
            <a:r>
              <a:rPr kumimoji="0" lang="it-IT" sz="800" b="0" i="0" u="none" strike="noStrike" kern="1200" cap="none" spc="0" normalizeH="0" baseline="0" noProof="0">
                <a:ln>
                  <a:noFill/>
                </a:ln>
                <a:solidFill>
                  <a:schemeClr val="bg1"/>
                </a:solidFill>
                <a:effectLst/>
                <a:uLnTx/>
                <a:uFillTx/>
                <a:ea typeface="Calibri" panose="020F0502020204030204" pitchFamily="34" charset="0"/>
                <a:cs typeface="+mn-cs"/>
              </a:rPr>
              <a:t> S, Nannipieri A, Lotti T. A </a:t>
            </a:r>
            <a:r>
              <a:rPr kumimoji="0" lang="it-IT" sz="800" b="0" i="0" u="none" strike="noStrike" kern="1200" cap="none" spc="0" normalizeH="0" baseline="0" noProof="0" err="1">
                <a:ln>
                  <a:noFill/>
                </a:ln>
                <a:solidFill>
                  <a:schemeClr val="bg1"/>
                </a:solidFill>
                <a:effectLst/>
                <a:uLnTx/>
                <a:uFillTx/>
                <a:ea typeface="Calibri" panose="020F0502020204030204" pitchFamily="34" charset="0"/>
                <a:cs typeface="+mn-cs"/>
              </a:rPr>
              <a:t>polynucleotide</a:t>
            </a:r>
            <a:r>
              <a:rPr kumimoji="0" lang="it-IT" sz="800" b="0" i="0" u="none" strike="noStrike" kern="1200" cap="none" spc="0" normalizeH="0" baseline="0" noProof="0">
                <a:ln>
                  <a:noFill/>
                </a:ln>
                <a:solidFill>
                  <a:schemeClr val="bg1"/>
                </a:solidFill>
                <a:effectLst/>
                <a:uLnTx/>
                <a:uFillTx/>
                <a:ea typeface="Calibri" panose="020F0502020204030204" pitchFamily="34" charset="0"/>
                <a:cs typeface="+mn-cs"/>
              </a:rPr>
              <a:t>–</a:t>
            </a:r>
            <a:r>
              <a:rPr kumimoji="0" lang="it-IT" sz="800" b="0" i="0" u="none" strike="noStrike" kern="1200" cap="none" spc="0" normalizeH="0" baseline="0" noProof="0" err="1">
                <a:ln>
                  <a:noFill/>
                </a:ln>
                <a:solidFill>
                  <a:schemeClr val="bg1"/>
                </a:solidFill>
                <a:effectLst/>
                <a:uLnTx/>
                <a:uFillTx/>
                <a:ea typeface="Calibri" panose="020F0502020204030204" pitchFamily="34" charset="0"/>
                <a:cs typeface="+mn-cs"/>
              </a:rPr>
              <a:t>based</a:t>
            </a:r>
            <a:r>
              <a:rPr kumimoji="0" lang="it-IT" sz="800" b="0" i="0" u="none" strike="noStrike" kern="1200" cap="none" spc="0" normalizeH="0" baseline="0" noProof="0">
                <a:ln>
                  <a:noFill/>
                </a:ln>
                <a:solidFill>
                  <a:schemeClr val="bg1"/>
                </a:solidFill>
                <a:effectLst/>
                <a:uLnTx/>
                <a:uFillTx/>
                <a:ea typeface="Calibri" panose="020F0502020204030204" pitchFamily="34" charset="0"/>
                <a:cs typeface="+mn-cs"/>
              </a:rPr>
              <a:t> product to </a:t>
            </a:r>
            <a:r>
              <a:rPr kumimoji="0" lang="it-IT" sz="800" b="0" i="0" u="none" strike="noStrike" kern="1200" cap="none" spc="0" normalizeH="0" baseline="0" noProof="0" err="1">
                <a:ln>
                  <a:noFill/>
                </a:ln>
                <a:solidFill>
                  <a:schemeClr val="bg1"/>
                </a:solidFill>
                <a:effectLst/>
                <a:uLnTx/>
                <a:uFillTx/>
                <a:ea typeface="Calibri" panose="020F0502020204030204" pitchFamily="34" charset="0"/>
                <a:cs typeface="+mn-cs"/>
              </a:rPr>
              <a:t>treat</a:t>
            </a:r>
            <a:r>
              <a:rPr kumimoji="0" lang="it-IT" sz="800" b="0" i="0" u="none" strike="noStrike" kern="1200" cap="none" spc="0" normalizeH="0" baseline="0" noProof="0">
                <a:ln>
                  <a:noFill/>
                </a:ln>
                <a:solidFill>
                  <a:schemeClr val="bg1"/>
                </a:solidFill>
                <a:effectLst/>
                <a:uLnTx/>
                <a:uFillTx/>
                <a:ea typeface="Calibri" panose="020F0502020204030204" pitchFamily="34" charset="0"/>
                <a:cs typeface="+mn-cs"/>
              </a:rPr>
              <a:t> </a:t>
            </a:r>
            <a:r>
              <a:rPr kumimoji="0" lang="it-IT" sz="800" b="0" i="0" u="none" strike="noStrike" kern="1200" cap="none" spc="0" normalizeH="0" baseline="0" noProof="0" err="1">
                <a:ln>
                  <a:noFill/>
                </a:ln>
                <a:solidFill>
                  <a:schemeClr val="bg1"/>
                </a:solidFill>
                <a:effectLst/>
                <a:uLnTx/>
                <a:uFillTx/>
                <a:ea typeface="Calibri" panose="020F0502020204030204" pitchFamily="34" charset="0"/>
                <a:cs typeface="+mn-cs"/>
              </a:rPr>
              <a:t>female</a:t>
            </a:r>
            <a:r>
              <a:rPr kumimoji="0" lang="it-IT" sz="800" b="0" i="0" u="none" strike="noStrike" kern="1200" cap="none" spc="0" normalizeH="0" baseline="0" noProof="0">
                <a:ln>
                  <a:noFill/>
                </a:ln>
                <a:solidFill>
                  <a:schemeClr val="bg1"/>
                </a:solidFill>
                <a:effectLst/>
                <a:uLnTx/>
                <a:uFillTx/>
                <a:ea typeface="Calibri" panose="020F0502020204030204" pitchFamily="34" charset="0"/>
                <a:cs typeface="+mn-cs"/>
              </a:rPr>
              <a:t> </a:t>
            </a:r>
            <a:r>
              <a:rPr kumimoji="0" lang="it-IT" sz="800" b="0" i="0" u="none" strike="noStrike" kern="1200" cap="none" spc="0" normalizeH="0" baseline="0" noProof="0" err="1">
                <a:ln>
                  <a:noFill/>
                </a:ln>
                <a:solidFill>
                  <a:schemeClr val="bg1"/>
                </a:solidFill>
                <a:effectLst/>
                <a:uLnTx/>
                <a:uFillTx/>
                <a:ea typeface="Calibri" panose="020F0502020204030204" pitchFamily="34" charset="0"/>
                <a:cs typeface="+mn-cs"/>
              </a:rPr>
              <a:t>hormonal</a:t>
            </a:r>
            <a:r>
              <a:rPr kumimoji="0" lang="it-IT" sz="800" b="0" i="0" u="none" strike="noStrike" kern="1200" cap="none" spc="0" normalizeH="0" baseline="0" noProof="0">
                <a:ln>
                  <a:noFill/>
                </a:ln>
                <a:solidFill>
                  <a:schemeClr val="bg1"/>
                </a:solidFill>
                <a:effectLst/>
                <a:uLnTx/>
                <a:uFillTx/>
                <a:ea typeface="Calibri" panose="020F0502020204030204" pitchFamily="34" charset="0"/>
                <a:cs typeface="+mn-cs"/>
              </a:rPr>
              <a:t> </a:t>
            </a:r>
            <a:r>
              <a:rPr kumimoji="0" lang="it-IT" sz="800" b="0" i="0" u="none" strike="noStrike" kern="1200" cap="none" spc="0" normalizeH="0" baseline="0" noProof="0" err="1">
                <a:ln>
                  <a:noFill/>
                </a:ln>
                <a:solidFill>
                  <a:schemeClr val="bg1"/>
                </a:solidFill>
                <a:effectLst/>
                <a:uLnTx/>
                <a:uFillTx/>
                <a:ea typeface="Calibri" panose="020F0502020204030204" pitchFamily="34" charset="0"/>
                <a:cs typeface="+mn-cs"/>
              </a:rPr>
              <a:t>hair</a:t>
            </a:r>
            <a:r>
              <a:rPr kumimoji="0" lang="it-IT" sz="800" b="0" i="0" u="none" strike="noStrike" kern="1200" cap="none" spc="0" normalizeH="0" baseline="0" noProof="0">
                <a:ln>
                  <a:noFill/>
                </a:ln>
                <a:solidFill>
                  <a:schemeClr val="bg1"/>
                </a:solidFill>
                <a:effectLst/>
                <a:uLnTx/>
                <a:uFillTx/>
                <a:ea typeface="Calibri" panose="020F0502020204030204" pitchFamily="34" charset="0"/>
                <a:cs typeface="+mn-cs"/>
              </a:rPr>
              <a:t> </a:t>
            </a:r>
            <a:r>
              <a:rPr kumimoji="0" lang="it-IT" sz="800" b="0" i="0" u="none" strike="noStrike" kern="1200" cap="none" spc="0" normalizeH="0" baseline="0" noProof="0" err="1">
                <a:ln>
                  <a:noFill/>
                </a:ln>
                <a:solidFill>
                  <a:schemeClr val="bg1"/>
                </a:solidFill>
                <a:effectLst/>
                <a:uLnTx/>
                <a:uFillTx/>
                <a:ea typeface="Calibri" panose="020F0502020204030204" pitchFamily="34" charset="0"/>
                <a:cs typeface="+mn-cs"/>
              </a:rPr>
              <a:t>loss</a:t>
            </a:r>
            <a:r>
              <a:rPr kumimoji="0" lang="it-IT" sz="800" b="0" i="0" u="none" strike="noStrike" kern="1200" cap="none" spc="0" normalizeH="0" baseline="0" noProof="0">
                <a:ln>
                  <a:noFill/>
                </a:ln>
                <a:solidFill>
                  <a:schemeClr val="bg1"/>
                </a:solidFill>
                <a:effectLst/>
                <a:uLnTx/>
                <a:uFillTx/>
                <a:ea typeface="Calibri" panose="020F0502020204030204" pitchFamily="34" charset="0"/>
                <a:cs typeface="+mn-cs"/>
              </a:rPr>
              <a:t>.  Prime </a:t>
            </a:r>
            <a:r>
              <a:rPr kumimoji="0" lang="it-IT" sz="800" b="0" i="0" u="none" strike="noStrike" kern="1200" cap="none" spc="0" normalizeH="0" baseline="0" noProof="0" err="1">
                <a:ln>
                  <a:noFill/>
                </a:ln>
                <a:solidFill>
                  <a:schemeClr val="bg1"/>
                </a:solidFill>
                <a:effectLst/>
                <a:uLnTx/>
                <a:uFillTx/>
                <a:ea typeface="Calibri" panose="020F0502020204030204" pitchFamily="34" charset="0"/>
                <a:cs typeface="+mn-cs"/>
              </a:rPr>
              <a:t>July</a:t>
            </a:r>
            <a:r>
              <a:rPr kumimoji="0" lang="it-IT" sz="800" b="0" i="0" u="none" strike="noStrike" kern="1200" cap="none" spc="0" normalizeH="0" baseline="0" noProof="0">
                <a:ln>
                  <a:noFill/>
                </a:ln>
                <a:solidFill>
                  <a:schemeClr val="bg1"/>
                </a:solidFill>
                <a:effectLst/>
                <a:uLnTx/>
                <a:uFillTx/>
                <a:ea typeface="Calibri" panose="020F0502020204030204" pitchFamily="34" charset="0"/>
                <a:cs typeface="+mn-cs"/>
              </a:rPr>
              <a:t>/August 2014; 4(5): 30-36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800" b="0" i="0" u="none" strike="noStrike" kern="1200" cap="none" spc="0" normalizeH="0" baseline="0" noProof="0">
                <a:ln>
                  <a:noFill/>
                </a:ln>
                <a:solidFill>
                  <a:schemeClr val="bg1"/>
                </a:solidFill>
                <a:effectLst/>
                <a:uLnTx/>
                <a:uFillTx/>
                <a:ea typeface="Calibri" panose="020F0502020204030204" pitchFamily="34" charset="0"/>
                <a:cs typeface="+mn-cs"/>
              </a:rPr>
              <a:t> </a:t>
            </a:r>
          </a:p>
        </p:txBody>
      </p:sp>
      <p:sp>
        <p:nvSpPr>
          <p:cNvPr id="22" name="TextBox 2">
            <a:extLst>
              <a:ext uri="{FF2B5EF4-FFF2-40B4-BE49-F238E27FC236}">
                <a16:creationId xmlns:a16="http://schemas.microsoft.com/office/drawing/2014/main" id="{A8D9751C-8FEE-C6B9-15AB-2371DB3F9AD5}"/>
              </a:ext>
            </a:extLst>
          </p:cNvPr>
          <p:cNvSpPr txBox="1"/>
          <p:nvPr/>
        </p:nvSpPr>
        <p:spPr>
          <a:xfrm>
            <a:off x="11933927" y="6599096"/>
            <a:ext cx="516145" cy="225896"/>
          </a:xfrm>
          <a:prstGeom prst="rect">
            <a:avLst/>
          </a:prstGeom>
          <a:noFill/>
        </p:spPr>
        <p:txBody>
          <a:bodyPr wrap="square" rtlCol="0">
            <a:spAutoFit/>
          </a:bodyPr>
          <a:lstStyle/>
          <a:p>
            <a:pPr algn="l">
              <a:lnSpc>
                <a:spcPct val="120000"/>
              </a:lnSpc>
            </a:pPr>
            <a:r>
              <a:rPr lang="en-GB" sz="800">
                <a:solidFill>
                  <a:schemeClr val="bg1"/>
                </a:solidFill>
                <a:latin typeface="Century Gothic" panose="020B0502020202020204" pitchFamily="34" charset="0"/>
              </a:rPr>
              <a:t>O</a:t>
            </a:r>
            <a:endParaRPr lang="de-DE" sz="800">
              <a:solidFill>
                <a:schemeClr val="bg1"/>
              </a:solidFill>
              <a:latin typeface="Century Gothic" panose="020B0502020202020204" pitchFamily="34" charset="0"/>
            </a:endParaRPr>
          </a:p>
        </p:txBody>
      </p:sp>
      <p:sp>
        <p:nvSpPr>
          <p:cNvPr id="21" name="TextBox 20">
            <a:extLst>
              <a:ext uri="{FF2B5EF4-FFF2-40B4-BE49-F238E27FC236}">
                <a16:creationId xmlns:a16="http://schemas.microsoft.com/office/drawing/2014/main" id="{7700B584-A1EA-DF06-67BD-1EFAE25EEE81}"/>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7087189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23D6A1-545E-A16A-3360-B78A86F08C71}"/>
              </a:ext>
            </a:extLst>
          </p:cNvPr>
          <p:cNvSpPr>
            <a:spLocks noGrp="1"/>
          </p:cNvSpPr>
          <p:nvPr>
            <p:ph type="title"/>
          </p:nvPr>
        </p:nvSpPr>
        <p:spPr/>
        <p:txBody>
          <a:bodyPr/>
          <a:lstStyle/>
          <a:p>
            <a:r>
              <a:rPr lang="de-DE" sz="3200" err="1"/>
              <a:t>Results</a:t>
            </a:r>
            <a:r>
              <a:rPr lang="de-DE" sz="3200"/>
              <a:t>: Pull Test</a:t>
            </a:r>
          </a:p>
        </p:txBody>
      </p:sp>
      <p:pic>
        <p:nvPicPr>
          <p:cNvPr id="5" name="Picture 2">
            <a:extLst>
              <a:ext uri="{FF2B5EF4-FFF2-40B4-BE49-F238E27FC236}">
                <a16:creationId xmlns:a16="http://schemas.microsoft.com/office/drawing/2014/main" id="{AC366C2E-3C87-3E2D-DEA9-E0E01E5D70C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71000" y="2130841"/>
            <a:ext cx="2441827" cy="3250954"/>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Grafik 6">
            <a:extLst>
              <a:ext uri="{FF2B5EF4-FFF2-40B4-BE49-F238E27FC236}">
                <a16:creationId xmlns:a16="http://schemas.microsoft.com/office/drawing/2014/main" id="{549B8B58-5680-76FF-DE8D-A6CA4AEB14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7100" y="2130842"/>
            <a:ext cx="5015289" cy="3250953"/>
          </a:xfrm>
          <a:prstGeom prst="rect">
            <a:avLst/>
          </a:prstGeom>
        </p:spPr>
      </p:pic>
      <p:sp>
        <p:nvSpPr>
          <p:cNvPr id="8" name="Rechteck 7">
            <a:extLst>
              <a:ext uri="{FF2B5EF4-FFF2-40B4-BE49-F238E27FC236}">
                <a16:creationId xmlns:a16="http://schemas.microsoft.com/office/drawing/2014/main" id="{968E4FA4-5857-A983-6061-49CE68F481E3}"/>
              </a:ext>
            </a:extLst>
          </p:cNvPr>
          <p:cNvSpPr/>
          <p:nvPr/>
        </p:nvSpPr>
        <p:spPr>
          <a:xfrm>
            <a:off x="6241085" y="2213605"/>
            <a:ext cx="2642319" cy="3085425"/>
          </a:xfrm>
          <a:prstGeom prst="rect">
            <a:avLst/>
          </a:prstGeom>
          <a:solidFill>
            <a:schemeClr val="bg1">
              <a:lumMod val="95000"/>
            </a:schemeClr>
          </a:solidFill>
          <a:ln w="101600">
            <a:gradFill>
              <a:gsLst>
                <a:gs pos="100000">
                  <a:srgbClr val="6E619B"/>
                </a:gs>
                <a:gs pos="0">
                  <a:srgbClr val="E893B5"/>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251999" rIns="251999" rtlCol="0" anchor="ctr"/>
          <a:lstStyle/>
          <a:p>
            <a:pPr algn="ctr"/>
            <a:r>
              <a:rPr lang="de-DE" sz="1600" err="1">
                <a:solidFill>
                  <a:schemeClr val="tx1"/>
                </a:solidFill>
              </a:rPr>
              <a:t>Results</a:t>
            </a:r>
            <a:r>
              <a:rPr lang="de-DE" sz="1600">
                <a:solidFill>
                  <a:schemeClr val="tx1"/>
                </a:solidFill>
              </a:rPr>
              <a:t> </a:t>
            </a:r>
            <a:r>
              <a:rPr lang="de-DE" sz="1600" err="1">
                <a:solidFill>
                  <a:schemeClr val="tx1"/>
                </a:solidFill>
              </a:rPr>
              <a:t>of</a:t>
            </a:r>
            <a:r>
              <a:rPr lang="de-DE" sz="1600">
                <a:solidFill>
                  <a:schemeClr val="tx1"/>
                </a:solidFill>
              </a:rPr>
              <a:t> </a:t>
            </a:r>
            <a:r>
              <a:rPr lang="de-DE" sz="1600" err="1">
                <a:solidFill>
                  <a:schemeClr val="tx1"/>
                </a:solidFill>
              </a:rPr>
              <a:t>the</a:t>
            </a:r>
            <a:r>
              <a:rPr lang="de-DE" sz="1600">
                <a:solidFill>
                  <a:schemeClr val="tx1"/>
                </a:solidFill>
              </a:rPr>
              <a:t> pull </a:t>
            </a:r>
            <a:r>
              <a:rPr lang="de-DE" sz="1600" err="1">
                <a:solidFill>
                  <a:schemeClr val="tx1"/>
                </a:solidFill>
              </a:rPr>
              <a:t>test</a:t>
            </a:r>
            <a:r>
              <a:rPr lang="de-DE" sz="1600">
                <a:solidFill>
                  <a:schemeClr val="tx1"/>
                </a:solidFill>
              </a:rPr>
              <a:t> at </a:t>
            </a:r>
            <a:r>
              <a:rPr lang="de-DE" sz="1600" err="1">
                <a:solidFill>
                  <a:schemeClr val="tx1"/>
                </a:solidFill>
              </a:rPr>
              <a:t>the</a:t>
            </a:r>
            <a:r>
              <a:rPr lang="de-DE" sz="1600">
                <a:solidFill>
                  <a:schemeClr val="tx1"/>
                </a:solidFill>
              </a:rPr>
              <a:t> </a:t>
            </a:r>
            <a:r>
              <a:rPr lang="de-DE" sz="1600" err="1">
                <a:solidFill>
                  <a:schemeClr val="tx1"/>
                </a:solidFill>
              </a:rPr>
              <a:t>start</a:t>
            </a:r>
            <a:r>
              <a:rPr lang="de-DE" sz="1600">
                <a:solidFill>
                  <a:schemeClr val="tx1"/>
                </a:solidFill>
              </a:rPr>
              <a:t> </a:t>
            </a:r>
            <a:r>
              <a:rPr lang="de-DE" sz="1600" err="1">
                <a:solidFill>
                  <a:schemeClr val="tx1"/>
                </a:solidFill>
              </a:rPr>
              <a:t>of</a:t>
            </a:r>
            <a:r>
              <a:rPr lang="de-DE" sz="1600">
                <a:solidFill>
                  <a:schemeClr val="tx1"/>
                </a:solidFill>
              </a:rPr>
              <a:t> </a:t>
            </a:r>
            <a:r>
              <a:rPr lang="de-DE" sz="1600" err="1">
                <a:solidFill>
                  <a:schemeClr val="tx1"/>
                </a:solidFill>
              </a:rPr>
              <a:t>treatment</a:t>
            </a:r>
            <a:r>
              <a:rPr lang="de-DE" sz="1600">
                <a:solidFill>
                  <a:schemeClr val="tx1"/>
                </a:solidFill>
              </a:rPr>
              <a:t> (T0) and after 1 </a:t>
            </a:r>
            <a:r>
              <a:rPr lang="de-DE" sz="1600" err="1">
                <a:solidFill>
                  <a:schemeClr val="tx1"/>
                </a:solidFill>
              </a:rPr>
              <a:t>month</a:t>
            </a:r>
            <a:r>
              <a:rPr lang="de-DE" sz="1600">
                <a:solidFill>
                  <a:schemeClr val="tx1"/>
                </a:solidFill>
              </a:rPr>
              <a:t>, 2 </a:t>
            </a:r>
            <a:r>
              <a:rPr lang="de-DE" sz="1600" err="1">
                <a:solidFill>
                  <a:schemeClr val="tx1"/>
                </a:solidFill>
              </a:rPr>
              <a:t>months</a:t>
            </a:r>
            <a:r>
              <a:rPr lang="de-DE" sz="1600">
                <a:solidFill>
                  <a:schemeClr val="tx1"/>
                </a:solidFill>
              </a:rPr>
              <a:t> and 4 </a:t>
            </a:r>
            <a:r>
              <a:rPr lang="de-DE" sz="1600" err="1">
                <a:solidFill>
                  <a:schemeClr val="tx1"/>
                </a:solidFill>
              </a:rPr>
              <a:t>months</a:t>
            </a:r>
            <a:r>
              <a:rPr lang="de-DE" sz="1600">
                <a:solidFill>
                  <a:schemeClr val="tx1"/>
                </a:solidFill>
              </a:rPr>
              <a:t> </a:t>
            </a:r>
            <a:r>
              <a:rPr lang="de-DE" sz="1600" err="1">
                <a:solidFill>
                  <a:schemeClr val="tx1"/>
                </a:solidFill>
              </a:rPr>
              <a:t>with</a:t>
            </a:r>
            <a:r>
              <a:rPr lang="de-DE" sz="1600">
                <a:solidFill>
                  <a:schemeClr val="tx1"/>
                </a:solidFill>
              </a:rPr>
              <a:t> </a:t>
            </a:r>
            <a:r>
              <a:rPr lang="de-DE" sz="1600" b="1">
                <a:solidFill>
                  <a:schemeClr val="tx1"/>
                </a:solidFill>
              </a:rPr>
              <a:t>evident </a:t>
            </a:r>
            <a:r>
              <a:rPr lang="de-DE" sz="1600" b="1" err="1">
                <a:solidFill>
                  <a:schemeClr val="tx1"/>
                </a:solidFill>
              </a:rPr>
              <a:t>reduction</a:t>
            </a:r>
            <a:r>
              <a:rPr lang="de-DE" sz="1600" b="1">
                <a:solidFill>
                  <a:schemeClr val="tx1"/>
                </a:solidFill>
              </a:rPr>
              <a:t> in </a:t>
            </a:r>
            <a:r>
              <a:rPr lang="de-DE" sz="1600" b="1" err="1">
                <a:solidFill>
                  <a:schemeClr val="tx1"/>
                </a:solidFill>
              </a:rPr>
              <a:t>the</a:t>
            </a:r>
            <a:r>
              <a:rPr lang="de-DE" sz="1600" b="1">
                <a:solidFill>
                  <a:schemeClr val="tx1"/>
                </a:solidFill>
              </a:rPr>
              <a:t> </a:t>
            </a:r>
            <a:r>
              <a:rPr lang="de-DE" sz="1600" b="1" err="1">
                <a:solidFill>
                  <a:schemeClr val="tx1"/>
                </a:solidFill>
              </a:rPr>
              <a:t>number</a:t>
            </a:r>
            <a:r>
              <a:rPr lang="de-DE" sz="1600" b="1">
                <a:solidFill>
                  <a:schemeClr val="tx1"/>
                </a:solidFill>
              </a:rPr>
              <a:t> </a:t>
            </a:r>
            <a:r>
              <a:rPr lang="de-DE" sz="1600" b="1" err="1">
                <a:solidFill>
                  <a:schemeClr val="tx1"/>
                </a:solidFill>
              </a:rPr>
              <a:t>of</a:t>
            </a:r>
            <a:r>
              <a:rPr lang="de-DE" sz="1600" b="1">
                <a:solidFill>
                  <a:schemeClr val="tx1"/>
                </a:solidFill>
              </a:rPr>
              <a:t> </a:t>
            </a:r>
            <a:r>
              <a:rPr lang="de-DE" sz="1600" b="1" err="1">
                <a:solidFill>
                  <a:schemeClr val="tx1"/>
                </a:solidFill>
              </a:rPr>
              <a:t>hair</a:t>
            </a:r>
            <a:r>
              <a:rPr lang="de-DE" sz="1600" b="1">
                <a:solidFill>
                  <a:schemeClr val="tx1"/>
                </a:solidFill>
              </a:rPr>
              <a:t> lost </a:t>
            </a:r>
            <a:r>
              <a:rPr lang="de-DE" sz="1600" b="1" err="1">
                <a:solidFill>
                  <a:schemeClr val="tx1"/>
                </a:solidFill>
              </a:rPr>
              <a:t>following</a:t>
            </a:r>
            <a:r>
              <a:rPr lang="de-DE" sz="1600" b="1">
                <a:solidFill>
                  <a:schemeClr val="tx1"/>
                </a:solidFill>
              </a:rPr>
              <a:t> </a:t>
            </a:r>
            <a:r>
              <a:rPr lang="de-DE" sz="1600" b="1" err="1">
                <a:solidFill>
                  <a:schemeClr val="tx1"/>
                </a:solidFill>
              </a:rPr>
              <a:t>the</a:t>
            </a:r>
            <a:r>
              <a:rPr lang="de-DE" sz="1600" b="1">
                <a:solidFill>
                  <a:schemeClr val="tx1"/>
                </a:solidFill>
              </a:rPr>
              <a:t> pull </a:t>
            </a:r>
            <a:r>
              <a:rPr lang="de-DE" sz="1600" b="1" err="1">
                <a:solidFill>
                  <a:schemeClr val="tx1"/>
                </a:solidFill>
              </a:rPr>
              <a:t>test</a:t>
            </a:r>
            <a:endParaRPr lang="de-DE" sz="1600" b="1">
              <a:solidFill>
                <a:schemeClr val="tx1"/>
              </a:solidFill>
            </a:endParaRPr>
          </a:p>
        </p:txBody>
      </p:sp>
      <p:sp>
        <p:nvSpPr>
          <p:cNvPr id="9" name="CasellaDiTesto 2">
            <a:extLst>
              <a:ext uri="{FF2B5EF4-FFF2-40B4-BE49-F238E27FC236}">
                <a16:creationId xmlns:a16="http://schemas.microsoft.com/office/drawing/2014/main" id="{F0B4AFA3-24D0-16CA-BBBA-F4C5405FBBE1}"/>
              </a:ext>
            </a:extLst>
          </p:cNvPr>
          <p:cNvSpPr txBox="1"/>
          <p:nvPr/>
        </p:nvSpPr>
        <p:spPr>
          <a:xfrm>
            <a:off x="838200" y="6383652"/>
            <a:ext cx="399179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Gianfaldoni</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R</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Gianfaldoni</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S</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Nannipieri A, Lotti T. A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polynucleotide</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based</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product to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treat</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female</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hormonal</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hair</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loss</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Prime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July</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/August 2014; 4(5): 30-36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a:t>
            </a:r>
          </a:p>
        </p:txBody>
      </p:sp>
      <p:sp>
        <p:nvSpPr>
          <p:cNvPr id="4" name="TextBox 2">
            <a:extLst>
              <a:ext uri="{FF2B5EF4-FFF2-40B4-BE49-F238E27FC236}">
                <a16:creationId xmlns:a16="http://schemas.microsoft.com/office/drawing/2014/main" id="{21950C29-1172-D68F-FFE6-3B356C4D9618}"/>
              </a:ext>
            </a:extLst>
          </p:cNvPr>
          <p:cNvSpPr txBox="1"/>
          <p:nvPr/>
        </p:nvSpPr>
        <p:spPr>
          <a:xfrm>
            <a:off x="11933927" y="6599096"/>
            <a:ext cx="516145" cy="225896"/>
          </a:xfrm>
          <a:prstGeom prst="rect">
            <a:avLst/>
          </a:prstGeom>
          <a:noFill/>
        </p:spPr>
        <p:txBody>
          <a:bodyPr wrap="square" rtlCol="0">
            <a:spAutoFit/>
          </a:bodyPr>
          <a:lstStyle/>
          <a:p>
            <a:pPr algn="l">
              <a:lnSpc>
                <a:spcPct val="120000"/>
              </a:lnSpc>
            </a:pPr>
            <a:r>
              <a:rPr lang="en-GB" sz="800">
                <a:solidFill>
                  <a:schemeClr val="bg1"/>
                </a:solidFill>
                <a:latin typeface="Century Gothic" panose="020B0502020202020204" pitchFamily="34" charset="0"/>
              </a:rPr>
              <a:t>O</a:t>
            </a:r>
            <a:endParaRPr lang="de-DE" sz="800">
              <a:solidFill>
                <a:schemeClr val="bg1"/>
              </a:solidFill>
              <a:latin typeface="Century Gothic" panose="020B0502020202020204" pitchFamily="34" charset="0"/>
            </a:endParaRPr>
          </a:p>
        </p:txBody>
      </p:sp>
      <p:sp>
        <p:nvSpPr>
          <p:cNvPr id="3" name="TextBox 2">
            <a:extLst>
              <a:ext uri="{FF2B5EF4-FFF2-40B4-BE49-F238E27FC236}">
                <a16:creationId xmlns:a16="http://schemas.microsoft.com/office/drawing/2014/main" id="{C6A04981-96FB-B0E0-B513-E19DFCB6FC5A}"/>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142727961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23D6A1-545E-A16A-3360-B78A86F08C71}"/>
              </a:ext>
            </a:extLst>
          </p:cNvPr>
          <p:cNvSpPr>
            <a:spLocks noGrp="1"/>
          </p:cNvSpPr>
          <p:nvPr>
            <p:ph type="title"/>
          </p:nvPr>
        </p:nvSpPr>
        <p:spPr/>
        <p:txBody>
          <a:bodyPr/>
          <a:lstStyle/>
          <a:p>
            <a:r>
              <a:rPr lang="de-DE" sz="3200" err="1"/>
              <a:t>Results</a:t>
            </a:r>
            <a:r>
              <a:rPr lang="de-DE" sz="3200"/>
              <a:t>: </a:t>
            </a:r>
            <a:r>
              <a:rPr lang="de-DE" sz="3200" err="1"/>
              <a:t>Wash</a:t>
            </a:r>
            <a:r>
              <a:rPr lang="de-DE" sz="3200"/>
              <a:t> Test</a:t>
            </a:r>
          </a:p>
        </p:txBody>
      </p:sp>
      <p:sp>
        <p:nvSpPr>
          <p:cNvPr id="8" name="Rechteck 7">
            <a:extLst>
              <a:ext uri="{FF2B5EF4-FFF2-40B4-BE49-F238E27FC236}">
                <a16:creationId xmlns:a16="http://schemas.microsoft.com/office/drawing/2014/main" id="{968E4FA4-5857-A983-6061-49CE68F481E3}"/>
              </a:ext>
            </a:extLst>
          </p:cNvPr>
          <p:cNvSpPr/>
          <p:nvPr/>
        </p:nvSpPr>
        <p:spPr>
          <a:xfrm>
            <a:off x="6407819" y="2213604"/>
            <a:ext cx="2642319" cy="3085425"/>
          </a:xfrm>
          <a:prstGeom prst="rect">
            <a:avLst/>
          </a:prstGeom>
          <a:solidFill>
            <a:schemeClr val="bg1">
              <a:lumMod val="95000"/>
            </a:schemeClr>
          </a:solidFill>
          <a:ln w="101600">
            <a:gradFill>
              <a:gsLst>
                <a:gs pos="100000">
                  <a:srgbClr val="6E619B"/>
                </a:gs>
                <a:gs pos="0">
                  <a:srgbClr val="E893B5"/>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251999" rIns="251999" rtlCol="0" anchor="ct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prstClr val="black"/>
                </a:solidFill>
                <a:effectLst/>
                <a:uLnTx/>
                <a:uFillTx/>
                <a:ea typeface="Verdana" panose="020B0604030504040204" pitchFamily="34" charset="0"/>
                <a:cs typeface="Verdana" panose="020B0604030504040204" pitchFamily="34" charset="0"/>
              </a:rPr>
              <a:t>Results of the wash test at the beginning of the treatment and after 1 month, 2 months and 4 months with </a:t>
            </a:r>
            <a:r>
              <a:rPr kumimoji="0" lang="en-US" sz="1600" b="1" i="0" u="none" strike="noStrike" kern="1200" cap="none" spc="0" normalizeH="0" baseline="0" noProof="0">
                <a:ln>
                  <a:noFill/>
                </a:ln>
                <a:solidFill>
                  <a:prstClr val="black"/>
                </a:solidFill>
                <a:effectLst/>
                <a:uLnTx/>
                <a:uFillTx/>
                <a:ea typeface="Verdana" panose="020B0604030504040204" pitchFamily="34" charset="0"/>
                <a:cs typeface="Verdana" panose="020B0604030504040204" pitchFamily="34" charset="0"/>
              </a:rPr>
              <a:t>reduction of hair loss</a:t>
            </a:r>
            <a:endParaRPr kumimoji="0" lang="it-IT" sz="1600" b="1" i="0" u="none" strike="noStrike" kern="1200" cap="none" spc="0" normalizeH="0" baseline="0" noProof="0">
              <a:ln>
                <a:noFill/>
              </a:ln>
              <a:solidFill>
                <a:prstClr val="black"/>
              </a:solidFill>
              <a:effectLst/>
              <a:uLnTx/>
              <a:uFillTx/>
              <a:ea typeface="Verdana" panose="020B0604030504040204" pitchFamily="34" charset="0"/>
              <a:cs typeface="Verdana" panose="020B0604030504040204" pitchFamily="34" charset="0"/>
            </a:endParaRPr>
          </a:p>
        </p:txBody>
      </p:sp>
      <p:sp>
        <p:nvSpPr>
          <p:cNvPr id="9" name="CasellaDiTesto 2">
            <a:extLst>
              <a:ext uri="{FF2B5EF4-FFF2-40B4-BE49-F238E27FC236}">
                <a16:creationId xmlns:a16="http://schemas.microsoft.com/office/drawing/2014/main" id="{F0B4AFA3-24D0-16CA-BBBA-F4C5405FBBE1}"/>
              </a:ext>
            </a:extLst>
          </p:cNvPr>
          <p:cNvSpPr txBox="1"/>
          <p:nvPr/>
        </p:nvSpPr>
        <p:spPr>
          <a:xfrm>
            <a:off x="838200" y="6383652"/>
            <a:ext cx="399179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Gianfaldoni</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R</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Gianfaldoni</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S</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Nannipieri A, Lotti T. A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polynucleotide</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based</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product to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treat</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female</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hormonal</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hair</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loss</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Prime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July</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/August 2014; 4(5): 30-36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a:t>
            </a:r>
          </a:p>
        </p:txBody>
      </p:sp>
      <p:pic>
        <p:nvPicPr>
          <p:cNvPr id="4" name="Grafik 3">
            <a:extLst>
              <a:ext uri="{FF2B5EF4-FFF2-40B4-BE49-F238E27FC236}">
                <a16:creationId xmlns:a16="http://schemas.microsoft.com/office/drawing/2014/main" id="{58ACDD3F-BBFB-5E5A-5CCE-C5123CFB665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7100" y="2213604"/>
            <a:ext cx="4945983" cy="3085425"/>
          </a:xfrm>
          <a:prstGeom prst="rect">
            <a:avLst/>
          </a:prstGeom>
        </p:spPr>
      </p:pic>
      <p:pic>
        <p:nvPicPr>
          <p:cNvPr id="6" name="Picture 8" descr="image4">
            <a:extLst>
              <a:ext uri="{FF2B5EF4-FFF2-40B4-BE49-F238E27FC236}">
                <a16:creationId xmlns:a16="http://schemas.microsoft.com/office/drawing/2014/main" id="{1ED41BCF-E498-23CA-CE7F-7814973C125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5400000">
            <a:off x="9085371" y="2828247"/>
            <a:ext cx="2925778" cy="1856138"/>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7" name="TextBox 2">
            <a:extLst>
              <a:ext uri="{FF2B5EF4-FFF2-40B4-BE49-F238E27FC236}">
                <a16:creationId xmlns:a16="http://schemas.microsoft.com/office/drawing/2014/main" id="{B7015C22-5151-C427-7190-F2DB09A5DFE8}"/>
              </a:ext>
            </a:extLst>
          </p:cNvPr>
          <p:cNvSpPr txBox="1"/>
          <p:nvPr/>
        </p:nvSpPr>
        <p:spPr>
          <a:xfrm>
            <a:off x="11933927" y="6599096"/>
            <a:ext cx="516145" cy="225896"/>
          </a:xfrm>
          <a:prstGeom prst="rect">
            <a:avLst/>
          </a:prstGeom>
          <a:noFill/>
        </p:spPr>
        <p:txBody>
          <a:bodyPr wrap="square" rtlCol="0">
            <a:spAutoFit/>
          </a:bodyPr>
          <a:lstStyle/>
          <a:p>
            <a:pPr algn="l">
              <a:lnSpc>
                <a:spcPct val="120000"/>
              </a:lnSpc>
            </a:pPr>
            <a:r>
              <a:rPr lang="en-GB" sz="800">
                <a:solidFill>
                  <a:schemeClr val="bg1"/>
                </a:solidFill>
                <a:latin typeface="Century Gothic" panose="020B0502020202020204" pitchFamily="34" charset="0"/>
              </a:rPr>
              <a:t>O</a:t>
            </a:r>
            <a:endParaRPr lang="de-DE" sz="800">
              <a:solidFill>
                <a:schemeClr val="bg1"/>
              </a:solidFill>
              <a:latin typeface="Century Gothic" panose="020B0502020202020204" pitchFamily="34" charset="0"/>
            </a:endParaRPr>
          </a:p>
        </p:txBody>
      </p:sp>
      <p:sp>
        <p:nvSpPr>
          <p:cNvPr id="3" name="TextBox 2">
            <a:extLst>
              <a:ext uri="{FF2B5EF4-FFF2-40B4-BE49-F238E27FC236}">
                <a16:creationId xmlns:a16="http://schemas.microsoft.com/office/drawing/2014/main" id="{82458188-20B2-9785-377C-55151D2CD1C0}"/>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51724281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23D6A1-545E-A16A-3360-B78A86F08C71}"/>
              </a:ext>
            </a:extLst>
          </p:cNvPr>
          <p:cNvSpPr>
            <a:spLocks noGrp="1"/>
          </p:cNvSpPr>
          <p:nvPr>
            <p:ph type="title"/>
          </p:nvPr>
        </p:nvSpPr>
        <p:spPr/>
        <p:txBody>
          <a:bodyPr/>
          <a:lstStyle/>
          <a:p>
            <a:r>
              <a:rPr lang="de-DE" sz="3200" err="1"/>
              <a:t>Results</a:t>
            </a:r>
            <a:r>
              <a:rPr lang="de-DE" sz="3200"/>
              <a:t>: </a:t>
            </a:r>
            <a:r>
              <a:rPr lang="de-DE" sz="3200" err="1"/>
              <a:t>Trichogram</a:t>
            </a:r>
            <a:endParaRPr lang="de-DE" sz="3200"/>
          </a:p>
        </p:txBody>
      </p:sp>
      <p:sp>
        <p:nvSpPr>
          <p:cNvPr id="8" name="Rechteck 7">
            <a:extLst>
              <a:ext uri="{FF2B5EF4-FFF2-40B4-BE49-F238E27FC236}">
                <a16:creationId xmlns:a16="http://schemas.microsoft.com/office/drawing/2014/main" id="{968E4FA4-5857-A983-6061-49CE68F481E3}"/>
              </a:ext>
            </a:extLst>
          </p:cNvPr>
          <p:cNvSpPr/>
          <p:nvPr/>
        </p:nvSpPr>
        <p:spPr>
          <a:xfrm>
            <a:off x="6669076" y="3686628"/>
            <a:ext cx="4945981" cy="1583372"/>
          </a:xfrm>
          <a:prstGeom prst="rect">
            <a:avLst/>
          </a:prstGeom>
          <a:solidFill>
            <a:schemeClr val="bg1">
              <a:lumMod val="95000"/>
            </a:schemeClr>
          </a:solidFill>
          <a:ln w="101600">
            <a:gradFill>
              <a:gsLst>
                <a:gs pos="100000">
                  <a:srgbClr val="6E619B"/>
                </a:gs>
                <a:gs pos="0">
                  <a:srgbClr val="E893B5"/>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251999" rIns="251999" rtlCol="0" anchor="ct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chemeClr val="tx1"/>
                </a:solidFill>
                <a:effectLst/>
                <a:uLnTx/>
                <a:uFillTx/>
                <a:ea typeface="Verdana" panose="020B0604030504040204" pitchFamily="34" charset="0"/>
                <a:cs typeface="Verdana" panose="020B0604030504040204" pitchFamily="34" charset="0"/>
              </a:rPr>
              <a:t>Restored the normal values ​​of the </a:t>
            </a:r>
            <a:r>
              <a:rPr kumimoji="0" lang="en-US" sz="1600" b="0" i="0" u="none" strike="noStrike" kern="1200" cap="none" spc="0" normalizeH="0" baseline="0" noProof="0" err="1">
                <a:ln>
                  <a:noFill/>
                </a:ln>
                <a:solidFill>
                  <a:schemeClr val="tx1"/>
                </a:solidFill>
                <a:effectLst/>
                <a:uLnTx/>
                <a:uFillTx/>
                <a:ea typeface="Verdana" panose="020B0604030504040204" pitchFamily="34" charset="0"/>
                <a:cs typeface="Verdana" panose="020B0604030504040204" pitchFamily="34" charset="0"/>
              </a:rPr>
              <a:t>trichogram</a:t>
            </a:r>
            <a:r>
              <a:rPr kumimoji="0" lang="en-US" sz="1600" b="0" i="0" u="none" strike="noStrike" kern="1200" cap="none" spc="0" normalizeH="0" baseline="0" noProof="0">
                <a:ln>
                  <a:noFill/>
                </a:ln>
                <a:solidFill>
                  <a:schemeClr val="tx1"/>
                </a:solidFill>
                <a:effectLst/>
                <a:uLnTx/>
                <a:uFillTx/>
                <a:ea typeface="Verdana" panose="020B0604030504040204" pitchFamily="34" charset="0"/>
                <a:cs typeface="Verdana" panose="020B0604030504040204" pitchFamily="34" charset="0"/>
              </a:rPr>
              <a:t> with </a:t>
            </a:r>
            <a:r>
              <a:rPr kumimoji="0" lang="en-US" sz="1600" b="1" i="0" u="none" strike="noStrike" kern="1200" cap="none" spc="0" normalizeH="0" baseline="0" noProof="0">
                <a:ln>
                  <a:noFill/>
                </a:ln>
                <a:solidFill>
                  <a:schemeClr val="tx1"/>
                </a:solidFill>
                <a:effectLst/>
                <a:uLnTx/>
                <a:uFillTx/>
                <a:ea typeface="Verdana" panose="020B0604030504040204" pitchFamily="34" charset="0"/>
                <a:cs typeface="Verdana" panose="020B0604030504040204" pitchFamily="34" charset="0"/>
              </a:rPr>
              <a:t>hair increase in Anagen and hair reduction in Telogen</a:t>
            </a:r>
            <a:endParaRPr kumimoji="0" lang="it-IT" sz="1600" b="1" i="0" u="none" strike="noStrike" kern="1200" cap="none" spc="0" normalizeH="0" baseline="0" noProof="0">
              <a:ln>
                <a:noFill/>
              </a:ln>
              <a:solidFill>
                <a:schemeClr val="tx1"/>
              </a:solidFill>
              <a:effectLst/>
              <a:uLnTx/>
              <a:uFillTx/>
              <a:ea typeface="Verdana" panose="020B0604030504040204" pitchFamily="34" charset="0"/>
              <a:cs typeface="Verdana" panose="020B0604030504040204" pitchFamily="34" charset="0"/>
            </a:endParaRPr>
          </a:p>
        </p:txBody>
      </p:sp>
      <p:sp>
        <p:nvSpPr>
          <p:cNvPr id="9" name="CasellaDiTesto 2">
            <a:extLst>
              <a:ext uri="{FF2B5EF4-FFF2-40B4-BE49-F238E27FC236}">
                <a16:creationId xmlns:a16="http://schemas.microsoft.com/office/drawing/2014/main" id="{F0B4AFA3-24D0-16CA-BBBA-F4C5405FBBE1}"/>
              </a:ext>
            </a:extLst>
          </p:cNvPr>
          <p:cNvSpPr txBox="1"/>
          <p:nvPr/>
        </p:nvSpPr>
        <p:spPr>
          <a:xfrm>
            <a:off x="838200" y="6383652"/>
            <a:ext cx="399179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Gianfaldoni</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R</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Gianfaldoni</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S</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Nannipieri A, Lotti T. A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polynucleotide</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based</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product to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treat</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female</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hormonal</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hair</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loss</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Prime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July</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/August 2014; 4(5): 30-36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a:t>
            </a:r>
          </a:p>
        </p:txBody>
      </p:sp>
      <p:pic>
        <p:nvPicPr>
          <p:cNvPr id="3" name="Picture 2">
            <a:extLst>
              <a:ext uri="{FF2B5EF4-FFF2-40B4-BE49-F238E27FC236}">
                <a16:creationId xmlns:a16="http://schemas.microsoft.com/office/drawing/2014/main" id="{EB42915F-8EA6-75DB-1557-835698C1688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2728" y="1308047"/>
            <a:ext cx="2876556" cy="1917704"/>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Grafik 6">
            <a:extLst>
              <a:ext uri="{FF2B5EF4-FFF2-40B4-BE49-F238E27FC236}">
                <a16:creationId xmlns:a16="http://schemas.microsoft.com/office/drawing/2014/main" id="{1B88E9BC-B73B-E8DE-40D4-814CBEBCCA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1898" y="2004786"/>
            <a:ext cx="3848100" cy="3632200"/>
          </a:xfrm>
          <a:prstGeom prst="rect">
            <a:avLst/>
          </a:prstGeom>
        </p:spPr>
      </p:pic>
      <p:sp>
        <p:nvSpPr>
          <p:cNvPr id="6" name="TextBox 2">
            <a:extLst>
              <a:ext uri="{FF2B5EF4-FFF2-40B4-BE49-F238E27FC236}">
                <a16:creationId xmlns:a16="http://schemas.microsoft.com/office/drawing/2014/main" id="{619D602F-2A29-7AF6-CE85-E872E9F31DFE}"/>
              </a:ext>
            </a:extLst>
          </p:cNvPr>
          <p:cNvSpPr txBox="1"/>
          <p:nvPr/>
        </p:nvSpPr>
        <p:spPr>
          <a:xfrm>
            <a:off x="11933927" y="6599096"/>
            <a:ext cx="516145" cy="225896"/>
          </a:xfrm>
          <a:prstGeom prst="rect">
            <a:avLst/>
          </a:prstGeom>
          <a:noFill/>
        </p:spPr>
        <p:txBody>
          <a:bodyPr wrap="square" rtlCol="0">
            <a:spAutoFit/>
          </a:bodyPr>
          <a:lstStyle/>
          <a:p>
            <a:pPr algn="l">
              <a:lnSpc>
                <a:spcPct val="120000"/>
              </a:lnSpc>
            </a:pPr>
            <a:r>
              <a:rPr lang="en-GB" sz="800">
                <a:solidFill>
                  <a:schemeClr val="bg1"/>
                </a:solidFill>
                <a:latin typeface="Century Gothic" panose="020B0502020202020204" pitchFamily="34" charset="0"/>
              </a:rPr>
              <a:t>O</a:t>
            </a:r>
            <a:endParaRPr lang="de-DE" sz="800">
              <a:solidFill>
                <a:schemeClr val="bg1"/>
              </a:solidFill>
              <a:latin typeface="Century Gothic" panose="020B0502020202020204" pitchFamily="34" charset="0"/>
            </a:endParaRPr>
          </a:p>
        </p:txBody>
      </p:sp>
      <p:sp>
        <p:nvSpPr>
          <p:cNvPr id="4" name="TextBox 3">
            <a:extLst>
              <a:ext uri="{FF2B5EF4-FFF2-40B4-BE49-F238E27FC236}">
                <a16:creationId xmlns:a16="http://schemas.microsoft.com/office/drawing/2014/main" id="{0E9031C5-0343-0154-4EF6-EA2B31C6FDA5}"/>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404752395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23D6A1-545E-A16A-3360-B78A86F08C71}"/>
              </a:ext>
            </a:extLst>
          </p:cNvPr>
          <p:cNvSpPr>
            <a:spLocks noGrp="1"/>
          </p:cNvSpPr>
          <p:nvPr>
            <p:ph type="title"/>
          </p:nvPr>
        </p:nvSpPr>
        <p:spPr/>
        <p:txBody>
          <a:bodyPr/>
          <a:lstStyle/>
          <a:p>
            <a:r>
              <a:rPr lang="de-DE" sz="3200" err="1"/>
              <a:t>Results</a:t>
            </a:r>
            <a:r>
              <a:rPr lang="de-DE" sz="3200"/>
              <a:t>: </a:t>
            </a:r>
            <a:r>
              <a:rPr lang="de-DE" sz="3200" err="1"/>
              <a:t>Anagen</a:t>
            </a:r>
            <a:r>
              <a:rPr lang="de-DE" sz="3200"/>
              <a:t> / </a:t>
            </a:r>
            <a:r>
              <a:rPr lang="de-DE" sz="3200" err="1"/>
              <a:t>Telogen</a:t>
            </a:r>
            <a:r>
              <a:rPr lang="de-DE" sz="3200"/>
              <a:t> </a:t>
            </a:r>
            <a:r>
              <a:rPr lang="de-DE" sz="3200" err="1"/>
              <a:t>ratio</a:t>
            </a:r>
            <a:endParaRPr lang="de-DE" sz="3200"/>
          </a:p>
        </p:txBody>
      </p:sp>
      <p:sp>
        <p:nvSpPr>
          <p:cNvPr id="8" name="Rechteck 7">
            <a:extLst>
              <a:ext uri="{FF2B5EF4-FFF2-40B4-BE49-F238E27FC236}">
                <a16:creationId xmlns:a16="http://schemas.microsoft.com/office/drawing/2014/main" id="{968E4FA4-5857-A983-6061-49CE68F481E3}"/>
              </a:ext>
            </a:extLst>
          </p:cNvPr>
          <p:cNvSpPr/>
          <p:nvPr/>
        </p:nvSpPr>
        <p:spPr>
          <a:xfrm>
            <a:off x="6640048" y="3009742"/>
            <a:ext cx="4945981" cy="1583372"/>
          </a:xfrm>
          <a:prstGeom prst="rect">
            <a:avLst/>
          </a:prstGeom>
          <a:solidFill>
            <a:schemeClr val="bg1">
              <a:lumMod val="95000"/>
            </a:schemeClr>
          </a:solidFill>
          <a:ln w="101600">
            <a:gradFill>
              <a:gsLst>
                <a:gs pos="100000">
                  <a:srgbClr val="6E619B"/>
                </a:gs>
                <a:gs pos="0">
                  <a:srgbClr val="E893B5"/>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251999" rIns="251999" rtlCol="0" anchor="ct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prstClr val="black"/>
                </a:solidFill>
                <a:effectLst/>
                <a:uLnTx/>
                <a:uFillTx/>
                <a:ea typeface="Verdana" panose="020B0604030504040204" pitchFamily="34" charset="0"/>
                <a:cs typeface="Verdana" panose="020B0604030504040204" pitchFamily="34" charset="0"/>
              </a:rPr>
              <a:t>Anagen / Telogen ratio from </a:t>
            </a:r>
            <a:r>
              <a:rPr kumimoji="0" lang="en-US" sz="1600" b="0" i="0" u="none" strike="noStrike" kern="1200" cap="none" spc="0" normalizeH="0" baseline="0" noProof="0" err="1">
                <a:ln>
                  <a:noFill/>
                </a:ln>
                <a:solidFill>
                  <a:prstClr val="black"/>
                </a:solidFill>
                <a:effectLst/>
                <a:uLnTx/>
                <a:uFillTx/>
                <a:ea typeface="Verdana" panose="020B0604030504040204" pitchFamily="34" charset="0"/>
                <a:cs typeface="Verdana" panose="020B0604030504040204" pitchFamily="34" charset="0"/>
              </a:rPr>
              <a:t>trichogram</a:t>
            </a:r>
            <a:r>
              <a:rPr kumimoji="0" lang="en-US" sz="1600" b="0" i="0" u="none" strike="noStrike" kern="1200" cap="none" spc="0" normalizeH="0" baseline="0" noProof="0">
                <a:ln>
                  <a:noFill/>
                </a:ln>
                <a:solidFill>
                  <a:prstClr val="black"/>
                </a:solidFill>
                <a:effectLst/>
                <a:uLnTx/>
                <a:uFillTx/>
                <a:ea typeface="Verdana" panose="020B0604030504040204" pitchFamily="34" charset="0"/>
                <a:cs typeface="Verdana" panose="020B0604030504040204" pitchFamily="34" charset="0"/>
              </a:rPr>
              <a:t> evaluation at start of treatment (T0) and after 1 month, 2 months and 4 months with </a:t>
            </a:r>
            <a:r>
              <a:rPr kumimoji="0" lang="en-US" sz="1600" b="1" i="0" u="none" strike="noStrike" kern="1200" cap="none" spc="0" normalizeH="0" baseline="0" noProof="0">
                <a:ln>
                  <a:noFill/>
                </a:ln>
                <a:solidFill>
                  <a:prstClr val="black"/>
                </a:solidFill>
                <a:effectLst/>
                <a:uLnTx/>
                <a:uFillTx/>
                <a:ea typeface="Verdana" panose="020B0604030504040204" pitchFamily="34" charset="0"/>
                <a:cs typeface="Verdana" panose="020B0604030504040204" pitchFamily="34" charset="0"/>
              </a:rPr>
              <a:t>increased hair growth</a:t>
            </a:r>
            <a:endParaRPr kumimoji="0" lang="it-IT" sz="1600" b="1" i="0" u="none" strike="noStrike" kern="1200" cap="none" spc="0" normalizeH="0" baseline="0" noProof="0">
              <a:ln>
                <a:noFill/>
              </a:ln>
              <a:solidFill>
                <a:prstClr val="black"/>
              </a:solidFill>
              <a:effectLst/>
              <a:uLnTx/>
              <a:uFillTx/>
              <a:ea typeface="Verdana" panose="020B0604030504040204" pitchFamily="34" charset="0"/>
              <a:cs typeface="Verdana" panose="020B0604030504040204" pitchFamily="34" charset="0"/>
            </a:endParaRPr>
          </a:p>
        </p:txBody>
      </p:sp>
      <p:sp>
        <p:nvSpPr>
          <p:cNvPr id="9" name="CasellaDiTesto 2">
            <a:extLst>
              <a:ext uri="{FF2B5EF4-FFF2-40B4-BE49-F238E27FC236}">
                <a16:creationId xmlns:a16="http://schemas.microsoft.com/office/drawing/2014/main" id="{F0B4AFA3-24D0-16CA-BBBA-F4C5405FBBE1}"/>
              </a:ext>
            </a:extLst>
          </p:cNvPr>
          <p:cNvSpPr txBox="1"/>
          <p:nvPr/>
        </p:nvSpPr>
        <p:spPr>
          <a:xfrm>
            <a:off x="838200" y="6383652"/>
            <a:ext cx="813338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Gianfaldoni</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R</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Gianfaldoni</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S</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Nannipieri A, Lotti T. A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polynucleotide</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based</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product to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treat</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female</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hormonal</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hair</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loss</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Prime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July</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/August 2014; 4(5): 30-36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a:t>
            </a:r>
          </a:p>
        </p:txBody>
      </p:sp>
      <p:pic>
        <p:nvPicPr>
          <p:cNvPr id="5" name="Grafik 4">
            <a:extLst>
              <a:ext uri="{FF2B5EF4-FFF2-40B4-BE49-F238E27FC236}">
                <a16:creationId xmlns:a16="http://schemas.microsoft.com/office/drawing/2014/main" id="{BAF48702-32D9-BA8B-D70E-7390D7D5B05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1260" y="2182178"/>
            <a:ext cx="4953943" cy="3238500"/>
          </a:xfrm>
          <a:prstGeom prst="rect">
            <a:avLst/>
          </a:prstGeom>
        </p:spPr>
      </p:pic>
      <p:sp>
        <p:nvSpPr>
          <p:cNvPr id="6" name="TextBox 2">
            <a:extLst>
              <a:ext uri="{FF2B5EF4-FFF2-40B4-BE49-F238E27FC236}">
                <a16:creationId xmlns:a16="http://schemas.microsoft.com/office/drawing/2014/main" id="{AC99A69C-362E-10A2-974E-77506B4994A7}"/>
              </a:ext>
            </a:extLst>
          </p:cNvPr>
          <p:cNvSpPr txBox="1"/>
          <p:nvPr/>
        </p:nvSpPr>
        <p:spPr>
          <a:xfrm>
            <a:off x="11933927" y="6599096"/>
            <a:ext cx="516145" cy="225896"/>
          </a:xfrm>
          <a:prstGeom prst="rect">
            <a:avLst/>
          </a:prstGeom>
          <a:noFill/>
        </p:spPr>
        <p:txBody>
          <a:bodyPr wrap="square" rtlCol="0">
            <a:spAutoFit/>
          </a:bodyPr>
          <a:lstStyle/>
          <a:p>
            <a:pPr algn="l">
              <a:lnSpc>
                <a:spcPct val="120000"/>
              </a:lnSpc>
            </a:pPr>
            <a:r>
              <a:rPr lang="en-GB" sz="800">
                <a:solidFill>
                  <a:schemeClr val="bg1"/>
                </a:solidFill>
                <a:latin typeface="Century Gothic" panose="020B0502020202020204" pitchFamily="34" charset="0"/>
              </a:rPr>
              <a:t>O</a:t>
            </a:r>
            <a:endParaRPr lang="de-DE" sz="800">
              <a:solidFill>
                <a:schemeClr val="bg1"/>
              </a:solidFill>
              <a:latin typeface="Century Gothic" panose="020B0502020202020204" pitchFamily="34" charset="0"/>
            </a:endParaRPr>
          </a:p>
        </p:txBody>
      </p:sp>
      <p:sp>
        <p:nvSpPr>
          <p:cNvPr id="3" name="TextBox 2">
            <a:extLst>
              <a:ext uri="{FF2B5EF4-FFF2-40B4-BE49-F238E27FC236}">
                <a16:creationId xmlns:a16="http://schemas.microsoft.com/office/drawing/2014/main" id="{67370599-3505-F27C-6B11-CECBF3EF81AE}"/>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240606759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23D6A1-545E-A16A-3360-B78A86F08C71}"/>
              </a:ext>
            </a:extLst>
          </p:cNvPr>
          <p:cNvSpPr>
            <a:spLocks noGrp="1"/>
          </p:cNvSpPr>
          <p:nvPr>
            <p:ph type="title"/>
          </p:nvPr>
        </p:nvSpPr>
        <p:spPr/>
        <p:txBody>
          <a:bodyPr/>
          <a:lstStyle/>
          <a:p>
            <a:r>
              <a:rPr lang="de-DE" sz="3200" err="1"/>
              <a:t>Results</a:t>
            </a:r>
            <a:r>
              <a:rPr lang="de-DE" sz="3200"/>
              <a:t>: </a:t>
            </a:r>
            <a:r>
              <a:rPr kumimoji="0" lang="en-US" sz="3200" u="none" strike="noStrike" kern="1200" cap="none" spc="0" normalizeH="0" baseline="0" noProof="0" err="1">
                <a:ln>
                  <a:noFill/>
                </a:ln>
                <a:effectLst/>
                <a:uLnTx/>
                <a:uFillTx/>
                <a:ea typeface="+mn-ea"/>
                <a:cs typeface="+mn-cs"/>
              </a:rPr>
              <a:t>Videodermatoscopy</a:t>
            </a:r>
            <a:endParaRPr lang="de-DE" sz="3200"/>
          </a:p>
        </p:txBody>
      </p:sp>
      <p:sp>
        <p:nvSpPr>
          <p:cNvPr id="8" name="Rechteck 7">
            <a:extLst>
              <a:ext uri="{FF2B5EF4-FFF2-40B4-BE49-F238E27FC236}">
                <a16:creationId xmlns:a16="http://schemas.microsoft.com/office/drawing/2014/main" id="{968E4FA4-5857-A983-6061-49CE68F481E3}"/>
              </a:ext>
            </a:extLst>
          </p:cNvPr>
          <p:cNvSpPr/>
          <p:nvPr/>
        </p:nvSpPr>
        <p:spPr>
          <a:xfrm>
            <a:off x="8668430" y="2049517"/>
            <a:ext cx="2797865" cy="2585545"/>
          </a:xfrm>
          <a:prstGeom prst="rect">
            <a:avLst/>
          </a:prstGeom>
          <a:solidFill>
            <a:schemeClr val="bg1">
              <a:lumMod val="95000"/>
            </a:schemeClr>
          </a:solidFill>
          <a:ln w="101600">
            <a:gradFill>
              <a:gsLst>
                <a:gs pos="100000">
                  <a:srgbClr val="6E619B"/>
                </a:gs>
                <a:gs pos="0">
                  <a:srgbClr val="E893B5"/>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251999" rIns="25199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1"/>
                </a:solidFill>
                <a:effectLst/>
                <a:uLnTx/>
                <a:uFillTx/>
                <a:ea typeface="+mn-ea"/>
                <a:cs typeface="+mn-cs"/>
              </a:rPr>
              <a:t>Average number of hairs in a standard area before and after treatment (T0 vs 4 months) with an </a:t>
            </a:r>
            <a:r>
              <a:rPr kumimoji="0" lang="en-US" sz="1600" b="1" i="0" u="none" strike="noStrike" kern="1200" cap="none" spc="0" normalizeH="0" baseline="0" noProof="0">
                <a:ln>
                  <a:noFill/>
                </a:ln>
                <a:solidFill>
                  <a:schemeClr val="tx1"/>
                </a:solidFill>
                <a:effectLst/>
                <a:uLnTx/>
                <a:uFillTx/>
                <a:ea typeface="+mn-ea"/>
                <a:cs typeface="+mn-cs"/>
              </a:rPr>
              <a:t>increase in the number of hairs</a:t>
            </a:r>
            <a:endParaRPr kumimoji="0" lang="it-IT" sz="1600" b="1" i="0" u="none" strike="noStrike" kern="1200" cap="none" spc="0" normalizeH="0" baseline="0" noProof="0">
              <a:ln>
                <a:noFill/>
              </a:ln>
              <a:solidFill>
                <a:schemeClr val="tx1"/>
              </a:solidFill>
              <a:effectLst/>
              <a:uLnTx/>
              <a:uFillTx/>
              <a:ea typeface="+mn-ea"/>
              <a:cs typeface="+mn-cs"/>
            </a:endParaRPr>
          </a:p>
        </p:txBody>
      </p:sp>
      <p:sp>
        <p:nvSpPr>
          <p:cNvPr id="9" name="CasellaDiTesto 2">
            <a:extLst>
              <a:ext uri="{FF2B5EF4-FFF2-40B4-BE49-F238E27FC236}">
                <a16:creationId xmlns:a16="http://schemas.microsoft.com/office/drawing/2014/main" id="{F0B4AFA3-24D0-16CA-BBBA-F4C5405FBBE1}"/>
              </a:ext>
            </a:extLst>
          </p:cNvPr>
          <p:cNvSpPr txBox="1"/>
          <p:nvPr/>
        </p:nvSpPr>
        <p:spPr>
          <a:xfrm>
            <a:off x="838200" y="6383652"/>
            <a:ext cx="399179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Gianfaldoni</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R</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Gianfaldoni</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S</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Nannipieri A, Lotti T. A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polynucleotide</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based</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product to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treat</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female</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hormonal</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hair</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loss</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Prime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July</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/August 2014; 4(5): 30-36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a:t>
            </a:r>
          </a:p>
        </p:txBody>
      </p:sp>
      <p:pic>
        <p:nvPicPr>
          <p:cNvPr id="26" name="Immagine 3" descr="C:\Users\roberto\Desktop\AREATA\CA111020Pi03DCb.JPG">
            <a:extLst>
              <a:ext uri="{FF2B5EF4-FFF2-40B4-BE49-F238E27FC236}">
                <a16:creationId xmlns:a16="http://schemas.microsoft.com/office/drawing/2014/main" id="{6F8CA8DE-17CC-FFE2-2C7D-1F9719001A4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36434" y="2038322"/>
            <a:ext cx="3527433" cy="2645097"/>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Immagine 2" descr="C:\Users\roberto\Desktop\AREATA\CA111020Pi02DCb.JPG">
            <a:extLst>
              <a:ext uri="{FF2B5EF4-FFF2-40B4-BE49-F238E27FC236}">
                <a16:creationId xmlns:a16="http://schemas.microsoft.com/office/drawing/2014/main" id="{3DBCCB7B-5ABF-B048-77AC-58857AE5305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91104" y="2017159"/>
            <a:ext cx="3550089" cy="2668304"/>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ttangolo 5">
            <a:extLst>
              <a:ext uri="{FF2B5EF4-FFF2-40B4-BE49-F238E27FC236}">
                <a16:creationId xmlns:a16="http://schemas.microsoft.com/office/drawing/2014/main" id="{6DF630FE-FE37-1FFC-2B27-E7E8E8CBACD0}"/>
              </a:ext>
            </a:extLst>
          </p:cNvPr>
          <p:cNvSpPr/>
          <p:nvPr/>
        </p:nvSpPr>
        <p:spPr>
          <a:xfrm>
            <a:off x="838200" y="5277920"/>
            <a:ext cx="2090152"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a:ln>
                  <a:noFill/>
                </a:ln>
                <a:solidFill>
                  <a:srgbClr val="6E619B"/>
                </a:solidFill>
                <a:effectLst/>
                <a:uLnTx/>
                <a:uFillTx/>
                <a:latin typeface="Verdana" panose="020B0604030504040204" pitchFamily="34" charset="0"/>
                <a:ea typeface="Verdana" panose="020B0604030504040204" pitchFamily="34" charset="0"/>
                <a:cs typeface="+mn-cs"/>
              </a:rPr>
              <a:t>105 </a:t>
            </a:r>
            <a:r>
              <a:rPr kumimoji="0" lang="it-IT" sz="1400" b="0" i="0" u="none" strike="noStrike" kern="1200" cap="none" spc="0" normalizeH="0" baseline="0" noProof="0" err="1">
                <a:ln>
                  <a:noFill/>
                </a:ln>
                <a:solidFill>
                  <a:srgbClr val="6E619B"/>
                </a:solidFill>
                <a:effectLst/>
                <a:uLnTx/>
                <a:uFillTx/>
                <a:latin typeface="Verdana" panose="020B0604030504040204" pitchFamily="34" charset="0"/>
                <a:ea typeface="Verdana" panose="020B0604030504040204" pitchFamily="34" charset="0"/>
                <a:cs typeface="+mn-cs"/>
              </a:rPr>
              <a:t>hairs</a:t>
            </a:r>
            <a:r>
              <a:rPr kumimoji="0" lang="it-IT" sz="1400" b="0" i="0" u="none" strike="noStrike" kern="1200" cap="none" spc="0" normalizeH="0" baseline="0" noProof="0">
                <a:ln>
                  <a:noFill/>
                </a:ln>
                <a:solidFill>
                  <a:srgbClr val="6E619B"/>
                </a:solidFill>
                <a:effectLst/>
                <a:uLnTx/>
                <a:uFillTx/>
                <a:latin typeface="Verdana" panose="020B0604030504040204" pitchFamily="34" charset="0"/>
                <a:ea typeface="Verdana" panose="020B0604030504040204" pitchFamily="34" charset="0"/>
                <a:cs typeface="+mn-cs"/>
              </a:rPr>
              <a:t>/cm</a:t>
            </a:r>
            <a:r>
              <a:rPr kumimoji="0" lang="it-IT" sz="1400" b="0" i="0" u="none" strike="noStrike" kern="1200" cap="none" spc="0" normalizeH="0" baseline="30000" noProof="0">
                <a:ln>
                  <a:noFill/>
                </a:ln>
                <a:solidFill>
                  <a:srgbClr val="6E619B"/>
                </a:solidFill>
                <a:effectLst/>
                <a:uLnTx/>
                <a:uFillTx/>
                <a:latin typeface="Verdana" panose="020B0604030504040204" pitchFamily="34" charset="0"/>
                <a:ea typeface="Verdana" panose="020B0604030504040204" pitchFamily="34" charset="0"/>
                <a:cs typeface="+mn-cs"/>
              </a:rPr>
              <a:t>2</a:t>
            </a:r>
            <a:r>
              <a:rPr kumimoji="0" lang="it-IT" sz="1400" b="0" i="0" u="none" strike="noStrike" kern="1200" cap="none" spc="0" normalizeH="0" baseline="0" noProof="0">
                <a:ln>
                  <a:noFill/>
                </a:ln>
                <a:solidFill>
                  <a:srgbClr val="6E619B"/>
                </a:solidFill>
                <a:effectLst/>
                <a:uLnTx/>
                <a:uFillTx/>
                <a:latin typeface="Verdana" panose="020B0604030504040204" pitchFamily="34" charset="0"/>
                <a:ea typeface="Verdana" panose="020B0604030504040204" pitchFamily="34" charset="0"/>
                <a:cs typeface="+mn-cs"/>
              </a:rPr>
              <a:t> </a:t>
            </a:r>
          </a:p>
        </p:txBody>
      </p:sp>
      <p:sp>
        <p:nvSpPr>
          <p:cNvPr id="29" name="Rettangolo 2">
            <a:extLst>
              <a:ext uri="{FF2B5EF4-FFF2-40B4-BE49-F238E27FC236}">
                <a16:creationId xmlns:a16="http://schemas.microsoft.com/office/drawing/2014/main" id="{C9681458-80DC-537F-982C-199F31C8FC0F}"/>
              </a:ext>
            </a:extLst>
          </p:cNvPr>
          <p:cNvSpPr/>
          <p:nvPr/>
        </p:nvSpPr>
        <p:spPr>
          <a:xfrm>
            <a:off x="4718681" y="5277920"/>
            <a:ext cx="1454244"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a:ln>
                  <a:noFill/>
                </a:ln>
                <a:solidFill>
                  <a:srgbClr val="6E619B"/>
                </a:solidFill>
                <a:effectLst/>
                <a:uLnTx/>
                <a:uFillTx/>
                <a:latin typeface="Verdana" panose="020B0604030504040204" pitchFamily="34" charset="0"/>
                <a:ea typeface="Verdana" panose="020B0604030504040204" pitchFamily="34" charset="0"/>
                <a:cs typeface="+mn-cs"/>
              </a:rPr>
              <a:t>118 </a:t>
            </a:r>
            <a:r>
              <a:rPr kumimoji="0" lang="it-IT" sz="1400" b="0" i="0" u="none" strike="noStrike" kern="1200" cap="none" spc="0" normalizeH="0" baseline="0" noProof="0" err="1">
                <a:ln>
                  <a:noFill/>
                </a:ln>
                <a:solidFill>
                  <a:srgbClr val="6E619B"/>
                </a:solidFill>
                <a:effectLst/>
                <a:uLnTx/>
                <a:uFillTx/>
                <a:latin typeface="Verdana" panose="020B0604030504040204" pitchFamily="34" charset="0"/>
                <a:ea typeface="Verdana" panose="020B0604030504040204" pitchFamily="34" charset="0"/>
                <a:cs typeface="+mn-cs"/>
              </a:rPr>
              <a:t>hairs</a:t>
            </a:r>
            <a:r>
              <a:rPr kumimoji="0" lang="it-IT" sz="1400" b="0" i="0" u="none" strike="noStrike" kern="1200" cap="none" spc="0" normalizeH="0" baseline="0" noProof="0">
                <a:ln>
                  <a:noFill/>
                </a:ln>
                <a:solidFill>
                  <a:srgbClr val="6E619B"/>
                </a:solidFill>
                <a:effectLst/>
                <a:uLnTx/>
                <a:uFillTx/>
                <a:latin typeface="Verdana" panose="020B0604030504040204" pitchFamily="34" charset="0"/>
                <a:ea typeface="Verdana" panose="020B0604030504040204" pitchFamily="34" charset="0"/>
                <a:cs typeface="+mn-cs"/>
              </a:rPr>
              <a:t>/cm</a:t>
            </a:r>
            <a:r>
              <a:rPr kumimoji="0" lang="it-IT" sz="1400" b="0" i="0" u="none" strike="noStrike" kern="1200" cap="none" spc="0" normalizeH="0" baseline="30000" noProof="0">
                <a:ln>
                  <a:noFill/>
                </a:ln>
                <a:solidFill>
                  <a:srgbClr val="6E619B"/>
                </a:solidFill>
                <a:effectLst/>
                <a:uLnTx/>
                <a:uFillTx/>
                <a:latin typeface="Verdana" panose="020B0604030504040204" pitchFamily="34" charset="0"/>
                <a:ea typeface="Verdana" panose="020B0604030504040204" pitchFamily="34" charset="0"/>
                <a:cs typeface="+mn-cs"/>
              </a:rPr>
              <a:t>2</a:t>
            </a:r>
          </a:p>
        </p:txBody>
      </p:sp>
      <p:sp>
        <p:nvSpPr>
          <p:cNvPr id="30" name="Text Box 11">
            <a:extLst>
              <a:ext uri="{FF2B5EF4-FFF2-40B4-BE49-F238E27FC236}">
                <a16:creationId xmlns:a16="http://schemas.microsoft.com/office/drawing/2014/main" id="{4493F43A-3212-5B07-4223-15EC19F38593}"/>
              </a:ext>
            </a:extLst>
          </p:cNvPr>
          <p:cNvSpPr txBox="1">
            <a:spLocks noChangeArrowheads="1"/>
          </p:cNvSpPr>
          <p:nvPr/>
        </p:nvSpPr>
        <p:spPr bwMode="auto">
          <a:xfrm>
            <a:off x="838200" y="4951790"/>
            <a:ext cx="26470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1800" b="0" i="0" u="none" strike="noStrike" kern="1200" cap="none" spc="0" normalizeH="0" baseline="0" noProof="0">
                <a:ln>
                  <a:noFill/>
                </a:ln>
                <a:effectLst/>
                <a:uLnTx/>
                <a:uFillTx/>
                <a:latin typeface="Calibri" panose="020F0502020204030204"/>
                <a:ea typeface="ＭＳ Ｐゴシック" panose="020B0600070205080204" pitchFamily="34" charset="-128"/>
                <a:cs typeface="+mn-cs"/>
              </a:rPr>
              <a:t>PRE TREATMENT</a:t>
            </a:r>
          </a:p>
        </p:txBody>
      </p:sp>
      <p:sp>
        <p:nvSpPr>
          <p:cNvPr id="31" name="Text Box 11">
            <a:extLst>
              <a:ext uri="{FF2B5EF4-FFF2-40B4-BE49-F238E27FC236}">
                <a16:creationId xmlns:a16="http://schemas.microsoft.com/office/drawing/2014/main" id="{4D51DDD2-4218-ED5E-B224-2BD0D35B46F5}"/>
              </a:ext>
            </a:extLst>
          </p:cNvPr>
          <p:cNvSpPr txBox="1">
            <a:spLocks noChangeArrowheads="1"/>
          </p:cNvSpPr>
          <p:nvPr/>
        </p:nvSpPr>
        <p:spPr bwMode="auto">
          <a:xfrm>
            <a:off x="4718681" y="4917254"/>
            <a:ext cx="26470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1800" b="0" i="0" u="none" strike="noStrike" kern="1200" cap="none" spc="0" normalizeH="0" baseline="0" noProof="0">
                <a:ln>
                  <a:noFill/>
                </a:ln>
                <a:effectLst/>
                <a:uLnTx/>
                <a:uFillTx/>
                <a:latin typeface="Calibri" panose="020F0502020204030204"/>
                <a:ea typeface="ＭＳ Ｐゴシック" panose="020B0600070205080204" pitchFamily="34" charset="-128"/>
                <a:cs typeface="+mn-cs"/>
              </a:rPr>
              <a:t>POST TREATMENT</a:t>
            </a:r>
          </a:p>
        </p:txBody>
      </p:sp>
      <p:sp>
        <p:nvSpPr>
          <p:cNvPr id="4" name="TextBox 2">
            <a:extLst>
              <a:ext uri="{FF2B5EF4-FFF2-40B4-BE49-F238E27FC236}">
                <a16:creationId xmlns:a16="http://schemas.microsoft.com/office/drawing/2014/main" id="{DC1A079E-DDD5-A8DA-E3DE-11F4776A48FB}"/>
              </a:ext>
            </a:extLst>
          </p:cNvPr>
          <p:cNvSpPr txBox="1"/>
          <p:nvPr/>
        </p:nvSpPr>
        <p:spPr>
          <a:xfrm>
            <a:off x="11933927" y="6599096"/>
            <a:ext cx="516145" cy="225896"/>
          </a:xfrm>
          <a:prstGeom prst="rect">
            <a:avLst/>
          </a:prstGeom>
          <a:noFill/>
        </p:spPr>
        <p:txBody>
          <a:bodyPr wrap="square" rtlCol="0">
            <a:spAutoFit/>
          </a:bodyPr>
          <a:lstStyle/>
          <a:p>
            <a:pPr algn="l">
              <a:lnSpc>
                <a:spcPct val="120000"/>
              </a:lnSpc>
            </a:pPr>
            <a:r>
              <a:rPr lang="en-GB" sz="800">
                <a:solidFill>
                  <a:schemeClr val="bg1"/>
                </a:solidFill>
                <a:latin typeface="Century Gothic" panose="020B0502020202020204" pitchFamily="34" charset="0"/>
              </a:rPr>
              <a:t>O</a:t>
            </a:r>
            <a:endParaRPr lang="de-DE" sz="800">
              <a:solidFill>
                <a:schemeClr val="bg1"/>
              </a:solidFill>
              <a:latin typeface="Century Gothic" panose="020B0502020202020204" pitchFamily="34" charset="0"/>
            </a:endParaRPr>
          </a:p>
        </p:txBody>
      </p:sp>
      <p:sp>
        <p:nvSpPr>
          <p:cNvPr id="3" name="TextBox 2">
            <a:extLst>
              <a:ext uri="{FF2B5EF4-FFF2-40B4-BE49-F238E27FC236}">
                <a16:creationId xmlns:a16="http://schemas.microsoft.com/office/drawing/2014/main" id="{620C5FF8-2AA1-D666-4041-E7AA3D86F2EC}"/>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339732545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23D6A1-545E-A16A-3360-B78A86F08C71}"/>
              </a:ext>
            </a:extLst>
          </p:cNvPr>
          <p:cNvSpPr>
            <a:spLocks noGrp="1"/>
          </p:cNvSpPr>
          <p:nvPr>
            <p:ph type="title"/>
          </p:nvPr>
        </p:nvSpPr>
        <p:spPr/>
        <p:txBody>
          <a:bodyPr/>
          <a:lstStyle/>
          <a:p>
            <a:r>
              <a:rPr lang="de-DE" sz="3200" err="1"/>
              <a:t>Results</a:t>
            </a:r>
            <a:r>
              <a:rPr lang="de-DE" sz="3200"/>
              <a:t>: </a:t>
            </a:r>
            <a:r>
              <a:rPr kumimoji="0" lang="en-US" sz="3200" u="none" strike="noStrike" kern="1200" cap="none" spc="0" normalizeH="0" baseline="0" noProof="0" err="1">
                <a:ln>
                  <a:noFill/>
                </a:ln>
                <a:effectLst/>
                <a:uLnTx/>
                <a:uFillTx/>
                <a:ea typeface="+mn-ea"/>
                <a:cs typeface="+mn-cs"/>
              </a:rPr>
              <a:t>Epiluminescence</a:t>
            </a:r>
            <a:endParaRPr lang="de-DE" sz="3200"/>
          </a:p>
        </p:txBody>
      </p:sp>
      <p:sp>
        <p:nvSpPr>
          <p:cNvPr id="8" name="Rechteck 7">
            <a:extLst>
              <a:ext uri="{FF2B5EF4-FFF2-40B4-BE49-F238E27FC236}">
                <a16:creationId xmlns:a16="http://schemas.microsoft.com/office/drawing/2014/main" id="{968E4FA4-5857-A983-6061-49CE68F481E3}"/>
              </a:ext>
            </a:extLst>
          </p:cNvPr>
          <p:cNvSpPr/>
          <p:nvPr/>
        </p:nvSpPr>
        <p:spPr>
          <a:xfrm>
            <a:off x="8962335" y="2094848"/>
            <a:ext cx="2797865" cy="2668304"/>
          </a:xfrm>
          <a:prstGeom prst="rect">
            <a:avLst/>
          </a:prstGeom>
          <a:solidFill>
            <a:schemeClr val="bg1">
              <a:lumMod val="95000"/>
            </a:schemeClr>
          </a:solidFill>
          <a:ln w="101600">
            <a:gradFill>
              <a:gsLst>
                <a:gs pos="100000">
                  <a:srgbClr val="6E619B"/>
                </a:gs>
                <a:gs pos="0">
                  <a:srgbClr val="E893B5"/>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251999" rIns="25199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1"/>
                </a:solidFill>
                <a:effectLst/>
                <a:uLnTx/>
                <a:uFillTx/>
                <a:ea typeface="+mn-ea"/>
                <a:cs typeface="+mn-cs"/>
              </a:rPr>
              <a:t>Evaluation of ultrastructure in </a:t>
            </a:r>
            <a:r>
              <a:rPr kumimoji="0" lang="en-US" sz="1600" b="0" i="0" u="none" strike="noStrike" kern="1200" cap="none" spc="0" normalizeH="0" baseline="0" noProof="0" err="1">
                <a:ln>
                  <a:noFill/>
                </a:ln>
                <a:solidFill>
                  <a:schemeClr val="tx1"/>
                </a:solidFill>
                <a:effectLst/>
                <a:uLnTx/>
                <a:uFillTx/>
                <a:ea typeface="+mn-ea"/>
                <a:cs typeface="+mn-cs"/>
              </a:rPr>
              <a:t>epiluminescence</a:t>
            </a:r>
            <a:r>
              <a:rPr kumimoji="0" lang="en-US" sz="1600" b="0" i="0" u="none" strike="noStrike" kern="1200" cap="none" spc="0" normalizeH="0" baseline="0" noProof="0">
                <a:ln>
                  <a:noFill/>
                </a:ln>
                <a:solidFill>
                  <a:schemeClr val="tx1"/>
                </a:solidFill>
                <a:effectLst/>
                <a:uLnTx/>
                <a:uFillTx/>
                <a:ea typeface="+mn-ea"/>
                <a:cs typeface="+mn-cs"/>
              </a:rPr>
              <a:t> and dimensions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tx1"/>
                </a:solidFill>
                <a:effectLst/>
                <a:uLnTx/>
                <a:uFillTx/>
                <a:ea typeface="+mn-ea"/>
                <a:cs typeface="+mn-cs"/>
              </a:rPr>
              <a:t>Increased hair diameter</a:t>
            </a:r>
            <a:endParaRPr kumimoji="0" lang="it-IT" sz="1600" b="1" i="0" u="none" strike="noStrike" kern="1200" cap="none" spc="0" normalizeH="0" baseline="0" noProof="0">
              <a:ln>
                <a:noFill/>
              </a:ln>
              <a:solidFill>
                <a:schemeClr val="tx1"/>
              </a:solidFill>
              <a:effectLst/>
              <a:uLnTx/>
              <a:uFillTx/>
              <a:ea typeface="+mn-ea"/>
              <a:cs typeface="+mn-cs"/>
            </a:endParaRPr>
          </a:p>
        </p:txBody>
      </p:sp>
      <p:sp>
        <p:nvSpPr>
          <p:cNvPr id="9" name="CasellaDiTesto 2">
            <a:extLst>
              <a:ext uri="{FF2B5EF4-FFF2-40B4-BE49-F238E27FC236}">
                <a16:creationId xmlns:a16="http://schemas.microsoft.com/office/drawing/2014/main" id="{F0B4AFA3-24D0-16CA-BBBA-F4C5405FBBE1}"/>
              </a:ext>
            </a:extLst>
          </p:cNvPr>
          <p:cNvSpPr txBox="1"/>
          <p:nvPr/>
        </p:nvSpPr>
        <p:spPr>
          <a:xfrm>
            <a:off x="838199" y="6376957"/>
            <a:ext cx="399179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Gianfaldoni</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R</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Gianfaldoni</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S</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Nannipieri A, Lotti T. A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polynucleotide</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based</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product to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treat</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female</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hormonal</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hair</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loss</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Prime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July</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/August 2014; 4(5): 30-36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a:t>
            </a:r>
          </a:p>
        </p:txBody>
      </p:sp>
      <p:sp>
        <p:nvSpPr>
          <p:cNvPr id="28" name="Rettangolo 5">
            <a:extLst>
              <a:ext uri="{FF2B5EF4-FFF2-40B4-BE49-F238E27FC236}">
                <a16:creationId xmlns:a16="http://schemas.microsoft.com/office/drawing/2014/main" id="{6DF630FE-FE37-1FFC-2B27-E7E8E8CBACD0}"/>
              </a:ext>
            </a:extLst>
          </p:cNvPr>
          <p:cNvSpPr/>
          <p:nvPr/>
        </p:nvSpPr>
        <p:spPr>
          <a:xfrm>
            <a:off x="838199" y="5277920"/>
            <a:ext cx="2456543"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err="1">
                <a:ln>
                  <a:noFill/>
                </a:ln>
                <a:solidFill>
                  <a:srgbClr val="6E619B"/>
                </a:solidFill>
                <a:effectLst/>
                <a:uLnTx/>
                <a:uFillTx/>
                <a:latin typeface="Verdana" panose="020B0604030504040204" pitchFamily="34" charset="0"/>
                <a:ea typeface="Verdana" panose="020B0604030504040204" pitchFamily="34" charset="0"/>
                <a:cs typeface="+mn-cs"/>
              </a:rPr>
              <a:t>average</a:t>
            </a:r>
            <a:r>
              <a:rPr kumimoji="0" lang="it-IT" sz="1400" b="0" i="0" u="none" strike="noStrike" kern="1200" cap="none" spc="0" normalizeH="0" baseline="0" noProof="0">
                <a:ln>
                  <a:noFill/>
                </a:ln>
                <a:solidFill>
                  <a:srgbClr val="6E619B"/>
                </a:solidFill>
                <a:effectLst/>
                <a:uLnTx/>
                <a:uFillTx/>
                <a:latin typeface="Verdana" panose="020B0604030504040204" pitchFamily="34" charset="0"/>
                <a:ea typeface="Verdana" panose="020B0604030504040204" pitchFamily="34" charset="0"/>
                <a:cs typeface="+mn-cs"/>
              </a:rPr>
              <a:t> </a:t>
            </a:r>
            <a:r>
              <a:rPr kumimoji="0" lang="it-IT" sz="1400" b="0" i="0" u="none" strike="noStrike" kern="1200" cap="none" spc="0" normalizeH="0" baseline="0" noProof="0" err="1">
                <a:ln>
                  <a:noFill/>
                </a:ln>
                <a:solidFill>
                  <a:srgbClr val="6E619B"/>
                </a:solidFill>
                <a:effectLst/>
                <a:uLnTx/>
                <a:uFillTx/>
                <a:latin typeface="Verdana" panose="020B0604030504040204" pitchFamily="34" charset="0"/>
                <a:ea typeface="Verdana" panose="020B0604030504040204" pitchFamily="34" charset="0"/>
                <a:cs typeface="+mn-cs"/>
              </a:rPr>
              <a:t>diameter</a:t>
            </a:r>
            <a:r>
              <a:rPr kumimoji="0" lang="it-IT" sz="1400" b="0" i="0" u="none" strike="noStrike" kern="1200" cap="none" spc="0" normalizeH="0" baseline="0" noProof="0">
                <a:ln>
                  <a:noFill/>
                </a:ln>
                <a:solidFill>
                  <a:srgbClr val="6E619B"/>
                </a:solidFill>
                <a:effectLst/>
                <a:uLnTx/>
                <a:uFillTx/>
                <a:latin typeface="Verdana" panose="020B0604030504040204" pitchFamily="34" charset="0"/>
                <a:ea typeface="Verdana" panose="020B0604030504040204" pitchFamily="34" charset="0"/>
                <a:cs typeface="+mn-cs"/>
              </a:rPr>
              <a:t> 60 </a:t>
            </a:r>
            <a:r>
              <a:rPr kumimoji="0" lang="it-IT" sz="1400" b="0" i="0" u="none" strike="noStrike" kern="1200" cap="none" spc="0" normalizeH="0" baseline="0" noProof="0" err="1">
                <a:ln>
                  <a:noFill/>
                </a:ln>
                <a:solidFill>
                  <a:srgbClr val="6E619B"/>
                </a:solidFill>
                <a:effectLst/>
                <a:uLnTx/>
                <a:uFillTx/>
                <a:latin typeface="Verdana" panose="020B0604030504040204" pitchFamily="34" charset="0"/>
                <a:ea typeface="Verdana" panose="020B0604030504040204" pitchFamily="34" charset="0"/>
                <a:cs typeface="+mn-cs"/>
              </a:rPr>
              <a:t>um</a:t>
            </a:r>
            <a:endParaRPr kumimoji="0" lang="it-IT" sz="1400" b="0" i="0" u="none" strike="noStrike" kern="1200" cap="none" spc="0" normalizeH="0" baseline="0" noProof="0">
              <a:ln>
                <a:noFill/>
              </a:ln>
              <a:solidFill>
                <a:srgbClr val="6E619B"/>
              </a:solidFill>
              <a:effectLst/>
              <a:uLnTx/>
              <a:uFillTx/>
              <a:latin typeface="Verdana" panose="020B0604030504040204" pitchFamily="34" charset="0"/>
              <a:ea typeface="Verdana" panose="020B0604030504040204" pitchFamily="34" charset="0"/>
              <a:cs typeface="+mn-cs"/>
            </a:endParaRPr>
          </a:p>
        </p:txBody>
      </p:sp>
      <p:sp>
        <p:nvSpPr>
          <p:cNvPr id="29" name="Rettangolo 2">
            <a:extLst>
              <a:ext uri="{FF2B5EF4-FFF2-40B4-BE49-F238E27FC236}">
                <a16:creationId xmlns:a16="http://schemas.microsoft.com/office/drawing/2014/main" id="{C9681458-80DC-537F-982C-199F31C8FC0F}"/>
              </a:ext>
            </a:extLst>
          </p:cNvPr>
          <p:cNvSpPr/>
          <p:nvPr/>
        </p:nvSpPr>
        <p:spPr>
          <a:xfrm>
            <a:off x="4718681" y="5277920"/>
            <a:ext cx="241309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err="1">
                <a:ln>
                  <a:noFill/>
                </a:ln>
                <a:solidFill>
                  <a:srgbClr val="6E619B"/>
                </a:solidFill>
                <a:effectLst/>
                <a:uLnTx/>
                <a:uFillTx/>
                <a:latin typeface="Verdana" panose="020B0604030504040204" pitchFamily="34" charset="0"/>
                <a:ea typeface="Verdana" panose="020B0604030504040204" pitchFamily="34" charset="0"/>
                <a:cs typeface="+mn-cs"/>
              </a:rPr>
              <a:t>average</a:t>
            </a:r>
            <a:r>
              <a:rPr kumimoji="0" lang="it-IT" sz="1400" b="0" i="0" u="none" strike="noStrike" kern="1200" cap="none" spc="0" normalizeH="0" baseline="0" noProof="0">
                <a:ln>
                  <a:noFill/>
                </a:ln>
                <a:solidFill>
                  <a:srgbClr val="6E619B"/>
                </a:solidFill>
                <a:effectLst/>
                <a:uLnTx/>
                <a:uFillTx/>
                <a:latin typeface="Verdana" panose="020B0604030504040204" pitchFamily="34" charset="0"/>
                <a:ea typeface="Verdana" panose="020B0604030504040204" pitchFamily="34" charset="0"/>
                <a:cs typeface="+mn-cs"/>
              </a:rPr>
              <a:t> </a:t>
            </a:r>
            <a:r>
              <a:rPr kumimoji="0" lang="it-IT" sz="1400" b="0" i="0" u="none" strike="noStrike" kern="1200" cap="none" spc="0" normalizeH="0" baseline="0" noProof="0" err="1">
                <a:ln>
                  <a:noFill/>
                </a:ln>
                <a:solidFill>
                  <a:srgbClr val="6E619B"/>
                </a:solidFill>
                <a:effectLst/>
                <a:uLnTx/>
                <a:uFillTx/>
                <a:latin typeface="Verdana" panose="020B0604030504040204" pitchFamily="34" charset="0"/>
                <a:ea typeface="Verdana" panose="020B0604030504040204" pitchFamily="34" charset="0"/>
                <a:cs typeface="+mn-cs"/>
              </a:rPr>
              <a:t>diameter</a:t>
            </a:r>
            <a:r>
              <a:rPr kumimoji="0" lang="it-IT" sz="1400" b="0" i="0" u="none" strike="noStrike" kern="1200" cap="none" spc="0" normalizeH="0" baseline="0" noProof="0">
                <a:ln>
                  <a:noFill/>
                </a:ln>
                <a:solidFill>
                  <a:srgbClr val="6E619B"/>
                </a:solidFill>
                <a:effectLst/>
                <a:uLnTx/>
                <a:uFillTx/>
                <a:latin typeface="Verdana" panose="020B0604030504040204" pitchFamily="34" charset="0"/>
                <a:ea typeface="Verdana" panose="020B0604030504040204" pitchFamily="34" charset="0"/>
                <a:cs typeface="+mn-cs"/>
              </a:rPr>
              <a:t> 90 </a:t>
            </a:r>
            <a:r>
              <a:rPr kumimoji="0" lang="it-IT" sz="1400" b="0" i="0" u="none" strike="noStrike" kern="1200" cap="none" spc="0" normalizeH="0" baseline="0" noProof="0" err="1">
                <a:ln>
                  <a:noFill/>
                </a:ln>
                <a:solidFill>
                  <a:srgbClr val="6E619B"/>
                </a:solidFill>
                <a:effectLst/>
                <a:uLnTx/>
                <a:uFillTx/>
                <a:latin typeface="Verdana" panose="020B0604030504040204" pitchFamily="34" charset="0"/>
                <a:ea typeface="Verdana" panose="020B0604030504040204" pitchFamily="34" charset="0"/>
                <a:cs typeface="+mn-cs"/>
              </a:rPr>
              <a:t>um</a:t>
            </a:r>
            <a:endParaRPr kumimoji="0" lang="it-IT" sz="1400" b="0" i="0" u="none" strike="noStrike" kern="1200" cap="none" spc="0" normalizeH="0" baseline="0" noProof="0">
              <a:ln>
                <a:noFill/>
              </a:ln>
              <a:solidFill>
                <a:srgbClr val="6E619B"/>
              </a:solidFill>
              <a:effectLst/>
              <a:uLnTx/>
              <a:uFillTx/>
              <a:latin typeface="Verdana" panose="020B0604030504040204" pitchFamily="34" charset="0"/>
              <a:ea typeface="Verdana" panose="020B0604030504040204" pitchFamily="34" charset="0"/>
              <a:cs typeface="+mn-cs"/>
            </a:endParaRPr>
          </a:p>
        </p:txBody>
      </p:sp>
      <p:sp>
        <p:nvSpPr>
          <p:cNvPr id="30" name="Text Box 11">
            <a:extLst>
              <a:ext uri="{FF2B5EF4-FFF2-40B4-BE49-F238E27FC236}">
                <a16:creationId xmlns:a16="http://schemas.microsoft.com/office/drawing/2014/main" id="{4493F43A-3212-5B07-4223-15EC19F38593}"/>
              </a:ext>
            </a:extLst>
          </p:cNvPr>
          <p:cNvSpPr txBox="1">
            <a:spLocks noChangeArrowheads="1"/>
          </p:cNvSpPr>
          <p:nvPr/>
        </p:nvSpPr>
        <p:spPr bwMode="auto">
          <a:xfrm>
            <a:off x="838200" y="4923410"/>
            <a:ext cx="26470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1800" b="0" i="0" u="none" strike="noStrike" kern="1200" cap="none" spc="0" normalizeH="0" baseline="0" noProof="0">
                <a:ln>
                  <a:noFill/>
                </a:ln>
                <a:effectLst/>
                <a:uLnTx/>
                <a:uFillTx/>
                <a:latin typeface="Calibri" panose="020F0502020204030204"/>
                <a:ea typeface="ＭＳ Ｐゴシック" panose="020B0600070205080204" pitchFamily="34" charset="-128"/>
                <a:cs typeface="+mn-cs"/>
              </a:rPr>
              <a:t>PRE TREATMENT</a:t>
            </a:r>
          </a:p>
        </p:txBody>
      </p:sp>
      <p:sp>
        <p:nvSpPr>
          <p:cNvPr id="31" name="Text Box 11">
            <a:extLst>
              <a:ext uri="{FF2B5EF4-FFF2-40B4-BE49-F238E27FC236}">
                <a16:creationId xmlns:a16="http://schemas.microsoft.com/office/drawing/2014/main" id="{4D51DDD2-4218-ED5E-B224-2BD0D35B46F5}"/>
              </a:ext>
            </a:extLst>
          </p:cNvPr>
          <p:cNvSpPr txBox="1">
            <a:spLocks noChangeArrowheads="1"/>
          </p:cNvSpPr>
          <p:nvPr/>
        </p:nvSpPr>
        <p:spPr bwMode="auto">
          <a:xfrm>
            <a:off x="4718681" y="4917254"/>
            <a:ext cx="26470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1800" b="0" i="0" u="none" strike="noStrike" kern="1200" cap="none" spc="0" normalizeH="0" baseline="0" noProof="0">
                <a:ln>
                  <a:noFill/>
                </a:ln>
                <a:effectLst/>
                <a:uLnTx/>
                <a:uFillTx/>
                <a:latin typeface="Calibri" panose="020F0502020204030204"/>
                <a:ea typeface="ＭＳ Ｐゴシック" panose="020B0600070205080204" pitchFamily="34" charset="-128"/>
                <a:cs typeface="+mn-cs"/>
              </a:rPr>
              <a:t>POST TREATMENT</a:t>
            </a:r>
          </a:p>
        </p:txBody>
      </p:sp>
      <p:pic>
        <p:nvPicPr>
          <p:cNvPr id="3" name="Immagine 1" descr="C:\Users\roberto\Desktop\PLINEST\0_DERMATOSCOPIA_MICRO\prima.JPG">
            <a:extLst>
              <a:ext uri="{FF2B5EF4-FFF2-40B4-BE49-F238E27FC236}">
                <a16:creationId xmlns:a16="http://schemas.microsoft.com/office/drawing/2014/main" id="{3BD4386F-9F3E-5F51-34E2-8096148A7765}"/>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940964" y="2060575"/>
            <a:ext cx="3330598" cy="2742688"/>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magine 2" descr="C:\Users\roberto\Desktop\PLINEST\0_DERMATOSCOPIA_MICRO\dopo90.JPG">
            <a:extLst>
              <a:ext uri="{FF2B5EF4-FFF2-40B4-BE49-F238E27FC236}">
                <a16:creationId xmlns:a16="http://schemas.microsoft.com/office/drawing/2014/main" id="{21345F69-DB8B-94D6-BAF6-FA17AE0F34A9}"/>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750309" y="2060575"/>
            <a:ext cx="3239714" cy="2742688"/>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2">
            <a:extLst>
              <a:ext uri="{FF2B5EF4-FFF2-40B4-BE49-F238E27FC236}">
                <a16:creationId xmlns:a16="http://schemas.microsoft.com/office/drawing/2014/main" id="{706E87FD-FCEC-6186-3E4F-A005FCF7F3FA}"/>
              </a:ext>
            </a:extLst>
          </p:cNvPr>
          <p:cNvSpPr txBox="1"/>
          <p:nvPr/>
        </p:nvSpPr>
        <p:spPr>
          <a:xfrm>
            <a:off x="11933927" y="6599096"/>
            <a:ext cx="516145" cy="225896"/>
          </a:xfrm>
          <a:prstGeom prst="rect">
            <a:avLst/>
          </a:prstGeom>
          <a:noFill/>
        </p:spPr>
        <p:txBody>
          <a:bodyPr wrap="square" rtlCol="0">
            <a:spAutoFit/>
          </a:bodyPr>
          <a:lstStyle/>
          <a:p>
            <a:pPr algn="l">
              <a:lnSpc>
                <a:spcPct val="120000"/>
              </a:lnSpc>
            </a:pPr>
            <a:r>
              <a:rPr lang="en-GB" sz="800">
                <a:solidFill>
                  <a:schemeClr val="bg1"/>
                </a:solidFill>
                <a:latin typeface="Century Gothic" panose="020B0502020202020204" pitchFamily="34" charset="0"/>
              </a:rPr>
              <a:t>O</a:t>
            </a:r>
            <a:endParaRPr lang="de-DE" sz="800">
              <a:solidFill>
                <a:schemeClr val="bg1"/>
              </a:solidFill>
              <a:latin typeface="Century Gothic" panose="020B0502020202020204" pitchFamily="34" charset="0"/>
            </a:endParaRPr>
          </a:p>
        </p:txBody>
      </p:sp>
      <p:sp>
        <p:nvSpPr>
          <p:cNvPr id="5" name="TextBox 4">
            <a:extLst>
              <a:ext uri="{FF2B5EF4-FFF2-40B4-BE49-F238E27FC236}">
                <a16:creationId xmlns:a16="http://schemas.microsoft.com/office/drawing/2014/main" id="{16865462-4559-6BEE-DC87-868622372306}"/>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342756909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23D6A1-545E-A16A-3360-B78A86F08C71}"/>
              </a:ext>
            </a:extLst>
          </p:cNvPr>
          <p:cNvSpPr>
            <a:spLocks noGrp="1"/>
          </p:cNvSpPr>
          <p:nvPr>
            <p:ph type="title"/>
          </p:nvPr>
        </p:nvSpPr>
        <p:spPr/>
        <p:txBody>
          <a:bodyPr/>
          <a:lstStyle/>
          <a:p>
            <a:r>
              <a:rPr lang="de-DE" sz="3200" err="1"/>
              <a:t>Results</a:t>
            </a:r>
            <a:r>
              <a:rPr lang="de-DE" sz="3200"/>
              <a:t>: </a:t>
            </a:r>
            <a:r>
              <a:rPr kumimoji="0" lang="en-US" sz="3200" u="none" strike="noStrike" kern="1200" cap="none" spc="0" normalizeH="0" baseline="0" noProof="0">
                <a:ln>
                  <a:noFill/>
                </a:ln>
                <a:effectLst/>
                <a:uLnTx/>
                <a:uFillTx/>
                <a:ea typeface="+mn-ea"/>
                <a:cs typeface="+mn-cs"/>
              </a:rPr>
              <a:t>Photographic documentation</a:t>
            </a:r>
            <a:endParaRPr lang="de-DE" sz="3200"/>
          </a:p>
        </p:txBody>
      </p:sp>
      <p:sp>
        <p:nvSpPr>
          <p:cNvPr id="8" name="Rechteck 7">
            <a:extLst>
              <a:ext uri="{FF2B5EF4-FFF2-40B4-BE49-F238E27FC236}">
                <a16:creationId xmlns:a16="http://schemas.microsoft.com/office/drawing/2014/main" id="{968E4FA4-5857-A983-6061-49CE68F481E3}"/>
              </a:ext>
            </a:extLst>
          </p:cNvPr>
          <p:cNvSpPr/>
          <p:nvPr/>
        </p:nvSpPr>
        <p:spPr>
          <a:xfrm>
            <a:off x="8962335" y="2094848"/>
            <a:ext cx="2797865" cy="2668304"/>
          </a:xfrm>
          <a:prstGeom prst="rect">
            <a:avLst/>
          </a:prstGeom>
          <a:solidFill>
            <a:schemeClr val="bg1">
              <a:lumMod val="95000"/>
            </a:schemeClr>
          </a:solidFill>
          <a:ln w="101600">
            <a:gradFill>
              <a:gsLst>
                <a:gs pos="100000">
                  <a:srgbClr val="6E619B"/>
                </a:gs>
                <a:gs pos="0">
                  <a:srgbClr val="E893B5"/>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251999" rIns="25199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1"/>
                </a:solidFill>
                <a:effectLst/>
                <a:uLnTx/>
                <a:uFillTx/>
                <a:ea typeface="+mn-ea"/>
                <a:cs typeface="+mn-cs"/>
              </a:rPr>
              <a:t>Clinical results before (T0) and after 4 months of treatment</a:t>
            </a:r>
            <a:endParaRPr kumimoji="0" lang="it-IT" sz="1600" b="0" i="0" u="none" strike="noStrike" kern="1200" cap="none" spc="0" normalizeH="0" baseline="0" noProof="0">
              <a:ln>
                <a:noFill/>
              </a:ln>
              <a:solidFill>
                <a:schemeClr val="tx1"/>
              </a:solidFill>
              <a:effectLst/>
              <a:uLnTx/>
              <a:uFillTx/>
              <a:ea typeface="+mn-ea"/>
              <a:cs typeface="+mn-cs"/>
            </a:endParaRPr>
          </a:p>
        </p:txBody>
      </p:sp>
      <p:sp>
        <p:nvSpPr>
          <p:cNvPr id="9" name="CasellaDiTesto 2">
            <a:extLst>
              <a:ext uri="{FF2B5EF4-FFF2-40B4-BE49-F238E27FC236}">
                <a16:creationId xmlns:a16="http://schemas.microsoft.com/office/drawing/2014/main" id="{F0B4AFA3-24D0-16CA-BBBA-F4C5405FBBE1}"/>
              </a:ext>
            </a:extLst>
          </p:cNvPr>
          <p:cNvSpPr txBox="1"/>
          <p:nvPr/>
        </p:nvSpPr>
        <p:spPr>
          <a:xfrm>
            <a:off x="838199" y="6362875"/>
            <a:ext cx="312297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Gianfaldoni</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R</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Gianfaldoni</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S</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Nannipieri A, Lotti T. A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polynucleotide</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based</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product to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treat</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female</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hormonal</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hair</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loss</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Prime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July</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/August 2014; 4(5): 30-36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a:t>
            </a:r>
          </a:p>
        </p:txBody>
      </p:sp>
      <p:sp>
        <p:nvSpPr>
          <p:cNvPr id="28" name="Rettangolo 5">
            <a:extLst>
              <a:ext uri="{FF2B5EF4-FFF2-40B4-BE49-F238E27FC236}">
                <a16:creationId xmlns:a16="http://schemas.microsoft.com/office/drawing/2014/main" id="{6DF630FE-FE37-1FFC-2B27-E7E8E8CBACD0}"/>
              </a:ext>
            </a:extLst>
          </p:cNvPr>
          <p:cNvSpPr/>
          <p:nvPr/>
        </p:nvSpPr>
        <p:spPr>
          <a:xfrm>
            <a:off x="838199" y="5277920"/>
            <a:ext cx="2456543"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err="1">
                <a:ln>
                  <a:noFill/>
                </a:ln>
                <a:solidFill>
                  <a:srgbClr val="6E619B"/>
                </a:solidFill>
                <a:effectLst/>
                <a:uLnTx/>
                <a:uFillTx/>
                <a:latin typeface="Verdana" panose="020B0604030504040204" pitchFamily="34" charset="0"/>
                <a:ea typeface="Verdana" panose="020B0604030504040204" pitchFamily="34" charset="0"/>
                <a:cs typeface="+mn-cs"/>
              </a:rPr>
              <a:t>average</a:t>
            </a:r>
            <a:r>
              <a:rPr kumimoji="0" lang="it-IT" sz="1400" b="0" i="0" u="none" strike="noStrike" kern="1200" cap="none" spc="0" normalizeH="0" baseline="0" noProof="0">
                <a:ln>
                  <a:noFill/>
                </a:ln>
                <a:solidFill>
                  <a:srgbClr val="6E619B"/>
                </a:solidFill>
                <a:effectLst/>
                <a:uLnTx/>
                <a:uFillTx/>
                <a:latin typeface="Verdana" panose="020B0604030504040204" pitchFamily="34" charset="0"/>
                <a:ea typeface="Verdana" panose="020B0604030504040204" pitchFamily="34" charset="0"/>
                <a:cs typeface="+mn-cs"/>
              </a:rPr>
              <a:t> </a:t>
            </a:r>
            <a:r>
              <a:rPr kumimoji="0" lang="it-IT" sz="1400" b="0" i="0" u="none" strike="noStrike" kern="1200" cap="none" spc="0" normalizeH="0" baseline="0" noProof="0" err="1">
                <a:ln>
                  <a:noFill/>
                </a:ln>
                <a:solidFill>
                  <a:srgbClr val="6E619B"/>
                </a:solidFill>
                <a:effectLst/>
                <a:uLnTx/>
                <a:uFillTx/>
                <a:latin typeface="Verdana" panose="020B0604030504040204" pitchFamily="34" charset="0"/>
                <a:ea typeface="Verdana" panose="020B0604030504040204" pitchFamily="34" charset="0"/>
                <a:cs typeface="+mn-cs"/>
              </a:rPr>
              <a:t>diameter</a:t>
            </a:r>
            <a:r>
              <a:rPr kumimoji="0" lang="it-IT" sz="1400" b="0" i="0" u="none" strike="noStrike" kern="1200" cap="none" spc="0" normalizeH="0" baseline="0" noProof="0">
                <a:ln>
                  <a:noFill/>
                </a:ln>
                <a:solidFill>
                  <a:srgbClr val="6E619B"/>
                </a:solidFill>
                <a:effectLst/>
                <a:uLnTx/>
                <a:uFillTx/>
                <a:latin typeface="Verdana" panose="020B0604030504040204" pitchFamily="34" charset="0"/>
                <a:ea typeface="Verdana" panose="020B0604030504040204" pitchFamily="34" charset="0"/>
                <a:cs typeface="+mn-cs"/>
              </a:rPr>
              <a:t> 60 </a:t>
            </a:r>
            <a:r>
              <a:rPr kumimoji="0" lang="it-IT" sz="1400" b="0" i="0" u="none" strike="noStrike" kern="1200" cap="none" spc="0" normalizeH="0" baseline="0" noProof="0" err="1">
                <a:ln>
                  <a:noFill/>
                </a:ln>
                <a:solidFill>
                  <a:srgbClr val="6E619B"/>
                </a:solidFill>
                <a:effectLst/>
                <a:uLnTx/>
                <a:uFillTx/>
                <a:latin typeface="Verdana" panose="020B0604030504040204" pitchFamily="34" charset="0"/>
                <a:ea typeface="Verdana" panose="020B0604030504040204" pitchFamily="34" charset="0"/>
                <a:cs typeface="+mn-cs"/>
              </a:rPr>
              <a:t>um</a:t>
            </a:r>
            <a:endParaRPr kumimoji="0" lang="it-IT" sz="1400" b="0" i="0" u="none" strike="noStrike" kern="1200" cap="none" spc="0" normalizeH="0" baseline="0" noProof="0">
              <a:ln>
                <a:noFill/>
              </a:ln>
              <a:solidFill>
                <a:srgbClr val="6E619B"/>
              </a:solidFill>
              <a:effectLst/>
              <a:uLnTx/>
              <a:uFillTx/>
              <a:latin typeface="Verdana" panose="020B0604030504040204" pitchFamily="34" charset="0"/>
              <a:ea typeface="Verdana" panose="020B0604030504040204" pitchFamily="34" charset="0"/>
              <a:cs typeface="+mn-cs"/>
            </a:endParaRPr>
          </a:p>
        </p:txBody>
      </p:sp>
      <p:sp>
        <p:nvSpPr>
          <p:cNvPr id="29" name="Rettangolo 2">
            <a:extLst>
              <a:ext uri="{FF2B5EF4-FFF2-40B4-BE49-F238E27FC236}">
                <a16:creationId xmlns:a16="http://schemas.microsoft.com/office/drawing/2014/main" id="{C9681458-80DC-537F-982C-199F31C8FC0F}"/>
              </a:ext>
            </a:extLst>
          </p:cNvPr>
          <p:cNvSpPr/>
          <p:nvPr/>
        </p:nvSpPr>
        <p:spPr>
          <a:xfrm>
            <a:off x="4718681" y="5277920"/>
            <a:ext cx="241309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err="1">
                <a:ln>
                  <a:noFill/>
                </a:ln>
                <a:solidFill>
                  <a:srgbClr val="6E619B"/>
                </a:solidFill>
                <a:effectLst/>
                <a:uLnTx/>
                <a:uFillTx/>
                <a:latin typeface="Verdana" panose="020B0604030504040204" pitchFamily="34" charset="0"/>
                <a:ea typeface="Verdana" panose="020B0604030504040204" pitchFamily="34" charset="0"/>
                <a:cs typeface="+mn-cs"/>
              </a:rPr>
              <a:t>average</a:t>
            </a:r>
            <a:r>
              <a:rPr kumimoji="0" lang="it-IT" sz="1400" b="0" i="0" u="none" strike="noStrike" kern="1200" cap="none" spc="0" normalizeH="0" baseline="0" noProof="0">
                <a:ln>
                  <a:noFill/>
                </a:ln>
                <a:solidFill>
                  <a:srgbClr val="6E619B"/>
                </a:solidFill>
                <a:effectLst/>
                <a:uLnTx/>
                <a:uFillTx/>
                <a:latin typeface="Verdana" panose="020B0604030504040204" pitchFamily="34" charset="0"/>
                <a:ea typeface="Verdana" panose="020B0604030504040204" pitchFamily="34" charset="0"/>
                <a:cs typeface="+mn-cs"/>
              </a:rPr>
              <a:t> </a:t>
            </a:r>
            <a:r>
              <a:rPr kumimoji="0" lang="it-IT" sz="1400" b="0" i="0" u="none" strike="noStrike" kern="1200" cap="none" spc="0" normalizeH="0" baseline="0" noProof="0" err="1">
                <a:ln>
                  <a:noFill/>
                </a:ln>
                <a:solidFill>
                  <a:srgbClr val="6E619B"/>
                </a:solidFill>
                <a:effectLst/>
                <a:uLnTx/>
                <a:uFillTx/>
                <a:latin typeface="Verdana" panose="020B0604030504040204" pitchFamily="34" charset="0"/>
                <a:ea typeface="Verdana" panose="020B0604030504040204" pitchFamily="34" charset="0"/>
                <a:cs typeface="+mn-cs"/>
              </a:rPr>
              <a:t>diameter</a:t>
            </a:r>
            <a:r>
              <a:rPr kumimoji="0" lang="it-IT" sz="1400" b="0" i="0" u="none" strike="noStrike" kern="1200" cap="none" spc="0" normalizeH="0" baseline="0" noProof="0">
                <a:ln>
                  <a:noFill/>
                </a:ln>
                <a:solidFill>
                  <a:srgbClr val="6E619B"/>
                </a:solidFill>
                <a:effectLst/>
                <a:uLnTx/>
                <a:uFillTx/>
                <a:latin typeface="Verdana" panose="020B0604030504040204" pitchFamily="34" charset="0"/>
                <a:ea typeface="Verdana" panose="020B0604030504040204" pitchFamily="34" charset="0"/>
                <a:cs typeface="+mn-cs"/>
              </a:rPr>
              <a:t> 90 </a:t>
            </a:r>
            <a:r>
              <a:rPr kumimoji="0" lang="it-IT" sz="1400" b="0" i="0" u="none" strike="noStrike" kern="1200" cap="none" spc="0" normalizeH="0" baseline="0" noProof="0" err="1">
                <a:ln>
                  <a:noFill/>
                </a:ln>
                <a:solidFill>
                  <a:srgbClr val="6E619B"/>
                </a:solidFill>
                <a:effectLst/>
                <a:uLnTx/>
                <a:uFillTx/>
                <a:latin typeface="Verdana" panose="020B0604030504040204" pitchFamily="34" charset="0"/>
                <a:ea typeface="Verdana" panose="020B0604030504040204" pitchFamily="34" charset="0"/>
                <a:cs typeface="+mn-cs"/>
              </a:rPr>
              <a:t>um</a:t>
            </a:r>
            <a:endParaRPr kumimoji="0" lang="it-IT" sz="1400" b="0" i="0" u="none" strike="noStrike" kern="1200" cap="none" spc="0" normalizeH="0" baseline="0" noProof="0">
              <a:ln>
                <a:noFill/>
              </a:ln>
              <a:solidFill>
                <a:srgbClr val="6E619B"/>
              </a:solidFill>
              <a:effectLst/>
              <a:uLnTx/>
              <a:uFillTx/>
              <a:latin typeface="Verdana" panose="020B0604030504040204" pitchFamily="34" charset="0"/>
              <a:ea typeface="Verdana" panose="020B0604030504040204" pitchFamily="34" charset="0"/>
              <a:cs typeface="+mn-cs"/>
            </a:endParaRPr>
          </a:p>
        </p:txBody>
      </p:sp>
      <p:sp>
        <p:nvSpPr>
          <p:cNvPr id="30" name="Text Box 11">
            <a:extLst>
              <a:ext uri="{FF2B5EF4-FFF2-40B4-BE49-F238E27FC236}">
                <a16:creationId xmlns:a16="http://schemas.microsoft.com/office/drawing/2014/main" id="{4493F43A-3212-5B07-4223-15EC19F38593}"/>
              </a:ext>
            </a:extLst>
          </p:cNvPr>
          <p:cNvSpPr txBox="1">
            <a:spLocks noChangeArrowheads="1"/>
          </p:cNvSpPr>
          <p:nvPr/>
        </p:nvSpPr>
        <p:spPr bwMode="auto">
          <a:xfrm>
            <a:off x="838200" y="4923410"/>
            <a:ext cx="26470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1800" b="0" i="0" u="none" strike="noStrike" kern="1200" cap="none" spc="0" normalizeH="0" baseline="0" noProof="0">
                <a:ln>
                  <a:noFill/>
                </a:ln>
                <a:effectLst/>
                <a:uLnTx/>
                <a:uFillTx/>
                <a:latin typeface="Calibri" panose="020F0502020204030204"/>
                <a:ea typeface="ＭＳ Ｐゴシック" panose="020B0600070205080204" pitchFamily="34" charset="-128"/>
                <a:cs typeface="+mn-cs"/>
              </a:rPr>
              <a:t>PRE TREATMENT</a:t>
            </a:r>
          </a:p>
        </p:txBody>
      </p:sp>
      <p:sp>
        <p:nvSpPr>
          <p:cNvPr id="31" name="Text Box 11">
            <a:extLst>
              <a:ext uri="{FF2B5EF4-FFF2-40B4-BE49-F238E27FC236}">
                <a16:creationId xmlns:a16="http://schemas.microsoft.com/office/drawing/2014/main" id="{4D51DDD2-4218-ED5E-B224-2BD0D35B46F5}"/>
              </a:ext>
            </a:extLst>
          </p:cNvPr>
          <p:cNvSpPr txBox="1">
            <a:spLocks noChangeArrowheads="1"/>
          </p:cNvSpPr>
          <p:nvPr/>
        </p:nvSpPr>
        <p:spPr bwMode="auto">
          <a:xfrm>
            <a:off x="4718681" y="4917254"/>
            <a:ext cx="26470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1800" b="0" i="0" u="none" strike="noStrike" kern="1200" cap="none" spc="0" normalizeH="0" baseline="0" noProof="0">
                <a:ln>
                  <a:noFill/>
                </a:ln>
                <a:effectLst/>
                <a:uLnTx/>
                <a:uFillTx/>
                <a:latin typeface="Calibri" panose="020F0502020204030204"/>
                <a:ea typeface="ＭＳ Ｐゴシック" panose="020B0600070205080204" pitchFamily="34" charset="-128"/>
                <a:cs typeface="+mn-cs"/>
              </a:rPr>
              <a:t>POST TREATMENT</a:t>
            </a:r>
          </a:p>
        </p:txBody>
      </p:sp>
      <p:pic>
        <p:nvPicPr>
          <p:cNvPr id="5" name="Immagine 15">
            <a:extLst>
              <a:ext uri="{FF2B5EF4-FFF2-40B4-BE49-F238E27FC236}">
                <a16:creationId xmlns:a16="http://schemas.microsoft.com/office/drawing/2014/main" id="{3E741F6C-3303-7820-EC0B-2EC9EED8AD4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25284" y="2060575"/>
            <a:ext cx="3468914" cy="2752725"/>
          </a:xfrm>
          <a:prstGeom prst="rect">
            <a:avLst/>
          </a:prstGeom>
          <a:effectLst/>
        </p:spPr>
      </p:pic>
      <p:pic>
        <p:nvPicPr>
          <p:cNvPr id="6" name="Immagine 15">
            <a:extLst>
              <a:ext uri="{FF2B5EF4-FFF2-40B4-BE49-F238E27FC236}">
                <a16:creationId xmlns:a16="http://schemas.microsoft.com/office/drawing/2014/main" id="{58E5C898-5129-C9A4-D1EA-255718804BC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871238" y="1840448"/>
            <a:ext cx="3468914" cy="2972852"/>
          </a:xfrm>
          <a:prstGeom prst="rect">
            <a:avLst/>
          </a:prstGeom>
          <a:effectLst/>
        </p:spPr>
      </p:pic>
      <p:sp>
        <p:nvSpPr>
          <p:cNvPr id="7" name="TextBox 2">
            <a:extLst>
              <a:ext uri="{FF2B5EF4-FFF2-40B4-BE49-F238E27FC236}">
                <a16:creationId xmlns:a16="http://schemas.microsoft.com/office/drawing/2014/main" id="{11FC4F50-0C25-6631-8E37-D4941B6AA1D4}"/>
              </a:ext>
            </a:extLst>
          </p:cNvPr>
          <p:cNvSpPr txBox="1"/>
          <p:nvPr/>
        </p:nvSpPr>
        <p:spPr>
          <a:xfrm>
            <a:off x="11933927" y="6599096"/>
            <a:ext cx="516145" cy="225896"/>
          </a:xfrm>
          <a:prstGeom prst="rect">
            <a:avLst/>
          </a:prstGeom>
          <a:noFill/>
        </p:spPr>
        <p:txBody>
          <a:bodyPr wrap="square" rtlCol="0">
            <a:spAutoFit/>
          </a:bodyPr>
          <a:lstStyle/>
          <a:p>
            <a:pPr algn="l">
              <a:lnSpc>
                <a:spcPct val="120000"/>
              </a:lnSpc>
            </a:pPr>
            <a:r>
              <a:rPr lang="en-GB" sz="800">
                <a:solidFill>
                  <a:schemeClr val="bg1"/>
                </a:solidFill>
                <a:latin typeface="Century Gothic" panose="020B0502020202020204" pitchFamily="34" charset="0"/>
              </a:rPr>
              <a:t>O</a:t>
            </a:r>
            <a:endParaRPr lang="de-DE" sz="800">
              <a:solidFill>
                <a:schemeClr val="bg1"/>
              </a:solidFill>
              <a:latin typeface="Century Gothic" panose="020B0502020202020204" pitchFamily="34" charset="0"/>
            </a:endParaRPr>
          </a:p>
        </p:txBody>
      </p:sp>
      <p:sp>
        <p:nvSpPr>
          <p:cNvPr id="3" name="TextBox 2">
            <a:extLst>
              <a:ext uri="{FF2B5EF4-FFF2-40B4-BE49-F238E27FC236}">
                <a16:creationId xmlns:a16="http://schemas.microsoft.com/office/drawing/2014/main" id="{60E20D95-6606-A757-724F-AAA6E431583C}"/>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274247285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23D6A1-545E-A16A-3360-B78A86F08C71}"/>
              </a:ext>
            </a:extLst>
          </p:cNvPr>
          <p:cNvSpPr>
            <a:spLocks noGrp="1"/>
          </p:cNvSpPr>
          <p:nvPr>
            <p:ph type="title"/>
          </p:nvPr>
        </p:nvSpPr>
        <p:spPr/>
        <p:txBody>
          <a:bodyPr/>
          <a:lstStyle/>
          <a:p>
            <a:r>
              <a:rPr lang="de-DE" sz="3200" err="1"/>
              <a:t>Conclusions</a:t>
            </a:r>
            <a:r>
              <a:rPr lang="de-DE" sz="3200"/>
              <a:t> </a:t>
            </a:r>
            <a:r>
              <a:rPr lang="de-DE" sz="3200" err="1"/>
              <a:t>of</a:t>
            </a:r>
            <a:r>
              <a:rPr lang="de-DE" sz="3200"/>
              <a:t> </a:t>
            </a:r>
            <a:r>
              <a:rPr lang="de-DE" sz="3200" err="1"/>
              <a:t>the</a:t>
            </a:r>
            <a:r>
              <a:rPr lang="de-DE" sz="3200"/>
              <a:t> Study </a:t>
            </a:r>
            <a:endParaRPr lang="de-DE" sz="3200">
              <a:latin typeface="+mn-lt"/>
            </a:endParaRPr>
          </a:p>
        </p:txBody>
      </p:sp>
      <p:sp>
        <p:nvSpPr>
          <p:cNvPr id="8" name="Rechteck 7">
            <a:extLst>
              <a:ext uri="{FF2B5EF4-FFF2-40B4-BE49-F238E27FC236}">
                <a16:creationId xmlns:a16="http://schemas.microsoft.com/office/drawing/2014/main" id="{968E4FA4-5857-A983-6061-49CE68F481E3}"/>
              </a:ext>
            </a:extLst>
          </p:cNvPr>
          <p:cNvSpPr/>
          <p:nvPr/>
        </p:nvSpPr>
        <p:spPr>
          <a:xfrm>
            <a:off x="979651" y="2079093"/>
            <a:ext cx="7870371" cy="3309415"/>
          </a:xfrm>
          <a:prstGeom prst="rect">
            <a:avLst/>
          </a:prstGeom>
          <a:solidFill>
            <a:schemeClr val="bg1">
              <a:lumMod val="95000"/>
            </a:schemeClr>
          </a:solidFill>
          <a:ln w="101600">
            <a:gradFill>
              <a:gsLst>
                <a:gs pos="100000">
                  <a:srgbClr val="6E619B"/>
                </a:gs>
                <a:gs pos="0">
                  <a:srgbClr val="E893B5"/>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251999" rIns="251999"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ea typeface="+mn-ea"/>
                <a:cs typeface="+mn-cs"/>
              </a:rPr>
              <a:t>Increase in hair growth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ea typeface="+mn-ea"/>
                <a:cs typeface="+mn-cs"/>
              </a:rPr>
              <a:t>Evident reduction in hair loss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ea typeface="+mn-ea"/>
                <a:cs typeface="+mn-cs"/>
              </a:rPr>
              <a:t>improvement of </a:t>
            </a:r>
            <a:r>
              <a:rPr kumimoji="0" lang="en-GB" sz="1800" b="1" i="0" u="none" strike="noStrike" kern="1200" cap="none" spc="0" normalizeH="0" baseline="0" noProof="0">
                <a:ln>
                  <a:noFill/>
                </a:ln>
                <a:solidFill>
                  <a:prstClr val="black"/>
                </a:solidFill>
                <a:effectLst/>
                <a:uLnTx/>
                <a:uFillTx/>
                <a:ea typeface="+mn-ea"/>
                <a:cs typeface="+mn-cs"/>
              </a:rPr>
              <a:t>hair clinical appearance </a:t>
            </a:r>
            <a:r>
              <a:rPr kumimoji="0" lang="en-US" sz="1800" b="1" i="0" u="none" strike="noStrike" kern="1200" cap="none" spc="0" normalizeH="0" baseline="0" noProof="0">
                <a:ln>
                  <a:noFill/>
                </a:ln>
                <a:solidFill>
                  <a:prstClr val="black"/>
                </a:solidFill>
                <a:effectLst/>
                <a:uLnTx/>
                <a:uFillTx/>
                <a:ea typeface="+mn-ea"/>
                <a:cs typeface="+mn-cs"/>
              </a:rPr>
              <a:t>in 72% </a:t>
            </a:r>
            <a:r>
              <a:rPr kumimoji="0" lang="en-US" sz="1800" b="0" i="0" u="none" strike="noStrike" kern="1200" cap="none" spc="0" normalizeH="0" baseline="0" noProof="0">
                <a:ln>
                  <a:noFill/>
                </a:ln>
                <a:solidFill>
                  <a:prstClr val="black"/>
                </a:solidFill>
                <a:effectLst/>
                <a:uLnTx/>
                <a:uFillTx/>
                <a:ea typeface="+mn-ea"/>
                <a:cs typeface="+mn-cs"/>
              </a:rPr>
              <a:t>of patients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ea typeface="+mn-ea"/>
                <a:cs typeface="+mn-cs"/>
              </a:rPr>
              <a:t>No side effects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ea typeface="+mn-ea"/>
                <a:cs typeface="+mn-cs"/>
              </a:rPr>
              <a:t>High patient compliance and satisfaction</a:t>
            </a:r>
            <a:endParaRPr kumimoji="0" lang="it-IT" sz="1800" b="0" i="0" u="none" strike="noStrike" kern="1200" cap="none" spc="0" normalizeH="0" baseline="0" noProof="0">
              <a:ln>
                <a:noFill/>
              </a:ln>
              <a:solidFill>
                <a:prstClr val="black"/>
              </a:solidFill>
              <a:effectLst/>
              <a:uLnTx/>
              <a:uFillTx/>
              <a:ea typeface="+mn-ea"/>
              <a:cs typeface="+mn-cs"/>
            </a:endParaRPr>
          </a:p>
        </p:txBody>
      </p:sp>
      <p:sp>
        <p:nvSpPr>
          <p:cNvPr id="9" name="CasellaDiTesto 2">
            <a:extLst>
              <a:ext uri="{FF2B5EF4-FFF2-40B4-BE49-F238E27FC236}">
                <a16:creationId xmlns:a16="http://schemas.microsoft.com/office/drawing/2014/main" id="{F0B4AFA3-24D0-16CA-BBBA-F4C5405FBBE1}"/>
              </a:ext>
            </a:extLst>
          </p:cNvPr>
          <p:cNvSpPr txBox="1"/>
          <p:nvPr/>
        </p:nvSpPr>
        <p:spPr>
          <a:xfrm>
            <a:off x="838200" y="6383652"/>
            <a:ext cx="399179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Gianfaldoni</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R</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Gianfaldoni</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S</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Nannipieri A, Lotti T. A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polynucleotide</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based</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product to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treat</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female</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hormonal</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hair</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loss</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Prime </a:t>
            </a:r>
            <a:r>
              <a:rPr kumimoji="0" lang="it-IT" sz="400" b="0" i="0" u="none" strike="noStrike" kern="1200" cap="none" spc="0" normalizeH="0" baseline="0" noProof="0" err="1">
                <a:ln>
                  <a:noFill/>
                </a:ln>
                <a:solidFill>
                  <a:schemeClr val="bg1"/>
                </a:solidFill>
                <a:effectLst/>
                <a:uLnTx/>
                <a:uFillTx/>
                <a:ea typeface="Calibri" panose="020F0502020204030204" pitchFamily="34" charset="0"/>
                <a:cs typeface="+mn-cs"/>
              </a:rPr>
              <a:t>July</a:t>
            </a: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/August 2014; 4(5): 30-36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400" b="0" i="0" u="none" strike="noStrike" kern="1200" cap="none" spc="0" normalizeH="0" baseline="0" noProof="0">
                <a:ln>
                  <a:noFill/>
                </a:ln>
                <a:solidFill>
                  <a:schemeClr val="bg1"/>
                </a:solidFill>
                <a:effectLst/>
                <a:uLnTx/>
                <a:uFillTx/>
                <a:ea typeface="Calibri" panose="020F0502020204030204" pitchFamily="34" charset="0"/>
                <a:cs typeface="+mn-cs"/>
              </a:rPr>
              <a:t> </a:t>
            </a:r>
          </a:p>
        </p:txBody>
      </p:sp>
      <p:pic>
        <p:nvPicPr>
          <p:cNvPr id="6" name="Immagine 2">
            <a:extLst>
              <a:ext uri="{FF2B5EF4-FFF2-40B4-BE49-F238E27FC236}">
                <a16:creationId xmlns:a16="http://schemas.microsoft.com/office/drawing/2014/main" id="{7A21AC80-307C-56C7-BEA2-FA92B478EB8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350259" y="4004989"/>
            <a:ext cx="2465248" cy="1390730"/>
          </a:xfrm>
          <a:prstGeom prst="rect">
            <a:avLst/>
          </a:prstGeom>
        </p:spPr>
      </p:pic>
      <p:sp>
        <p:nvSpPr>
          <p:cNvPr id="5" name="TextBox 2">
            <a:extLst>
              <a:ext uri="{FF2B5EF4-FFF2-40B4-BE49-F238E27FC236}">
                <a16:creationId xmlns:a16="http://schemas.microsoft.com/office/drawing/2014/main" id="{85AAE754-C1A5-125D-35B7-1083A1B31CB7}"/>
              </a:ext>
            </a:extLst>
          </p:cNvPr>
          <p:cNvSpPr txBox="1"/>
          <p:nvPr/>
        </p:nvSpPr>
        <p:spPr>
          <a:xfrm>
            <a:off x="11933927" y="6599096"/>
            <a:ext cx="516145" cy="225896"/>
          </a:xfrm>
          <a:prstGeom prst="rect">
            <a:avLst/>
          </a:prstGeom>
          <a:noFill/>
        </p:spPr>
        <p:txBody>
          <a:bodyPr wrap="square" rtlCol="0">
            <a:spAutoFit/>
          </a:bodyPr>
          <a:lstStyle/>
          <a:p>
            <a:pPr algn="l">
              <a:lnSpc>
                <a:spcPct val="120000"/>
              </a:lnSpc>
            </a:pPr>
            <a:r>
              <a:rPr lang="en-GB" sz="800">
                <a:solidFill>
                  <a:schemeClr val="bg1"/>
                </a:solidFill>
                <a:latin typeface="Century Gothic" panose="020B0502020202020204" pitchFamily="34" charset="0"/>
              </a:rPr>
              <a:t>O</a:t>
            </a:r>
            <a:endParaRPr lang="de-DE" sz="800">
              <a:solidFill>
                <a:schemeClr val="bg1"/>
              </a:solidFill>
              <a:latin typeface="Century Gothic" panose="020B0502020202020204" pitchFamily="34" charset="0"/>
            </a:endParaRPr>
          </a:p>
        </p:txBody>
      </p:sp>
      <p:sp>
        <p:nvSpPr>
          <p:cNvPr id="3" name="TextBox 2">
            <a:extLst>
              <a:ext uri="{FF2B5EF4-FFF2-40B4-BE49-F238E27FC236}">
                <a16:creationId xmlns:a16="http://schemas.microsoft.com/office/drawing/2014/main" id="{26685E02-53E2-0533-5968-4071C24440F7}"/>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6243051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NA structure">
            <a:extLst>
              <a:ext uri="{FF2B5EF4-FFF2-40B4-BE49-F238E27FC236}">
                <a16:creationId xmlns:a16="http://schemas.microsoft.com/office/drawing/2014/main" id="{AB3B49E2-E788-165A-D403-7C729166CE9F}"/>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747766" y="1037651"/>
            <a:ext cx="3995053" cy="4782697"/>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3" name="Titel 1">
            <a:extLst>
              <a:ext uri="{FF2B5EF4-FFF2-40B4-BE49-F238E27FC236}">
                <a16:creationId xmlns:a16="http://schemas.microsoft.com/office/drawing/2014/main" id="{645B7786-1249-2167-2DAE-3A738E991786}"/>
              </a:ext>
            </a:extLst>
          </p:cNvPr>
          <p:cNvSpPr txBox="1">
            <a:spLocks/>
          </p:cNvSpPr>
          <p:nvPr/>
        </p:nvSpPr>
        <p:spPr>
          <a:xfrm>
            <a:off x="7050975" y="1299252"/>
            <a:ext cx="5032870" cy="82986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a:lstStyle>
          <a:p>
            <a:r>
              <a:rPr lang="de-DE" sz="2800"/>
              <a:t>Polynucleotides (PN) </a:t>
            </a:r>
            <a:br>
              <a:rPr lang="de-DE" sz="2800"/>
            </a:br>
            <a:r>
              <a:rPr lang="de-DE" sz="1800"/>
              <a:t>STERIC STRUCTURE </a:t>
            </a:r>
            <a:endParaRPr lang="de-DE" sz="2800"/>
          </a:p>
        </p:txBody>
      </p:sp>
      <p:sp>
        <p:nvSpPr>
          <p:cNvPr id="4" name="Textplatzhalter 4">
            <a:extLst>
              <a:ext uri="{FF2B5EF4-FFF2-40B4-BE49-F238E27FC236}">
                <a16:creationId xmlns:a16="http://schemas.microsoft.com/office/drawing/2014/main" id="{E687108D-CCBC-68B4-D1D1-056FC3BD4543}"/>
              </a:ext>
            </a:extLst>
          </p:cNvPr>
          <p:cNvSpPr txBox="1">
            <a:spLocks/>
          </p:cNvSpPr>
          <p:nvPr/>
        </p:nvSpPr>
        <p:spPr>
          <a:xfrm>
            <a:off x="7050975" y="2534416"/>
            <a:ext cx="4515678" cy="354753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de-DE" sz="2000"/>
              <a:t>Two polynucleotide chains are linked by hydrogen bonds between the base pairs (one purine with one pyrimidine) </a:t>
            </a:r>
          </a:p>
          <a:p>
            <a:pPr>
              <a:lnSpc>
                <a:spcPct val="120000"/>
              </a:lnSpc>
            </a:pPr>
            <a:endParaRPr lang="de-DE" sz="2000"/>
          </a:p>
          <a:p>
            <a:pPr>
              <a:lnSpc>
                <a:spcPct val="120000"/>
              </a:lnSpc>
            </a:pPr>
            <a:r>
              <a:rPr lang="de-DE" sz="2000"/>
              <a:t>The polynucleotide chains are coupled to form a double helix (double stranded chain)</a:t>
            </a:r>
          </a:p>
          <a:p>
            <a:endParaRPr lang="de-DE"/>
          </a:p>
        </p:txBody>
      </p:sp>
      <p:sp>
        <p:nvSpPr>
          <p:cNvPr id="6" name="TextBox 5">
            <a:extLst>
              <a:ext uri="{FF2B5EF4-FFF2-40B4-BE49-F238E27FC236}">
                <a16:creationId xmlns:a16="http://schemas.microsoft.com/office/drawing/2014/main" id="{7EAC22F3-4EC6-E34C-61A5-FF6B83C7EC83}"/>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128554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23D6A1-545E-A16A-3360-B78A86F08C71}"/>
              </a:ext>
            </a:extLst>
          </p:cNvPr>
          <p:cNvSpPr>
            <a:spLocks noGrp="1"/>
          </p:cNvSpPr>
          <p:nvPr>
            <p:ph type="title"/>
          </p:nvPr>
        </p:nvSpPr>
        <p:spPr/>
        <p:txBody>
          <a:bodyPr/>
          <a:lstStyle/>
          <a:p>
            <a:r>
              <a:rPr lang="de-DE" sz="3200"/>
              <a:t>Clinical </a:t>
            </a:r>
            <a:r>
              <a:rPr lang="de-DE" sz="3200" err="1"/>
              <a:t>studies</a:t>
            </a:r>
            <a:r>
              <a:rPr lang="de-DE" sz="3200"/>
              <a:t> </a:t>
            </a:r>
            <a:endParaRPr lang="de-DE" sz="3200">
              <a:latin typeface="+mn-lt"/>
            </a:endParaRPr>
          </a:p>
        </p:txBody>
      </p:sp>
      <p:sp>
        <p:nvSpPr>
          <p:cNvPr id="8" name="Rechteck 7">
            <a:extLst>
              <a:ext uri="{FF2B5EF4-FFF2-40B4-BE49-F238E27FC236}">
                <a16:creationId xmlns:a16="http://schemas.microsoft.com/office/drawing/2014/main" id="{968E4FA4-5857-A983-6061-49CE68F481E3}"/>
              </a:ext>
            </a:extLst>
          </p:cNvPr>
          <p:cNvSpPr/>
          <p:nvPr/>
        </p:nvSpPr>
        <p:spPr>
          <a:xfrm>
            <a:off x="7808686" y="1854722"/>
            <a:ext cx="3733799" cy="3615741"/>
          </a:xfrm>
          <a:prstGeom prst="rect">
            <a:avLst/>
          </a:prstGeom>
          <a:solidFill>
            <a:schemeClr val="bg1">
              <a:lumMod val="95000"/>
            </a:schemeClr>
          </a:solidFill>
          <a:ln w="101600">
            <a:gradFill>
              <a:gsLst>
                <a:gs pos="100000">
                  <a:srgbClr val="6E619B"/>
                </a:gs>
                <a:gs pos="0">
                  <a:srgbClr val="E893B5"/>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251999" rIns="251999" rtlCol="0" anchor="ctr"/>
          <a:lstStyle/>
          <a:p>
            <a:pPr marR="0" lvl="0" algn="ctr" defTabSz="914400" rtl="0" eaLnBrk="1" fontAlgn="auto" latinLnBrk="0" hangingPunct="1">
              <a:lnSpc>
                <a:spcPct val="100000"/>
              </a:lnSpc>
              <a:spcBef>
                <a:spcPts val="0"/>
              </a:spcBef>
              <a:spcAft>
                <a:spcPts val="0"/>
              </a:spcAft>
              <a:buClrTx/>
              <a:buSzTx/>
              <a:tabLst/>
              <a:defRPr/>
            </a:pPr>
            <a:r>
              <a:rPr kumimoji="0" lang="en-US" sz="1800" b="0" i="0" u="none" strike="noStrike" kern="1200" cap="none" spc="0" normalizeH="0" baseline="0" noProof="0">
                <a:ln>
                  <a:noFill/>
                </a:ln>
                <a:solidFill>
                  <a:prstClr val="black"/>
                </a:solidFill>
                <a:effectLst/>
                <a:uLnTx/>
                <a:uFillTx/>
                <a:ea typeface="+mn-ea"/>
                <a:cs typeface="+mn-cs"/>
              </a:rPr>
              <a:t>Available clinical data support </a:t>
            </a:r>
            <a:r>
              <a:rPr kumimoji="0" lang="en-US" sz="1800" b="1" i="0" u="none" strike="noStrike" kern="1200" cap="none" spc="0" normalizeH="0" baseline="0" noProof="0">
                <a:ln>
                  <a:noFill/>
                </a:ln>
                <a:solidFill>
                  <a:prstClr val="black"/>
                </a:solidFill>
                <a:effectLst/>
                <a:uLnTx/>
                <a:uFillTx/>
                <a:ea typeface="+mn-ea"/>
                <a:cs typeface="+mn-cs"/>
              </a:rPr>
              <a:t>an ideal treatment protocol of 8-10 infiltration sessions distributed over a 4-month period</a:t>
            </a:r>
            <a:r>
              <a:rPr kumimoji="0" lang="en-US" sz="1800" b="0" i="0" u="none" strike="noStrike" kern="1200" cap="none" spc="0" normalizeH="0" baseline="0" noProof="0">
                <a:ln>
                  <a:noFill/>
                </a:ln>
                <a:solidFill>
                  <a:prstClr val="black"/>
                </a:solidFill>
                <a:effectLst/>
                <a:uLnTx/>
                <a:uFillTx/>
                <a:ea typeface="+mn-ea"/>
                <a:cs typeface="+mn-cs"/>
              </a:rPr>
              <a:t>: one session per week for the first 4 weeks, followed by one session every 2-3 weeks for 3 months. </a:t>
            </a:r>
          </a:p>
        </p:txBody>
      </p:sp>
      <p:sp>
        <p:nvSpPr>
          <p:cNvPr id="3" name="CasellaDiTesto 6">
            <a:extLst>
              <a:ext uri="{FF2B5EF4-FFF2-40B4-BE49-F238E27FC236}">
                <a16:creationId xmlns:a16="http://schemas.microsoft.com/office/drawing/2014/main" id="{8344C62E-13AC-8433-2AE9-AAFABE96EB1A}"/>
              </a:ext>
            </a:extLst>
          </p:cNvPr>
          <p:cNvSpPr txBox="1"/>
          <p:nvPr/>
        </p:nvSpPr>
        <p:spPr>
          <a:xfrm>
            <a:off x="838200" y="1854722"/>
            <a:ext cx="6255536" cy="923330"/>
          </a:xfrm>
          <a:prstGeom prst="rect">
            <a:avLst/>
          </a:prstGeom>
          <a:noFill/>
        </p:spPr>
        <p:txBody>
          <a:bodyPr wrap="square">
            <a:spAutoFit/>
          </a:bodyPr>
          <a:lstStyle/>
          <a:p>
            <a:r>
              <a:rPr lang="en-US"/>
              <a:t>As supported by the previously illustrated clinical data, </a:t>
            </a:r>
            <a:r>
              <a:rPr lang="en-US" err="1"/>
              <a:t>PhilArt</a:t>
            </a:r>
            <a:r>
              <a:rPr lang="en-US"/>
              <a:t> PN-HPT</a:t>
            </a:r>
            <a:r>
              <a:rPr lang="de-DE" sz="1800" baseline="30000"/>
              <a:t>®</a:t>
            </a:r>
            <a:r>
              <a:rPr lang="en-US"/>
              <a:t> are ideally administered by intradermal infiltrations with the serial puncture technique.</a:t>
            </a:r>
            <a:endParaRPr lang="it-IT"/>
          </a:p>
        </p:txBody>
      </p:sp>
      <p:pic>
        <p:nvPicPr>
          <p:cNvPr id="4" name="Immagine 2">
            <a:extLst>
              <a:ext uri="{FF2B5EF4-FFF2-40B4-BE49-F238E27FC236}">
                <a16:creationId xmlns:a16="http://schemas.microsoft.com/office/drawing/2014/main" id="{655517AF-7C18-303F-0A67-AAA988AC946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3100" y="2928755"/>
            <a:ext cx="5552352" cy="3036724"/>
          </a:xfrm>
          <a:prstGeom prst="rect">
            <a:avLst/>
          </a:prstGeom>
        </p:spPr>
      </p:pic>
      <p:sp>
        <p:nvSpPr>
          <p:cNvPr id="7" name="TextBox 2">
            <a:extLst>
              <a:ext uri="{FF2B5EF4-FFF2-40B4-BE49-F238E27FC236}">
                <a16:creationId xmlns:a16="http://schemas.microsoft.com/office/drawing/2014/main" id="{C295DF30-6346-97CA-7D6F-0B139DC57552}"/>
              </a:ext>
            </a:extLst>
          </p:cNvPr>
          <p:cNvSpPr txBox="1"/>
          <p:nvPr/>
        </p:nvSpPr>
        <p:spPr>
          <a:xfrm>
            <a:off x="11933927" y="6599096"/>
            <a:ext cx="516145" cy="225896"/>
          </a:xfrm>
          <a:prstGeom prst="rect">
            <a:avLst/>
          </a:prstGeom>
          <a:noFill/>
        </p:spPr>
        <p:txBody>
          <a:bodyPr wrap="square" rtlCol="0">
            <a:spAutoFit/>
          </a:bodyPr>
          <a:lstStyle/>
          <a:p>
            <a:pPr algn="l">
              <a:lnSpc>
                <a:spcPct val="120000"/>
              </a:lnSpc>
            </a:pPr>
            <a:r>
              <a:rPr lang="en-GB" sz="800">
                <a:solidFill>
                  <a:schemeClr val="bg1"/>
                </a:solidFill>
                <a:latin typeface="Century Gothic" panose="020B0502020202020204" pitchFamily="34" charset="0"/>
              </a:rPr>
              <a:t>O</a:t>
            </a:r>
            <a:endParaRPr lang="de-DE" sz="800">
              <a:solidFill>
                <a:schemeClr val="bg1"/>
              </a:solidFill>
              <a:latin typeface="Century Gothic" panose="020B0502020202020204" pitchFamily="34" charset="0"/>
            </a:endParaRPr>
          </a:p>
        </p:txBody>
      </p:sp>
      <p:sp>
        <p:nvSpPr>
          <p:cNvPr id="5" name="TextBox 4">
            <a:extLst>
              <a:ext uri="{FF2B5EF4-FFF2-40B4-BE49-F238E27FC236}">
                <a16:creationId xmlns:a16="http://schemas.microsoft.com/office/drawing/2014/main" id="{34656D77-D0BF-72D0-7F58-BDF847936C1B}"/>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424223936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descr="Afbeelding met Menselijk gezicht, persoon, model, Fotoshoot&#10;&#10;Automatisch gegenereerde beschrijving">
            <a:extLst>
              <a:ext uri="{FF2B5EF4-FFF2-40B4-BE49-F238E27FC236}">
                <a16:creationId xmlns:a16="http://schemas.microsoft.com/office/drawing/2014/main" id="{E52F128B-E654-B3D4-A37C-56C0614110A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300672" y="-156754"/>
            <a:ext cx="10030666" cy="7171508"/>
          </a:xfrm>
          <a:prstGeom prst="rect">
            <a:avLst/>
          </a:prstGeom>
        </p:spPr>
      </p:pic>
      <p:sp>
        <p:nvSpPr>
          <p:cNvPr id="14" name="Rechteck 2">
            <a:extLst>
              <a:ext uri="{FF2B5EF4-FFF2-40B4-BE49-F238E27FC236}">
                <a16:creationId xmlns:a16="http://schemas.microsoft.com/office/drawing/2014/main" id="{D489CBFC-3E0A-A822-AD14-06708FB796BF}"/>
              </a:ext>
            </a:extLst>
          </p:cNvPr>
          <p:cNvSpPr/>
          <p:nvPr/>
        </p:nvSpPr>
        <p:spPr>
          <a:xfrm>
            <a:off x="-1" y="-14748"/>
            <a:ext cx="5902561" cy="6902246"/>
          </a:xfrm>
          <a:custGeom>
            <a:avLst/>
            <a:gdLst>
              <a:gd name="connsiteX0" fmla="*/ 0 w 6241774"/>
              <a:gd name="connsiteY0" fmla="*/ 0 h 6858000"/>
              <a:gd name="connsiteX1" fmla="*/ 6241774 w 6241774"/>
              <a:gd name="connsiteY1" fmla="*/ 0 h 6858000"/>
              <a:gd name="connsiteX2" fmla="*/ 6241774 w 6241774"/>
              <a:gd name="connsiteY2" fmla="*/ 6858000 h 6858000"/>
              <a:gd name="connsiteX3" fmla="*/ 0 w 6241774"/>
              <a:gd name="connsiteY3" fmla="*/ 6858000 h 6858000"/>
              <a:gd name="connsiteX4" fmla="*/ 0 w 6241774"/>
              <a:gd name="connsiteY4" fmla="*/ 0 h 6858000"/>
              <a:gd name="connsiteX0" fmla="*/ 0 w 6241774"/>
              <a:gd name="connsiteY0" fmla="*/ 14749 h 6872749"/>
              <a:gd name="connsiteX1" fmla="*/ 5032406 w 6241774"/>
              <a:gd name="connsiteY1" fmla="*/ 0 h 6872749"/>
              <a:gd name="connsiteX2" fmla="*/ 6241774 w 6241774"/>
              <a:gd name="connsiteY2" fmla="*/ 6872749 h 6872749"/>
              <a:gd name="connsiteX3" fmla="*/ 0 w 6241774"/>
              <a:gd name="connsiteY3" fmla="*/ 6872749 h 6872749"/>
              <a:gd name="connsiteX4" fmla="*/ 0 w 6241774"/>
              <a:gd name="connsiteY4" fmla="*/ 14749 h 6872749"/>
              <a:gd name="connsiteX0" fmla="*/ 0 w 6241774"/>
              <a:gd name="connsiteY0" fmla="*/ 29497 h 6887497"/>
              <a:gd name="connsiteX1" fmla="*/ 5445360 w 6241774"/>
              <a:gd name="connsiteY1" fmla="*/ 0 h 6887497"/>
              <a:gd name="connsiteX2" fmla="*/ 6241774 w 6241774"/>
              <a:gd name="connsiteY2" fmla="*/ 6887497 h 6887497"/>
              <a:gd name="connsiteX3" fmla="*/ 0 w 6241774"/>
              <a:gd name="connsiteY3" fmla="*/ 6887497 h 6887497"/>
              <a:gd name="connsiteX4" fmla="*/ 0 w 6241774"/>
              <a:gd name="connsiteY4" fmla="*/ 29497 h 6887497"/>
              <a:gd name="connsiteX0" fmla="*/ 0 w 6241774"/>
              <a:gd name="connsiteY0" fmla="*/ 14749 h 6872749"/>
              <a:gd name="connsiteX1" fmla="*/ 5209386 w 6241774"/>
              <a:gd name="connsiteY1" fmla="*/ 0 h 6872749"/>
              <a:gd name="connsiteX2" fmla="*/ 6241774 w 6241774"/>
              <a:gd name="connsiteY2" fmla="*/ 6872749 h 6872749"/>
              <a:gd name="connsiteX3" fmla="*/ 0 w 6241774"/>
              <a:gd name="connsiteY3" fmla="*/ 6872749 h 6872749"/>
              <a:gd name="connsiteX4" fmla="*/ 0 w 6241774"/>
              <a:gd name="connsiteY4" fmla="*/ 14749 h 6872749"/>
              <a:gd name="connsiteX0" fmla="*/ 0 w 5902561"/>
              <a:gd name="connsiteY0" fmla="*/ 14749 h 6902246"/>
              <a:gd name="connsiteX1" fmla="*/ 5209386 w 5902561"/>
              <a:gd name="connsiteY1" fmla="*/ 0 h 6902246"/>
              <a:gd name="connsiteX2" fmla="*/ 5902561 w 5902561"/>
              <a:gd name="connsiteY2" fmla="*/ 6902246 h 6902246"/>
              <a:gd name="connsiteX3" fmla="*/ 0 w 5902561"/>
              <a:gd name="connsiteY3" fmla="*/ 6872749 h 6902246"/>
              <a:gd name="connsiteX4" fmla="*/ 0 w 5902561"/>
              <a:gd name="connsiteY4" fmla="*/ 14749 h 690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561" h="6902246">
                <a:moveTo>
                  <a:pt x="0" y="14749"/>
                </a:moveTo>
                <a:lnTo>
                  <a:pt x="5209386" y="0"/>
                </a:lnTo>
                <a:lnTo>
                  <a:pt x="5902561" y="6902246"/>
                </a:lnTo>
                <a:lnTo>
                  <a:pt x="0" y="6872749"/>
                </a:lnTo>
                <a:lnTo>
                  <a:pt x="0" y="14749"/>
                </a:lnTo>
                <a:close/>
              </a:path>
            </a:pathLst>
          </a:custGeom>
          <a:gradFill flip="none" rotWithShape="1">
            <a:gsLst>
              <a:gs pos="15000">
                <a:srgbClr val="E5A62D"/>
              </a:gs>
              <a:gs pos="100000">
                <a:srgbClr val="F4E02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Picture 5">
            <a:extLst>
              <a:ext uri="{FF2B5EF4-FFF2-40B4-BE49-F238E27FC236}">
                <a16:creationId xmlns:a16="http://schemas.microsoft.com/office/drawing/2014/main" id="{B2150181-2228-82B0-43F1-9AFE72A02D4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84621" y="456697"/>
            <a:ext cx="897600" cy="174191"/>
          </a:xfrm>
          <a:prstGeom prst="rect">
            <a:avLst/>
          </a:prstGeom>
        </p:spPr>
      </p:pic>
      <p:pic>
        <p:nvPicPr>
          <p:cNvPr id="18" name="Grafik 3">
            <a:extLst>
              <a:ext uri="{FF2B5EF4-FFF2-40B4-BE49-F238E27FC236}">
                <a16:creationId xmlns:a16="http://schemas.microsoft.com/office/drawing/2014/main" id="{14B8842C-59C1-818E-2490-BD6B90C5C6C2}"/>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105197" y="1265912"/>
            <a:ext cx="2118780" cy="970043"/>
          </a:xfrm>
          <a:prstGeom prst="rect">
            <a:avLst/>
          </a:prstGeom>
        </p:spPr>
      </p:pic>
      <p:pic>
        <p:nvPicPr>
          <p:cNvPr id="19" name="Grafik 2" descr="Ein Bild, das Text, Schild enthält.&#10;&#10;Automatisch generierte Beschreibung">
            <a:extLst>
              <a:ext uri="{FF2B5EF4-FFF2-40B4-BE49-F238E27FC236}">
                <a16:creationId xmlns:a16="http://schemas.microsoft.com/office/drawing/2014/main" id="{A98CFD71-37F3-97FF-FEDE-D6018291F16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5462" y="3106843"/>
            <a:ext cx="3816000" cy="2332704"/>
          </a:xfrm>
          <a:prstGeom prst="rect">
            <a:avLst/>
          </a:prstGeom>
        </p:spPr>
      </p:pic>
    </p:spTree>
    <p:extLst>
      <p:ext uri="{BB962C8B-B14F-4D97-AF65-F5344CB8AC3E}">
        <p14:creationId xmlns:p14="http://schemas.microsoft.com/office/powerpoint/2010/main" val="25126248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26EB72A1-CE3C-CFEB-6BA2-48D67E7F7913}"/>
              </a:ext>
            </a:extLst>
          </p:cNvPr>
          <p:cNvSpPr/>
          <p:nvPr/>
        </p:nvSpPr>
        <p:spPr>
          <a:xfrm>
            <a:off x="0" y="318149"/>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lumMod val="75000"/>
                  <a:lumOff val="25000"/>
                </a:schemeClr>
              </a:solidFill>
            </a:endParaRPr>
          </a:p>
        </p:txBody>
      </p:sp>
      <p:sp>
        <p:nvSpPr>
          <p:cNvPr id="8" name="Parallelogramm 4">
            <a:extLst>
              <a:ext uri="{FF2B5EF4-FFF2-40B4-BE49-F238E27FC236}">
                <a16:creationId xmlns:a16="http://schemas.microsoft.com/office/drawing/2014/main" id="{C8687091-6B4C-69B1-9E04-C8173C8756E2}"/>
              </a:ext>
            </a:extLst>
          </p:cNvPr>
          <p:cNvSpPr/>
          <p:nvPr/>
        </p:nvSpPr>
        <p:spPr>
          <a:xfrm>
            <a:off x="-110429" y="-27105"/>
            <a:ext cx="6140815" cy="6976545"/>
          </a:xfrm>
          <a:custGeom>
            <a:avLst/>
            <a:gdLst>
              <a:gd name="connsiteX0" fmla="*/ 0 w 7840566"/>
              <a:gd name="connsiteY0" fmla="*/ 6858000 h 6858000"/>
              <a:gd name="connsiteX1" fmla="*/ 1714500 w 7840566"/>
              <a:gd name="connsiteY1" fmla="*/ 0 h 6858000"/>
              <a:gd name="connsiteX2" fmla="*/ 7840566 w 7840566"/>
              <a:gd name="connsiteY2" fmla="*/ 0 h 6858000"/>
              <a:gd name="connsiteX3" fmla="*/ 6126066 w 7840566"/>
              <a:gd name="connsiteY3" fmla="*/ 6858000 h 6858000"/>
              <a:gd name="connsiteX4" fmla="*/ 0 w 7840566"/>
              <a:gd name="connsiteY4" fmla="*/ 6858000 h 6858000"/>
              <a:gd name="connsiteX0" fmla="*/ 0 w 6345399"/>
              <a:gd name="connsiteY0" fmla="*/ 6858000 h 6858000"/>
              <a:gd name="connsiteX1" fmla="*/ 1714500 w 6345399"/>
              <a:gd name="connsiteY1" fmla="*/ 0 h 6858000"/>
              <a:gd name="connsiteX2" fmla="*/ 6345399 w 6345399"/>
              <a:gd name="connsiteY2" fmla="*/ 24713 h 6858000"/>
              <a:gd name="connsiteX3" fmla="*/ 6126066 w 6345399"/>
              <a:gd name="connsiteY3" fmla="*/ 6858000 h 6858000"/>
              <a:gd name="connsiteX4" fmla="*/ 0 w 6345399"/>
              <a:gd name="connsiteY4" fmla="*/ 6858000 h 6858000"/>
              <a:gd name="connsiteX0" fmla="*/ 0 w 6126066"/>
              <a:gd name="connsiteY0" fmla="*/ 6858000 h 6858000"/>
              <a:gd name="connsiteX1" fmla="*/ 1714500 w 6126066"/>
              <a:gd name="connsiteY1" fmla="*/ 0 h 6858000"/>
              <a:gd name="connsiteX2" fmla="*/ 6122978 w 6126066"/>
              <a:gd name="connsiteY2" fmla="*/ 37070 h 6858000"/>
              <a:gd name="connsiteX3" fmla="*/ 6126066 w 6126066"/>
              <a:gd name="connsiteY3" fmla="*/ 6858000 h 6858000"/>
              <a:gd name="connsiteX4" fmla="*/ 0 w 6126066"/>
              <a:gd name="connsiteY4" fmla="*/ 6858000 h 6858000"/>
              <a:gd name="connsiteX0" fmla="*/ 0 w 6135401"/>
              <a:gd name="connsiteY0" fmla="*/ 6870357 h 6870357"/>
              <a:gd name="connsiteX1" fmla="*/ 1714500 w 6135401"/>
              <a:gd name="connsiteY1" fmla="*/ 12357 h 6870357"/>
              <a:gd name="connsiteX2" fmla="*/ 6135335 w 6135401"/>
              <a:gd name="connsiteY2" fmla="*/ 0 h 6870357"/>
              <a:gd name="connsiteX3" fmla="*/ 6126066 w 6135401"/>
              <a:gd name="connsiteY3" fmla="*/ 6870357 h 6870357"/>
              <a:gd name="connsiteX4" fmla="*/ 0 w 6135401"/>
              <a:gd name="connsiteY4" fmla="*/ 6870357 h 6870357"/>
              <a:gd name="connsiteX0" fmla="*/ 0 w 4542575"/>
              <a:gd name="connsiteY0" fmla="*/ 6870357 h 6870357"/>
              <a:gd name="connsiteX1" fmla="*/ 121674 w 4542575"/>
              <a:gd name="connsiteY1" fmla="*/ 12357 h 6870357"/>
              <a:gd name="connsiteX2" fmla="*/ 4542509 w 4542575"/>
              <a:gd name="connsiteY2" fmla="*/ 0 h 6870357"/>
              <a:gd name="connsiteX3" fmla="*/ 4533240 w 4542575"/>
              <a:gd name="connsiteY3" fmla="*/ 6870357 h 6870357"/>
              <a:gd name="connsiteX4" fmla="*/ 0 w 4542575"/>
              <a:gd name="connsiteY4" fmla="*/ 6870357 h 6870357"/>
              <a:gd name="connsiteX0" fmla="*/ 0 w 6067073"/>
              <a:gd name="connsiteY0" fmla="*/ 6870357 h 6914602"/>
              <a:gd name="connsiteX1" fmla="*/ 121674 w 6067073"/>
              <a:gd name="connsiteY1" fmla="*/ 12357 h 6914602"/>
              <a:gd name="connsiteX2" fmla="*/ 4542509 w 6067073"/>
              <a:gd name="connsiteY2" fmla="*/ 0 h 6914602"/>
              <a:gd name="connsiteX3" fmla="*/ 6067073 w 6067073"/>
              <a:gd name="connsiteY3" fmla="*/ 6914602 h 6914602"/>
              <a:gd name="connsiteX4" fmla="*/ 0 w 6067073"/>
              <a:gd name="connsiteY4" fmla="*/ 6870357 h 6914602"/>
              <a:gd name="connsiteX0" fmla="*/ 0 w 6067073"/>
              <a:gd name="connsiteY0" fmla="*/ 6870357 h 6914602"/>
              <a:gd name="connsiteX1" fmla="*/ 121674 w 6067073"/>
              <a:gd name="connsiteY1" fmla="*/ 12357 h 6914602"/>
              <a:gd name="connsiteX2" fmla="*/ 4542509 w 6067073"/>
              <a:gd name="connsiteY2" fmla="*/ 0 h 6914602"/>
              <a:gd name="connsiteX3" fmla="*/ 6067073 w 6067073"/>
              <a:gd name="connsiteY3" fmla="*/ 6914602 h 6914602"/>
              <a:gd name="connsiteX4" fmla="*/ 0 w 6067073"/>
              <a:gd name="connsiteY4" fmla="*/ 6870357 h 6914602"/>
              <a:gd name="connsiteX0" fmla="*/ 0 w 6067073"/>
              <a:gd name="connsiteY0" fmla="*/ 6870357 h 6914602"/>
              <a:gd name="connsiteX1" fmla="*/ 121674 w 6067073"/>
              <a:gd name="connsiteY1" fmla="*/ 12357 h 6914602"/>
              <a:gd name="connsiteX2" fmla="*/ 4542509 w 6067073"/>
              <a:gd name="connsiteY2" fmla="*/ 0 h 6914602"/>
              <a:gd name="connsiteX3" fmla="*/ 6067073 w 6067073"/>
              <a:gd name="connsiteY3" fmla="*/ 6914602 h 6914602"/>
              <a:gd name="connsiteX4" fmla="*/ 0 w 6067073"/>
              <a:gd name="connsiteY4" fmla="*/ 6870357 h 6914602"/>
              <a:gd name="connsiteX0" fmla="*/ 0 w 6140815"/>
              <a:gd name="connsiteY0" fmla="*/ 6870357 h 6885105"/>
              <a:gd name="connsiteX1" fmla="*/ 121674 w 6140815"/>
              <a:gd name="connsiteY1" fmla="*/ 12357 h 6885105"/>
              <a:gd name="connsiteX2" fmla="*/ 4542509 w 6140815"/>
              <a:gd name="connsiteY2" fmla="*/ 0 h 6885105"/>
              <a:gd name="connsiteX3" fmla="*/ 6140815 w 6140815"/>
              <a:gd name="connsiteY3" fmla="*/ 6885105 h 6885105"/>
              <a:gd name="connsiteX4" fmla="*/ 0 w 6140815"/>
              <a:gd name="connsiteY4" fmla="*/ 6870357 h 6885105"/>
              <a:gd name="connsiteX0" fmla="*/ 0 w 6140815"/>
              <a:gd name="connsiteY0" fmla="*/ 6870357 h 6885105"/>
              <a:gd name="connsiteX1" fmla="*/ 121674 w 6140815"/>
              <a:gd name="connsiteY1" fmla="*/ 12357 h 6885105"/>
              <a:gd name="connsiteX2" fmla="*/ 4542509 w 6140815"/>
              <a:gd name="connsiteY2" fmla="*/ 0 h 6885105"/>
              <a:gd name="connsiteX3" fmla="*/ 6140815 w 6140815"/>
              <a:gd name="connsiteY3" fmla="*/ 6885105 h 6885105"/>
              <a:gd name="connsiteX4" fmla="*/ 0 w 6140815"/>
              <a:gd name="connsiteY4" fmla="*/ 6870357 h 6885105"/>
              <a:gd name="connsiteX0" fmla="*/ 0 w 6140815"/>
              <a:gd name="connsiteY0" fmla="*/ 6870357 h 6885105"/>
              <a:gd name="connsiteX1" fmla="*/ 121674 w 6140815"/>
              <a:gd name="connsiteY1" fmla="*/ 12357 h 6885105"/>
              <a:gd name="connsiteX2" fmla="*/ 4542509 w 6140815"/>
              <a:gd name="connsiteY2" fmla="*/ 0 h 6885105"/>
              <a:gd name="connsiteX3" fmla="*/ 6140815 w 6140815"/>
              <a:gd name="connsiteY3" fmla="*/ 6885105 h 6885105"/>
              <a:gd name="connsiteX4" fmla="*/ 0 w 6140815"/>
              <a:gd name="connsiteY4" fmla="*/ 6870357 h 6885105"/>
              <a:gd name="connsiteX0" fmla="*/ 0 w 6140815"/>
              <a:gd name="connsiteY0" fmla="*/ 6870357 h 6885105"/>
              <a:gd name="connsiteX1" fmla="*/ 121674 w 6140815"/>
              <a:gd name="connsiteY1" fmla="*/ 12357 h 6885105"/>
              <a:gd name="connsiteX2" fmla="*/ 4542509 w 6140815"/>
              <a:gd name="connsiteY2" fmla="*/ 0 h 6885105"/>
              <a:gd name="connsiteX3" fmla="*/ 6140815 w 6140815"/>
              <a:gd name="connsiteY3" fmla="*/ 6885105 h 6885105"/>
              <a:gd name="connsiteX4" fmla="*/ 0 w 6140815"/>
              <a:gd name="connsiteY4" fmla="*/ 6870357 h 6885105"/>
              <a:gd name="connsiteX0" fmla="*/ 0 w 6140815"/>
              <a:gd name="connsiteY0" fmla="*/ 6870357 h 6885105"/>
              <a:gd name="connsiteX1" fmla="*/ 121674 w 6140815"/>
              <a:gd name="connsiteY1" fmla="*/ 12357 h 6885105"/>
              <a:gd name="connsiteX2" fmla="*/ 4542509 w 6140815"/>
              <a:gd name="connsiteY2" fmla="*/ 0 h 6885105"/>
              <a:gd name="connsiteX3" fmla="*/ 6140815 w 6140815"/>
              <a:gd name="connsiteY3" fmla="*/ 6885105 h 6885105"/>
              <a:gd name="connsiteX4" fmla="*/ 0 w 6140815"/>
              <a:gd name="connsiteY4" fmla="*/ 6870357 h 6885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0815" h="6885105">
                <a:moveTo>
                  <a:pt x="0" y="6870357"/>
                </a:moveTo>
                <a:lnTo>
                  <a:pt x="121674" y="12357"/>
                </a:lnTo>
                <a:lnTo>
                  <a:pt x="4542509" y="0"/>
                </a:lnTo>
                <a:cubicBezTo>
                  <a:pt x="5089229" y="2332637"/>
                  <a:pt x="5623593" y="4670455"/>
                  <a:pt x="6140815" y="6885105"/>
                </a:cubicBezTo>
                <a:lnTo>
                  <a:pt x="0" y="6870357"/>
                </a:lnTo>
                <a:close/>
              </a:path>
            </a:pathLst>
          </a:custGeom>
          <a:gradFill>
            <a:gsLst>
              <a:gs pos="0">
                <a:srgbClr val="E5A62D"/>
              </a:gs>
              <a:gs pos="99000">
                <a:srgbClr val="F4E02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pic>
        <p:nvPicPr>
          <p:cNvPr id="6" name="Picture 5">
            <a:extLst>
              <a:ext uri="{FF2B5EF4-FFF2-40B4-BE49-F238E27FC236}">
                <a16:creationId xmlns:a16="http://schemas.microsoft.com/office/drawing/2014/main" id="{29402912-8353-98D7-2FC7-E8BDEF032DE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04510" y="318149"/>
            <a:ext cx="897600" cy="174191"/>
          </a:xfrm>
          <a:prstGeom prst="rect">
            <a:avLst/>
          </a:prstGeom>
        </p:spPr>
      </p:pic>
      <p:sp>
        <p:nvSpPr>
          <p:cNvPr id="3" name="Textplatzhalter 2">
            <a:extLst>
              <a:ext uri="{FF2B5EF4-FFF2-40B4-BE49-F238E27FC236}">
                <a16:creationId xmlns:a16="http://schemas.microsoft.com/office/drawing/2014/main" id="{071BF483-7AC6-A96C-0B0D-631800612316}"/>
              </a:ext>
            </a:extLst>
          </p:cNvPr>
          <p:cNvSpPr txBox="1">
            <a:spLocks/>
          </p:cNvSpPr>
          <p:nvPr/>
        </p:nvSpPr>
        <p:spPr>
          <a:xfrm>
            <a:off x="6161616" y="2317813"/>
            <a:ext cx="5525278" cy="3546475"/>
          </a:xfrm>
          <a:prstGeom prst="rect">
            <a:avLst/>
          </a:prstGeom>
        </p:spPr>
        <p:txBody>
          <a:bodyPr vert="horz" lIns="121920" tIns="60960" rIns="121920" bIns="6096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entury Gothic"/>
                <a:cs typeface="Arial"/>
              </a:rPr>
              <a:t>Original association of: </a:t>
            </a:r>
          </a:p>
          <a:p>
            <a:pPr lvl="1"/>
            <a:r>
              <a:rPr lang="en-US" dirty="0">
                <a:latin typeface="Century Gothic"/>
                <a:cs typeface="Arial"/>
              </a:rPr>
              <a:t>highly purified and </a:t>
            </a:r>
            <a:r>
              <a:rPr lang="en-US" dirty="0" err="1">
                <a:latin typeface="Century Gothic"/>
                <a:cs typeface="Arial"/>
              </a:rPr>
              <a:t>reabsorbable</a:t>
            </a:r>
            <a:r>
              <a:rPr lang="en-US" dirty="0">
                <a:latin typeface="Century Gothic"/>
                <a:cs typeface="Arial"/>
              </a:rPr>
              <a:t> polynucleotides (PN-HPT</a:t>
            </a:r>
            <a:r>
              <a:rPr lang="de-DE" sz="2000" baseline="30000" dirty="0"/>
              <a:t>®</a:t>
            </a:r>
            <a:r>
              <a:rPr lang="en-US" dirty="0">
                <a:latin typeface="Century Gothic"/>
                <a:cs typeface="Arial"/>
              </a:rPr>
              <a:t>) 10 mg/ml</a:t>
            </a:r>
          </a:p>
          <a:p>
            <a:pPr lvl="1"/>
            <a:r>
              <a:rPr lang="en-US" dirty="0">
                <a:latin typeface="Century Gothic"/>
                <a:cs typeface="Arial"/>
              </a:rPr>
              <a:t>non</a:t>
            </a:r>
            <a:r>
              <a:rPr lang="de-AT" dirty="0">
                <a:latin typeface="Century Gothic"/>
                <a:cs typeface="Arial"/>
              </a:rPr>
              <a:t>-</a:t>
            </a:r>
            <a:r>
              <a:rPr lang="de-AT" dirty="0" err="1">
                <a:latin typeface="Century Gothic"/>
                <a:cs typeface="Arial"/>
              </a:rPr>
              <a:t>crosslinked</a:t>
            </a:r>
            <a:r>
              <a:rPr lang="de-AT" dirty="0">
                <a:latin typeface="Century Gothic"/>
                <a:cs typeface="Arial"/>
              </a:rPr>
              <a:t> </a:t>
            </a:r>
            <a:r>
              <a:rPr lang="de-AT" dirty="0" err="1">
                <a:latin typeface="Century Gothic"/>
                <a:cs typeface="Arial"/>
              </a:rPr>
              <a:t>hyaluronic</a:t>
            </a:r>
            <a:r>
              <a:rPr lang="de-AT" dirty="0">
                <a:latin typeface="Century Gothic"/>
                <a:cs typeface="Arial"/>
              </a:rPr>
              <a:t> </a:t>
            </a:r>
            <a:r>
              <a:rPr lang="de-AT" dirty="0" err="1">
                <a:latin typeface="Century Gothic"/>
                <a:cs typeface="Arial"/>
              </a:rPr>
              <a:t>acid</a:t>
            </a:r>
            <a:r>
              <a:rPr lang="de-AT" dirty="0">
                <a:latin typeface="Century Gothic"/>
                <a:cs typeface="Arial"/>
              </a:rPr>
              <a:t>  10mg/ml</a:t>
            </a:r>
          </a:p>
          <a:p>
            <a:pPr lvl="1"/>
            <a:r>
              <a:rPr lang="de-AT" dirty="0" err="1">
                <a:latin typeface="Century Gothic"/>
                <a:cs typeface="Arial"/>
              </a:rPr>
              <a:t>mannitol</a:t>
            </a:r>
            <a:endParaRPr lang="en-US" dirty="0">
              <a:latin typeface="Century Gothic"/>
              <a:cs typeface="Arial"/>
            </a:endParaRPr>
          </a:p>
          <a:p>
            <a:r>
              <a:rPr lang="en-US" dirty="0">
                <a:latin typeface="Century Gothic"/>
                <a:cs typeface="Arial"/>
              </a:rPr>
              <a:t>Available in 2 ml  syringe</a:t>
            </a:r>
          </a:p>
          <a:p>
            <a:r>
              <a:rPr lang="en-US" dirty="0">
                <a:latin typeface="Century Gothic"/>
                <a:cs typeface="Arial"/>
              </a:rPr>
              <a:t>Two 30G</a:t>
            </a:r>
            <a:r>
              <a:rPr lang="en-US" baseline="30000" dirty="0">
                <a:latin typeface="Century Gothic"/>
                <a:cs typeface="Arial"/>
              </a:rPr>
              <a:t> </a:t>
            </a:r>
            <a:r>
              <a:rPr lang="en-US" dirty="0">
                <a:latin typeface="Century Gothic"/>
                <a:cs typeface="Arial"/>
              </a:rPr>
              <a:t>½ 13 mm needles</a:t>
            </a:r>
          </a:p>
        </p:txBody>
      </p:sp>
      <p:sp>
        <p:nvSpPr>
          <p:cNvPr id="4" name="Titel 1">
            <a:extLst>
              <a:ext uri="{FF2B5EF4-FFF2-40B4-BE49-F238E27FC236}">
                <a16:creationId xmlns:a16="http://schemas.microsoft.com/office/drawing/2014/main" id="{F9FFCD4A-D646-D477-112E-E25DA2D012E4}"/>
              </a:ext>
            </a:extLst>
          </p:cNvPr>
          <p:cNvSpPr txBox="1">
            <a:spLocks/>
          </p:cNvSpPr>
          <p:nvPr/>
        </p:nvSpPr>
        <p:spPr>
          <a:xfrm>
            <a:off x="5964183" y="993712"/>
            <a:ext cx="5975555" cy="694974"/>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Century Gothic" panose="020B0502020202020204" pitchFamily="34" charset="0"/>
                <a:ea typeface="+mj-ea"/>
                <a:cs typeface="+mj-cs"/>
              </a:defRPr>
            </a:lvl1pPr>
          </a:lstStyle>
          <a:p>
            <a:r>
              <a:rPr lang="de-DE" noProof="1"/>
              <a:t>What is </a:t>
            </a:r>
            <a:r>
              <a:rPr lang="de-DE" noProof="1">
                <a:solidFill>
                  <a:srgbClr val="E8C033"/>
                </a:solidFill>
              </a:rPr>
              <a:t>PhilArt next </a:t>
            </a:r>
            <a:r>
              <a:rPr lang="de-DE" noProof="1"/>
              <a:t>?</a:t>
            </a:r>
            <a:endParaRPr lang="de-DE" dirty="0"/>
          </a:p>
        </p:txBody>
      </p:sp>
      <p:pic>
        <p:nvPicPr>
          <p:cNvPr id="7" name="Grafik 6" descr="Ein Bild, das Text, Schild enthält.&#10;&#10;Automatisch generierte Beschreibung">
            <a:extLst>
              <a:ext uri="{FF2B5EF4-FFF2-40B4-BE49-F238E27FC236}">
                <a16:creationId xmlns:a16="http://schemas.microsoft.com/office/drawing/2014/main" id="{9D1A6EB1-9566-CA1D-C285-0A7848786CF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4244" y="3429000"/>
            <a:ext cx="3276000" cy="2002604"/>
          </a:xfrm>
          <a:prstGeom prst="rect">
            <a:avLst/>
          </a:prstGeom>
        </p:spPr>
      </p:pic>
      <p:pic>
        <p:nvPicPr>
          <p:cNvPr id="11" name="Grafik 10">
            <a:extLst>
              <a:ext uri="{FF2B5EF4-FFF2-40B4-BE49-F238E27FC236}">
                <a16:creationId xmlns:a16="http://schemas.microsoft.com/office/drawing/2014/main" id="{49FE4D88-DB65-607F-A188-A64EA5155035}"/>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914856" y="1384447"/>
            <a:ext cx="2118780" cy="970043"/>
          </a:xfrm>
          <a:prstGeom prst="rect">
            <a:avLst/>
          </a:prstGeom>
        </p:spPr>
      </p:pic>
      <p:sp>
        <p:nvSpPr>
          <p:cNvPr id="9" name="TextBox 8">
            <a:extLst>
              <a:ext uri="{FF2B5EF4-FFF2-40B4-BE49-F238E27FC236}">
                <a16:creationId xmlns:a16="http://schemas.microsoft.com/office/drawing/2014/main" id="{3E77791F-B584-E463-62BB-272D1037A02F}"/>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11143542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26EB72A1-CE3C-CFEB-6BA2-48D67E7F7913}"/>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lumMod val="75000"/>
                  <a:lumOff val="25000"/>
                </a:schemeClr>
              </a:solidFill>
            </a:endParaRPr>
          </a:p>
        </p:txBody>
      </p:sp>
      <p:sp>
        <p:nvSpPr>
          <p:cNvPr id="8" name="Parallelogramm 4">
            <a:extLst>
              <a:ext uri="{FF2B5EF4-FFF2-40B4-BE49-F238E27FC236}">
                <a16:creationId xmlns:a16="http://schemas.microsoft.com/office/drawing/2014/main" id="{C8687091-6B4C-69B1-9E04-C8173C8756E2}"/>
              </a:ext>
            </a:extLst>
          </p:cNvPr>
          <p:cNvSpPr/>
          <p:nvPr/>
        </p:nvSpPr>
        <p:spPr>
          <a:xfrm>
            <a:off x="-428893" y="0"/>
            <a:ext cx="6140815" cy="6885105"/>
          </a:xfrm>
          <a:custGeom>
            <a:avLst/>
            <a:gdLst>
              <a:gd name="connsiteX0" fmla="*/ 0 w 7840566"/>
              <a:gd name="connsiteY0" fmla="*/ 6858000 h 6858000"/>
              <a:gd name="connsiteX1" fmla="*/ 1714500 w 7840566"/>
              <a:gd name="connsiteY1" fmla="*/ 0 h 6858000"/>
              <a:gd name="connsiteX2" fmla="*/ 7840566 w 7840566"/>
              <a:gd name="connsiteY2" fmla="*/ 0 h 6858000"/>
              <a:gd name="connsiteX3" fmla="*/ 6126066 w 7840566"/>
              <a:gd name="connsiteY3" fmla="*/ 6858000 h 6858000"/>
              <a:gd name="connsiteX4" fmla="*/ 0 w 7840566"/>
              <a:gd name="connsiteY4" fmla="*/ 6858000 h 6858000"/>
              <a:gd name="connsiteX0" fmla="*/ 0 w 6345399"/>
              <a:gd name="connsiteY0" fmla="*/ 6858000 h 6858000"/>
              <a:gd name="connsiteX1" fmla="*/ 1714500 w 6345399"/>
              <a:gd name="connsiteY1" fmla="*/ 0 h 6858000"/>
              <a:gd name="connsiteX2" fmla="*/ 6345399 w 6345399"/>
              <a:gd name="connsiteY2" fmla="*/ 24713 h 6858000"/>
              <a:gd name="connsiteX3" fmla="*/ 6126066 w 6345399"/>
              <a:gd name="connsiteY3" fmla="*/ 6858000 h 6858000"/>
              <a:gd name="connsiteX4" fmla="*/ 0 w 6345399"/>
              <a:gd name="connsiteY4" fmla="*/ 6858000 h 6858000"/>
              <a:gd name="connsiteX0" fmla="*/ 0 w 6126066"/>
              <a:gd name="connsiteY0" fmla="*/ 6858000 h 6858000"/>
              <a:gd name="connsiteX1" fmla="*/ 1714500 w 6126066"/>
              <a:gd name="connsiteY1" fmla="*/ 0 h 6858000"/>
              <a:gd name="connsiteX2" fmla="*/ 6122978 w 6126066"/>
              <a:gd name="connsiteY2" fmla="*/ 37070 h 6858000"/>
              <a:gd name="connsiteX3" fmla="*/ 6126066 w 6126066"/>
              <a:gd name="connsiteY3" fmla="*/ 6858000 h 6858000"/>
              <a:gd name="connsiteX4" fmla="*/ 0 w 6126066"/>
              <a:gd name="connsiteY4" fmla="*/ 6858000 h 6858000"/>
              <a:gd name="connsiteX0" fmla="*/ 0 w 6135401"/>
              <a:gd name="connsiteY0" fmla="*/ 6870357 h 6870357"/>
              <a:gd name="connsiteX1" fmla="*/ 1714500 w 6135401"/>
              <a:gd name="connsiteY1" fmla="*/ 12357 h 6870357"/>
              <a:gd name="connsiteX2" fmla="*/ 6135335 w 6135401"/>
              <a:gd name="connsiteY2" fmla="*/ 0 h 6870357"/>
              <a:gd name="connsiteX3" fmla="*/ 6126066 w 6135401"/>
              <a:gd name="connsiteY3" fmla="*/ 6870357 h 6870357"/>
              <a:gd name="connsiteX4" fmla="*/ 0 w 6135401"/>
              <a:gd name="connsiteY4" fmla="*/ 6870357 h 6870357"/>
              <a:gd name="connsiteX0" fmla="*/ 0 w 4542575"/>
              <a:gd name="connsiteY0" fmla="*/ 6870357 h 6870357"/>
              <a:gd name="connsiteX1" fmla="*/ 121674 w 4542575"/>
              <a:gd name="connsiteY1" fmla="*/ 12357 h 6870357"/>
              <a:gd name="connsiteX2" fmla="*/ 4542509 w 4542575"/>
              <a:gd name="connsiteY2" fmla="*/ 0 h 6870357"/>
              <a:gd name="connsiteX3" fmla="*/ 4533240 w 4542575"/>
              <a:gd name="connsiteY3" fmla="*/ 6870357 h 6870357"/>
              <a:gd name="connsiteX4" fmla="*/ 0 w 4542575"/>
              <a:gd name="connsiteY4" fmla="*/ 6870357 h 6870357"/>
              <a:gd name="connsiteX0" fmla="*/ 0 w 6067073"/>
              <a:gd name="connsiteY0" fmla="*/ 6870357 h 6914602"/>
              <a:gd name="connsiteX1" fmla="*/ 121674 w 6067073"/>
              <a:gd name="connsiteY1" fmla="*/ 12357 h 6914602"/>
              <a:gd name="connsiteX2" fmla="*/ 4542509 w 6067073"/>
              <a:gd name="connsiteY2" fmla="*/ 0 h 6914602"/>
              <a:gd name="connsiteX3" fmla="*/ 6067073 w 6067073"/>
              <a:gd name="connsiteY3" fmla="*/ 6914602 h 6914602"/>
              <a:gd name="connsiteX4" fmla="*/ 0 w 6067073"/>
              <a:gd name="connsiteY4" fmla="*/ 6870357 h 6914602"/>
              <a:gd name="connsiteX0" fmla="*/ 0 w 6067073"/>
              <a:gd name="connsiteY0" fmla="*/ 6870357 h 6914602"/>
              <a:gd name="connsiteX1" fmla="*/ 121674 w 6067073"/>
              <a:gd name="connsiteY1" fmla="*/ 12357 h 6914602"/>
              <a:gd name="connsiteX2" fmla="*/ 4542509 w 6067073"/>
              <a:gd name="connsiteY2" fmla="*/ 0 h 6914602"/>
              <a:gd name="connsiteX3" fmla="*/ 6067073 w 6067073"/>
              <a:gd name="connsiteY3" fmla="*/ 6914602 h 6914602"/>
              <a:gd name="connsiteX4" fmla="*/ 0 w 6067073"/>
              <a:gd name="connsiteY4" fmla="*/ 6870357 h 6914602"/>
              <a:gd name="connsiteX0" fmla="*/ 0 w 6067073"/>
              <a:gd name="connsiteY0" fmla="*/ 6870357 h 6914602"/>
              <a:gd name="connsiteX1" fmla="*/ 121674 w 6067073"/>
              <a:gd name="connsiteY1" fmla="*/ 12357 h 6914602"/>
              <a:gd name="connsiteX2" fmla="*/ 4542509 w 6067073"/>
              <a:gd name="connsiteY2" fmla="*/ 0 h 6914602"/>
              <a:gd name="connsiteX3" fmla="*/ 6067073 w 6067073"/>
              <a:gd name="connsiteY3" fmla="*/ 6914602 h 6914602"/>
              <a:gd name="connsiteX4" fmla="*/ 0 w 6067073"/>
              <a:gd name="connsiteY4" fmla="*/ 6870357 h 6914602"/>
              <a:gd name="connsiteX0" fmla="*/ 0 w 6140815"/>
              <a:gd name="connsiteY0" fmla="*/ 6870357 h 6885105"/>
              <a:gd name="connsiteX1" fmla="*/ 121674 w 6140815"/>
              <a:gd name="connsiteY1" fmla="*/ 12357 h 6885105"/>
              <a:gd name="connsiteX2" fmla="*/ 4542509 w 6140815"/>
              <a:gd name="connsiteY2" fmla="*/ 0 h 6885105"/>
              <a:gd name="connsiteX3" fmla="*/ 6140815 w 6140815"/>
              <a:gd name="connsiteY3" fmla="*/ 6885105 h 6885105"/>
              <a:gd name="connsiteX4" fmla="*/ 0 w 6140815"/>
              <a:gd name="connsiteY4" fmla="*/ 6870357 h 6885105"/>
              <a:gd name="connsiteX0" fmla="*/ 0 w 6140815"/>
              <a:gd name="connsiteY0" fmla="*/ 6870357 h 6885105"/>
              <a:gd name="connsiteX1" fmla="*/ 121674 w 6140815"/>
              <a:gd name="connsiteY1" fmla="*/ 12357 h 6885105"/>
              <a:gd name="connsiteX2" fmla="*/ 4542509 w 6140815"/>
              <a:gd name="connsiteY2" fmla="*/ 0 h 6885105"/>
              <a:gd name="connsiteX3" fmla="*/ 6140815 w 6140815"/>
              <a:gd name="connsiteY3" fmla="*/ 6885105 h 6885105"/>
              <a:gd name="connsiteX4" fmla="*/ 0 w 6140815"/>
              <a:gd name="connsiteY4" fmla="*/ 6870357 h 6885105"/>
              <a:gd name="connsiteX0" fmla="*/ 0 w 6140815"/>
              <a:gd name="connsiteY0" fmla="*/ 6870357 h 6885105"/>
              <a:gd name="connsiteX1" fmla="*/ 121674 w 6140815"/>
              <a:gd name="connsiteY1" fmla="*/ 12357 h 6885105"/>
              <a:gd name="connsiteX2" fmla="*/ 4542509 w 6140815"/>
              <a:gd name="connsiteY2" fmla="*/ 0 h 6885105"/>
              <a:gd name="connsiteX3" fmla="*/ 6140815 w 6140815"/>
              <a:gd name="connsiteY3" fmla="*/ 6885105 h 6885105"/>
              <a:gd name="connsiteX4" fmla="*/ 0 w 6140815"/>
              <a:gd name="connsiteY4" fmla="*/ 6870357 h 6885105"/>
              <a:gd name="connsiteX0" fmla="*/ 0 w 6140815"/>
              <a:gd name="connsiteY0" fmla="*/ 6870357 h 6885105"/>
              <a:gd name="connsiteX1" fmla="*/ 121674 w 6140815"/>
              <a:gd name="connsiteY1" fmla="*/ 12357 h 6885105"/>
              <a:gd name="connsiteX2" fmla="*/ 4542509 w 6140815"/>
              <a:gd name="connsiteY2" fmla="*/ 0 h 6885105"/>
              <a:gd name="connsiteX3" fmla="*/ 6140815 w 6140815"/>
              <a:gd name="connsiteY3" fmla="*/ 6885105 h 6885105"/>
              <a:gd name="connsiteX4" fmla="*/ 0 w 6140815"/>
              <a:gd name="connsiteY4" fmla="*/ 6870357 h 6885105"/>
              <a:gd name="connsiteX0" fmla="*/ 0 w 6140815"/>
              <a:gd name="connsiteY0" fmla="*/ 6870357 h 6885105"/>
              <a:gd name="connsiteX1" fmla="*/ 121674 w 6140815"/>
              <a:gd name="connsiteY1" fmla="*/ 12357 h 6885105"/>
              <a:gd name="connsiteX2" fmla="*/ 4542509 w 6140815"/>
              <a:gd name="connsiteY2" fmla="*/ 0 h 6885105"/>
              <a:gd name="connsiteX3" fmla="*/ 6140815 w 6140815"/>
              <a:gd name="connsiteY3" fmla="*/ 6885105 h 6885105"/>
              <a:gd name="connsiteX4" fmla="*/ 0 w 6140815"/>
              <a:gd name="connsiteY4" fmla="*/ 6870357 h 6885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0815" h="6885105">
                <a:moveTo>
                  <a:pt x="0" y="6870357"/>
                </a:moveTo>
                <a:lnTo>
                  <a:pt x="121674" y="12357"/>
                </a:lnTo>
                <a:lnTo>
                  <a:pt x="4542509" y="0"/>
                </a:lnTo>
                <a:cubicBezTo>
                  <a:pt x="5089229" y="2332637"/>
                  <a:pt x="5623593" y="4670455"/>
                  <a:pt x="6140815" y="6885105"/>
                </a:cubicBezTo>
                <a:lnTo>
                  <a:pt x="0" y="6870357"/>
                </a:lnTo>
                <a:close/>
              </a:path>
            </a:pathLst>
          </a:custGeom>
          <a:gradFill>
            <a:gsLst>
              <a:gs pos="0">
                <a:srgbClr val="E5A62D"/>
              </a:gs>
              <a:gs pos="99000">
                <a:srgbClr val="F4E02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pic>
        <p:nvPicPr>
          <p:cNvPr id="6" name="Picture 5">
            <a:extLst>
              <a:ext uri="{FF2B5EF4-FFF2-40B4-BE49-F238E27FC236}">
                <a16:creationId xmlns:a16="http://schemas.microsoft.com/office/drawing/2014/main" id="{29402912-8353-98D7-2FC7-E8BDEF032DEF}"/>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304510" y="318149"/>
            <a:ext cx="897600" cy="174191"/>
          </a:xfrm>
          <a:prstGeom prst="rect">
            <a:avLst/>
          </a:prstGeom>
        </p:spPr>
      </p:pic>
      <p:sp>
        <p:nvSpPr>
          <p:cNvPr id="4" name="Titel 1">
            <a:extLst>
              <a:ext uri="{FF2B5EF4-FFF2-40B4-BE49-F238E27FC236}">
                <a16:creationId xmlns:a16="http://schemas.microsoft.com/office/drawing/2014/main" id="{F9FFCD4A-D646-D477-112E-E25DA2D012E4}"/>
              </a:ext>
            </a:extLst>
          </p:cNvPr>
          <p:cNvSpPr txBox="1">
            <a:spLocks/>
          </p:cNvSpPr>
          <p:nvPr/>
        </p:nvSpPr>
        <p:spPr>
          <a:xfrm>
            <a:off x="5994583" y="451486"/>
            <a:ext cx="5818514" cy="970042"/>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Century Gothic" panose="020B0502020202020204" pitchFamily="34" charset="0"/>
                <a:ea typeface="+mj-ea"/>
                <a:cs typeface="+mj-cs"/>
              </a:defRPr>
            </a:lvl1pPr>
          </a:lstStyle>
          <a:p>
            <a:r>
              <a:rPr lang="de-DE" sz="3200" noProof="1"/>
              <a:t>Where and for what can</a:t>
            </a:r>
          </a:p>
          <a:p>
            <a:r>
              <a:rPr lang="de-DE" sz="3200" noProof="1">
                <a:solidFill>
                  <a:srgbClr val="E8C033"/>
                </a:solidFill>
              </a:rPr>
              <a:t>PhilArt Next </a:t>
            </a:r>
            <a:r>
              <a:rPr lang="de-DE" sz="3200" noProof="1"/>
              <a:t>be used? </a:t>
            </a:r>
            <a:endParaRPr lang="de-DE" sz="3200" dirty="0"/>
          </a:p>
        </p:txBody>
      </p:sp>
      <p:pic>
        <p:nvPicPr>
          <p:cNvPr id="7" name="Grafik 6" descr="Ein Bild, das Text, Schild enthält.&#10;&#10;Automatisch generierte Beschreibung">
            <a:extLst>
              <a:ext uri="{FF2B5EF4-FFF2-40B4-BE49-F238E27FC236}">
                <a16:creationId xmlns:a16="http://schemas.microsoft.com/office/drawing/2014/main" id="{9D1A6EB1-9566-CA1D-C285-0A7848786CF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4244" y="3429000"/>
            <a:ext cx="3276000" cy="2002604"/>
          </a:xfrm>
          <a:prstGeom prst="rect">
            <a:avLst/>
          </a:prstGeom>
        </p:spPr>
      </p:pic>
      <p:pic>
        <p:nvPicPr>
          <p:cNvPr id="11" name="Grafik 10">
            <a:extLst>
              <a:ext uri="{FF2B5EF4-FFF2-40B4-BE49-F238E27FC236}">
                <a16:creationId xmlns:a16="http://schemas.microsoft.com/office/drawing/2014/main" id="{49FE4D88-DB65-607F-A188-A64EA5155035}"/>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914856" y="1384447"/>
            <a:ext cx="2118780" cy="970043"/>
          </a:xfrm>
          <a:prstGeom prst="rect">
            <a:avLst/>
          </a:prstGeom>
        </p:spPr>
      </p:pic>
      <p:sp>
        <p:nvSpPr>
          <p:cNvPr id="5" name="Textplatzhalter 2">
            <a:extLst>
              <a:ext uri="{FF2B5EF4-FFF2-40B4-BE49-F238E27FC236}">
                <a16:creationId xmlns:a16="http://schemas.microsoft.com/office/drawing/2014/main" id="{D85CE0D7-F6DB-ACCC-4303-E11D38CB99FA}"/>
              </a:ext>
            </a:extLst>
          </p:cNvPr>
          <p:cNvSpPr txBox="1">
            <a:spLocks/>
          </p:cNvSpPr>
          <p:nvPr/>
        </p:nvSpPr>
        <p:spPr>
          <a:xfrm>
            <a:off x="5994583" y="1668521"/>
            <a:ext cx="5818514" cy="4942486"/>
          </a:xfrm>
          <a:prstGeom prst="rect">
            <a:avLst/>
          </a:prstGeom>
        </p:spPr>
        <p:txBody>
          <a:bodyPr vert="horz" lIns="121920" tIns="60960" rIns="121920" bIns="6096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67" b="1" dirty="0">
                <a:latin typeface="Century Gothic"/>
                <a:cs typeface="Arial"/>
              </a:rPr>
              <a:t>Anatomical areas:</a:t>
            </a:r>
          </a:p>
          <a:p>
            <a:r>
              <a:rPr lang="en-US" sz="1867" dirty="0">
                <a:latin typeface="Century Gothic"/>
                <a:cs typeface="Arial"/>
              </a:rPr>
              <a:t>Face</a:t>
            </a:r>
          </a:p>
          <a:p>
            <a:r>
              <a:rPr lang="en-US" sz="1867" dirty="0">
                <a:latin typeface="Century Gothic"/>
                <a:cs typeface="Arial"/>
              </a:rPr>
              <a:t>Neck</a:t>
            </a:r>
          </a:p>
          <a:p>
            <a:r>
              <a:rPr lang="en-US" sz="1867" dirty="0">
                <a:latin typeface="Century Gothic"/>
                <a:cs typeface="Arial"/>
              </a:rPr>
              <a:t>Abdomen</a:t>
            </a:r>
          </a:p>
          <a:p>
            <a:r>
              <a:rPr lang="en-US" sz="1867" dirty="0">
                <a:latin typeface="Century Gothic"/>
                <a:cs typeface="Arial"/>
              </a:rPr>
              <a:t>Buttocks</a:t>
            </a:r>
          </a:p>
          <a:p>
            <a:r>
              <a:rPr lang="en-US" sz="1867" dirty="0">
                <a:latin typeface="Century Gothic"/>
                <a:cs typeface="Arial"/>
              </a:rPr>
              <a:t>Thighs, etc.</a:t>
            </a:r>
          </a:p>
          <a:p>
            <a:pPr marL="0" indent="0">
              <a:buNone/>
            </a:pPr>
            <a:endParaRPr lang="en-US" sz="1867" dirty="0">
              <a:latin typeface="Century Gothic"/>
              <a:cs typeface="Arial"/>
            </a:endParaRPr>
          </a:p>
          <a:p>
            <a:pPr marL="0" indent="0">
              <a:buNone/>
            </a:pPr>
            <a:r>
              <a:rPr lang="en-US" sz="1867" b="1" dirty="0">
                <a:latin typeface="Century Gothic"/>
                <a:cs typeface="Arial"/>
              </a:rPr>
              <a:t>For:</a:t>
            </a:r>
          </a:p>
          <a:p>
            <a:r>
              <a:rPr lang="en-US" sz="1867" dirty="0">
                <a:latin typeface="Century Gothic"/>
                <a:cs typeface="Arial"/>
              </a:rPr>
              <a:t>Improving the quality of the skin in younger  and more mature patients through </a:t>
            </a:r>
            <a:r>
              <a:rPr lang="en-US" sz="1867" dirty="0" err="1">
                <a:latin typeface="Century Gothic"/>
                <a:cs typeface="Arial"/>
              </a:rPr>
              <a:t>moisturisation</a:t>
            </a:r>
            <a:r>
              <a:rPr lang="en-US" sz="1867" dirty="0">
                <a:latin typeface="Century Gothic"/>
                <a:cs typeface="Arial"/>
              </a:rPr>
              <a:t>, facilitated trophism, improving turgidity, and suppleness. </a:t>
            </a:r>
          </a:p>
          <a:p>
            <a:r>
              <a:rPr lang="en-US" sz="1867" dirty="0">
                <a:latin typeface="Century Gothic"/>
                <a:cs typeface="Arial"/>
              </a:rPr>
              <a:t>Remodeling  </a:t>
            </a:r>
            <a:r>
              <a:rPr lang="en-US" sz="1867" i="1" dirty="0">
                <a:latin typeface="Century Gothic"/>
                <a:cs typeface="Arial"/>
              </a:rPr>
              <a:t>striae </a:t>
            </a:r>
            <a:r>
              <a:rPr lang="en-US" sz="1867" i="1" dirty="0" err="1">
                <a:latin typeface="Century Gothic"/>
                <a:cs typeface="Arial"/>
              </a:rPr>
              <a:t>distensae</a:t>
            </a:r>
            <a:r>
              <a:rPr lang="en-US" sz="1867" i="1" dirty="0">
                <a:latin typeface="Century Gothic"/>
                <a:cs typeface="Arial"/>
              </a:rPr>
              <a:t> </a:t>
            </a:r>
            <a:r>
              <a:rPr lang="en-US" sz="1867" dirty="0">
                <a:latin typeface="Century Gothic"/>
                <a:cs typeface="Arial"/>
              </a:rPr>
              <a:t>(stretch marks) the depressed scars</a:t>
            </a:r>
          </a:p>
          <a:p>
            <a:endParaRPr lang="en-US" sz="1867" dirty="0">
              <a:latin typeface="Century Gothic"/>
              <a:cs typeface="Arial"/>
            </a:endParaRPr>
          </a:p>
        </p:txBody>
      </p:sp>
      <p:sp>
        <p:nvSpPr>
          <p:cNvPr id="9" name="TextBox 8">
            <a:extLst>
              <a:ext uri="{FF2B5EF4-FFF2-40B4-BE49-F238E27FC236}">
                <a16:creationId xmlns:a16="http://schemas.microsoft.com/office/drawing/2014/main" id="{3C39B5A0-380B-D8F1-3324-E82484E34683}"/>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895490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arallelogramm 4">
            <a:extLst>
              <a:ext uri="{FF2B5EF4-FFF2-40B4-BE49-F238E27FC236}">
                <a16:creationId xmlns:a16="http://schemas.microsoft.com/office/drawing/2014/main" id="{C8687091-6B4C-69B1-9E04-C8173C8756E2}"/>
              </a:ext>
            </a:extLst>
          </p:cNvPr>
          <p:cNvSpPr/>
          <p:nvPr/>
        </p:nvSpPr>
        <p:spPr>
          <a:xfrm>
            <a:off x="-428893" y="0"/>
            <a:ext cx="6140815" cy="6885105"/>
          </a:xfrm>
          <a:custGeom>
            <a:avLst/>
            <a:gdLst>
              <a:gd name="connsiteX0" fmla="*/ 0 w 7840566"/>
              <a:gd name="connsiteY0" fmla="*/ 6858000 h 6858000"/>
              <a:gd name="connsiteX1" fmla="*/ 1714500 w 7840566"/>
              <a:gd name="connsiteY1" fmla="*/ 0 h 6858000"/>
              <a:gd name="connsiteX2" fmla="*/ 7840566 w 7840566"/>
              <a:gd name="connsiteY2" fmla="*/ 0 h 6858000"/>
              <a:gd name="connsiteX3" fmla="*/ 6126066 w 7840566"/>
              <a:gd name="connsiteY3" fmla="*/ 6858000 h 6858000"/>
              <a:gd name="connsiteX4" fmla="*/ 0 w 7840566"/>
              <a:gd name="connsiteY4" fmla="*/ 6858000 h 6858000"/>
              <a:gd name="connsiteX0" fmla="*/ 0 w 6345399"/>
              <a:gd name="connsiteY0" fmla="*/ 6858000 h 6858000"/>
              <a:gd name="connsiteX1" fmla="*/ 1714500 w 6345399"/>
              <a:gd name="connsiteY1" fmla="*/ 0 h 6858000"/>
              <a:gd name="connsiteX2" fmla="*/ 6345399 w 6345399"/>
              <a:gd name="connsiteY2" fmla="*/ 24713 h 6858000"/>
              <a:gd name="connsiteX3" fmla="*/ 6126066 w 6345399"/>
              <a:gd name="connsiteY3" fmla="*/ 6858000 h 6858000"/>
              <a:gd name="connsiteX4" fmla="*/ 0 w 6345399"/>
              <a:gd name="connsiteY4" fmla="*/ 6858000 h 6858000"/>
              <a:gd name="connsiteX0" fmla="*/ 0 w 6126066"/>
              <a:gd name="connsiteY0" fmla="*/ 6858000 h 6858000"/>
              <a:gd name="connsiteX1" fmla="*/ 1714500 w 6126066"/>
              <a:gd name="connsiteY1" fmla="*/ 0 h 6858000"/>
              <a:gd name="connsiteX2" fmla="*/ 6122978 w 6126066"/>
              <a:gd name="connsiteY2" fmla="*/ 37070 h 6858000"/>
              <a:gd name="connsiteX3" fmla="*/ 6126066 w 6126066"/>
              <a:gd name="connsiteY3" fmla="*/ 6858000 h 6858000"/>
              <a:gd name="connsiteX4" fmla="*/ 0 w 6126066"/>
              <a:gd name="connsiteY4" fmla="*/ 6858000 h 6858000"/>
              <a:gd name="connsiteX0" fmla="*/ 0 w 6135401"/>
              <a:gd name="connsiteY0" fmla="*/ 6870357 h 6870357"/>
              <a:gd name="connsiteX1" fmla="*/ 1714500 w 6135401"/>
              <a:gd name="connsiteY1" fmla="*/ 12357 h 6870357"/>
              <a:gd name="connsiteX2" fmla="*/ 6135335 w 6135401"/>
              <a:gd name="connsiteY2" fmla="*/ 0 h 6870357"/>
              <a:gd name="connsiteX3" fmla="*/ 6126066 w 6135401"/>
              <a:gd name="connsiteY3" fmla="*/ 6870357 h 6870357"/>
              <a:gd name="connsiteX4" fmla="*/ 0 w 6135401"/>
              <a:gd name="connsiteY4" fmla="*/ 6870357 h 6870357"/>
              <a:gd name="connsiteX0" fmla="*/ 0 w 4542575"/>
              <a:gd name="connsiteY0" fmla="*/ 6870357 h 6870357"/>
              <a:gd name="connsiteX1" fmla="*/ 121674 w 4542575"/>
              <a:gd name="connsiteY1" fmla="*/ 12357 h 6870357"/>
              <a:gd name="connsiteX2" fmla="*/ 4542509 w 4542575"/>
              <a:gd name="connsiteY2" fmla="*/ 0 h 6870357"/>
              <a:gd name="connsiteX3" fmla="*/ 4533240 w 4542575"/>
              <a:gd name="connsiteY3" fmla="*/ 6870357 h 6870357"/>
              <a:gd name="connsiteX4" fmla="*/ 0 w 4542575"/>
              <a:gd name="connsiteY4" fmla="*/ 6870357 h 6870357"/>
              <a:gd name="connsiteX0" fmla="*/ 0 w 6067073"/>
              <a:gd name="connsiteY0" fmla="*/ 6870357 h 6914602"/>
              <a:gd name="connsiteX1" fmla="*/ 121674 w 6067073"/>
              <a:gd name="connsiteY1" fmla="*/ 12357 h 6914602"/>
              <a:gd name="connsiteX2" fmla="*/ 4542509 w 6067073"/>
              <a:gd name="connsiteY2" fmla="*/ 0 h 6914602"/>
              <a:gd name="connsiteX3" fmla="*/ 6067073 w 6067073"/>
              <a:gd name="connsiteY3" fmla="*/ 6914602 h 6914602"/>
              <a:gd name="connsiteX4" fmla="*/ 0 w 6067073"/>
              <a:gd name="connsiteY4" fmla="*/ 6870357 h 6914602"/>
              <a:gd name="connsiteX0" fmla="*/ 0 w 6067073"/>
              <a:gd name="connsiteY0" fmla="*/ 6870357 h 6914602"/>
              <a:gd name="connsiteX1" fmla="*/ 121674 w 6067073"/>
              <a:gd name="connsiteY1" fmla="*/ 12357 h 6914602"/>
              <a:gd name="connsiteX2" fmla="*/ 4542509 w 6067073"/>
              <a:gd name="connsiteY2" fmla="*/ 0 h 6914602"/>
              <a:gd name="connsiteX3" fmla="*/ 6067073 w 6067073"/>
              <a:gd name="connsiteY3" fmla="*/ 6914602 h 6914602"/>
              <a:gd name="connsiteX4" fmla="*/ 0 w 6067073"/>
              <a:gd name="connsiteY4" fmla="*/ 6870357 h 6914602"/>
              <a:gd name="connsiteX0" fmla="*/ 0 w 6067073"/>
              <a:gd name="connsiteY0" fmla="*/ 6870357 h 6914602"/>
              <a:gd name="connsiteX1" fmla="*/ 121674 w 6067073"/>
              <a:gd name="connsiteY1" fmla="*/ 12357 h 6914602"/>
              <a:gd name="connsiteX2" fmla="*/ 4542509 w 6067073"/>
              <a:gd name="connsiteY2" fmla="*/ 0 h 6914602"/>
              <a:gd name="connsiteX3" fmla="*/ 6067073 w 6067073"/>
              <a:gd name="connsiteY3" fmla="*/ 6914602 h 6914602"/>
              <a:gd name="connsiteX4" fmla="*/ 0 w 6067073"/>
              <a:gd name="connsiteY4" fmla="*/ 6870357 h 6914602"/>
              <a:gd name="connsiteX0" fmla="*/ 0 w 6140815"/>
              <a:gd name="connsiteY0" fmla="*/ 6870357 h 6885105"/>
              <a:gd name="connsiteX1" fmla="*/ 121674 w 6140815"/>
              <a:gd name="connsiteY1" fmla="*/ 12357 h 6885105"/>
              <a:gd name="connsiteX2" fmla="*/ 4542509 w 6140815"/>
              <a:gd name="connsiteY2" fmla="*/ 0 h 6885105"/>
              <a:gd name="connsiteX3" fmla="*/ 6140815 w 6140815"/>
              <a:gd name="connsiteY3" fmla="*/ 6885105 h 6885105"/>
              <a:gd name="connsiteX4" fmla="*/ 0 w 6140815"/>
              <a:gd name="connsiteY4" fmla="*/ 6870357 h 6885105"/>
              <a:gd name="connsiteX0" fmla="*/ 0 w 6140815"/>
              <a:gd name="connsiteY0" fmla="*/ 6870357 h 6885105"/>
              <a:gd name="connsiteX1" fmla="*/ 121674 w 6140815"/>
              <a:gd name="connsiteY1" fmla="*/ 12357 h 6885105"/>
              <a:gd name="connsiteX2" fmla="*/ 4542509 w 6140815"/>
              <a:gd name="connsiteY2" fmla="*/ 0 h 6885105"/>
              <a:gd name="connsiteX3" fmla="*/ 6140815 w 6140815"/>
              <a:gd name="connsiteY3" fmla="*/ 6885105 h 6885105"/>
              <a:gd name="connsiteX4" fmla="*/ 0 w 6140815"/>
              <a:gd name="connsiteY4" fmla="*/ 6870357 h 6885105"/>
              <a:gd name="connsiteX0" fmla="*/ 0 w 6140815"/>
              <a:gd name="connsiteY0" fmla="*/ 6870357 h 6885105"/>
              <a:gd name="connsiteX1" fmla="*/ 121674 w 6140815"/>
              <a:gd name="connsiteY1" fmla="*/ 12357 h 6885105"/>
              <a:gd name="connsiteX2" fmla="*/ 4542509 w 6140815"/>
              <a:gd name="connsiteY2" fmla="*/ 0 h 6885105"/>
              <a:gd name="connsiteX3" fmla="*/ 6140815 w 6140815"/>
              <a:gd name="connsiteY3" fmla="*/ 6885105 h 6885105"/>
              <a:gd name="connsiteX4" fmla="*/ 0 w 6140815"/>
              <a:gd name="connsiteY4" fmla="*/ 6870357 h 6885105"/>
              <a:gd name="connsiteX0" fmla="*/ 0 w 6140815"/>
              <a:gd name="connsiteY0" fmla="*/ 6870357 h 6885105"/>
              <a:gd name="connsiteX1" fmla="*/ 121674 w 6140815"/>
              <a:gd name="connsiteY1" fmla="*/ 12357 h 6885105"/>
              <a:gd name="connsiteX2" fmla="*/ 4542509 w 6140815"/>
              <a:gd name="connsiteY2" fmla="*/ 0 h 6885105"/>
              <a:gd name="connsiteX3" fmla="*/ 6140815 w 6140815"/>
              <a:gd name="connsiteY3" fmla="*/ 6885105 h 6885105"/>
              <a:gd name="connsiteX4" fmla="*/ 0 w 6140815"/>
              <a:gd name="connsiteY4" fmla="*/ 6870357 h 6885105"/>
              <a:gd name="connsiteX0" fmla="*/ 0 w 6140815"/>
              <a:gd name="connsiteY0" fmla="*/ 6870357 h 6885105"/>
              <a:gd name="connsiteX1" fmla="*/ 121674 w 6140815"/>
              <a:gd name="connsiteY1" fmla="*/ 12357 h 6885105"/>
              <a:gd name="connsiteX2" fmla="*/ 4542509 w 6140815"/>
              <a:gd name="connsiteY2" fmla="*/ 0 h 6885105"/>
              <a:gd name="connsiteX3" fmla="*/ 6140815 w 6140815"/>
              <a:gd name="connsiteY3" fmla="*/ 6885105 h 6885105"/>
              <a:gd name="connsiteX4" fmla="*/ 0 w 6140815"/>
              <a:gd name="connsiteY4" fmla="*/ 6870357 h 6885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0815" h="6885105">
                <a:moveTo>
                  <a:pt x="0" y="6870357"/>
                </a:moveTo>
                <a:lnTo>
                  <a:pt x="121674" y="12357"/>
                </a:lnTo>
                <a:lnTo>
                  <a:pt x="4542509" y="0"/>
                </a:lnTo>
                <a:cubicBezTo>
                  <a:pt x="5089229" y="2332637"/>
                  <a:pt x="5623593" y="4670455"/>
                  <a:pt x="6140815" y="6885105"/>
                </a:cubicBezTo>
                <a:lnTo>
                  <a:pt x="0" y="6870357"/>
                </a:lnTo>
                <a:close/>
              </a:path>
            </a:pathLst>
          </a:custGeom>
          <a:gradFill>
            <a:gsLst>
              <a:gs pos="0">
                <a:srgbClr val="E5A62D"/>
              </a:gs>
              <a:gs pos="99000">
                <a:srgbClr val="F4E02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pic>
        <p:nvPicPr>
          <p:cNvPr id="6" name="Picture 5">
            <a:extLst>
              <a:ext uri="{FF2B5EF4-FFF2-40B4-BE49-F238E27FC236}">
                <a16:creationId xmlns:a16="http://schemas.microsoft.com/office/drawing/2014/main" id="{29402912-8353-98D7-2FC7-E8BDEF032DEF}"/>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304510" y="318149"/>
            <a:ext cx="897600" cy="174191"/>
          </a:xfrm>
          <a:prstGeom prst="rect">
            <a:avLst/>
          </a:prstGeom>
        </p:spPr>
      </p:pic>
      <p:pic>
        <p:nvPicPr>
          <p:cNvPr id="7" name="Grafik 6" descr="Ein Bild, das Text, Schild enthält.&#10;&#10;Automatisch generierte Beschreibung">
            <a:extLst>
              <a:ext uri="{FF2B5EF4-FFF2-40B4-BE49-F238E27FC236}">
                <a16:creationId xmlns:a16="http://schemas.microsoft.com/office/drawing/2014/main" id="{9D1A6EB1-9566-CA1D-C285-0A7848786CF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4244" y="3429000"/>
            <a:ext cx="3276000" cy="2002604"/>
          </a:xfrm>
          <a:prstGeom prst="rect">
            <a:avLst/>
          </a:prstGeom>
        </p:spPr>
      </p:pic>
      <p:pic>
        <p:nvPicPr>
          <p:cNvPr id="11" name="Grafik 10">
            <a:extLst>
              <a:ext uri="{FF2B5EF4-FFF2-40B4-BE49-F238E27FC236}">
                <a16:creationId xmlns:a16="http://schemas.microsoft.com/office/drawing/2014/main" id="{49FE4D88-DB65-607F-A188-A64EA5155035}"/>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914856" y="1384447"/>
            <a:ext cx="2118780" cy="970043"/>
          </a:xfrm>
          <a:prstGeom prst="rect">
            <a:avLst/>
          </a:prstGeom>
        </p:spPr>
      </p:pic>
      <p:sp>
        <p:nvSpPr>
          <p:cNvPr id="9" name="Titel 1">
            <a:extLst>
              <a:ext uri="{FF2B5EF4-FFF2-40B4-BE49-F238E27FC236}">
                <a16:creationId xmlns:a16="http://schemas.microsoft.com/office/drawing/2014/main" id="{2C8DFB4A-F925-B4ED-4533-C4C2C3986CC7}"/>
              </a:ext>
            </a:extLst>
          </p:cNvPr>
          <p:cNvSpPr>
            <a:spLocks noGrp="1"/>
          </p:cNvSpPr>
          <p:nvPr>
            <p:ph type="title"/>
          </p:nvPr>
        </p:nvSpPr>
        <p:spPr>
          <a:xfrm>
            <a:off x="5419344" y="1154394"/>
            <a:ext cx="6499387" cy="750435"/>
          </a:xfrm>
        </p:spPr>
        <p:txBody>
          <a:bodyPr/>
          <a:lstStyle/>
          <a:p>
            <a:r>
              <a:rPr lang="de-AT" dirty="0" err="1">
                <a:solidFill>
                  <a:srgbClr val="E8C033"/>
                </a:solidFill>
              </a:rPr>
              <a:t>PhilArt</a:t>
            </a:r>
            <a:r>
              <a:rPr lang="de-AT" dirty="0">
                <a:solidFill>
                  <a:srgbClr val="E8C033"/>
                </a:solidFill>
              </a:rPr>
              <a:t> Next </a:t>
            </a:r>
            <a:r>
              <a:rPr lang="de-AT" dirty="0"/>
              <a:t>– </a:t>
            </a:r>
            <a:r>
              <a:rPr lang="de-AT" dirty="0" err="1"/>
              <a:t>How</a:t>
            </a:r>
            <a:r>
              <a:rPr lang="de-AT" dirty="0"/>
              <a:t> </a:t>
            </a:r>
            <a:r>
              <a:rPr lang="de-AT" dirty="0" err="1"/>
              <a:t>to</a:t>
            </a:r>
            <a:r>
              <a:rPr lang="de-AT" dirty="0"/>
              <a:t> </a:t>
            </a:r>
            <a:r>
              <a:rPr lang="de-AT" dirty="0" err="1"/>
              <a:t>use</a:t>
            </a:r>
            <a:endParaRPr lang="de-DE" dirty="0"/>
          </a:p>
        </p:txBody>
      </p:sp>
      <p:sp>
        <p:nvSpPr>
          <p:cNvPr id="10" name="TextBox 3">
            <a:extLst>
              <a:ext uri="{FF2B5EF4-FFF2-40B4-BE49-F238E27FC236}">
                <a16:creationId xmlns:a16="http://schemas.microsoft.com/office/drawing/2014/main" id="{81009AE4-9346-FB81-12E1-9712D181B9AA}"/>
              </a:ext>
            </a:extLst>
          </p:cNvPr>
          <p:cNvSpPr txBox="1"/>
          <p:nvPr/>
        </p:nvSpPr>
        <p:spPr>
          <a:xfrm>
            <a:off x="6120738" y="2317518"/>
            <a:ext cx="5187018" cy="3416320"/>
          </a:xfrm>
          <a:prstGeom prst="rect">
            <a:avLst/>
          </a:prstGeom>
          <a:noFill/>
        </p:spPr>
        <p:txBody>
          <a:bodyPr wrap="square">
            <a:spAutoFit/>
          </a:bodyPr>
          <a:lstStyle/>
          <a:p>
            <a:r>
              <a:rPr lang="en-US" sz="1800" b="1" dirty="0">
                <a:latin typeface="Century Gothic"/>
                <a:cs typeface="Arial"/>
              </a:rPr>
              <a:t>Depth of injection: </a:t>
            </a:r>
            <a:r>
              <a:rPr lang="en-US" sz="1800" dirty="0">
                <a:latin typeface="Century Gothic"/>
                <a:cs typeface="Arial"/>
              </a:rPr>
              <a:t>Intradermal</a:t>
            </a:r>
          </a:p>
          <a:p>
            <a:endParaRPr lang="en-US" sz="1800" dirty="0">
              <a:latin typeface="Century Gothic"/>
              <a:cs typeface="Arial"/>
            </a:endParaRPr>
          </a:p>
          <a:p>
            <a:r>
              <a:rPr lang="en-US" sz="1800" b="1" dirty="0">
                <a:latin typeface="Century Gothic"/>
                <a:cs typeface="Arial"/>
              </a:rPr>
              <a:t>Injection technique: </a:t>
            </a:r>
            <a:r>
              <a:rPr lang="en-US" sz="1800" dirty="0">
                <a:latin typeface="Century Gothic"/>
                <a:cs typeface="Arial"/>
              </a:rPr>
              <a:t>Different injection techniques, e</a:t>
            </a:r>
            <a:r>
              <a:rPr lang="en-US" dirty="0">
                <a:latin typeface="Century Gothic"/>
                <a:cs typeface="Arial"/>
              </a:rPr>
              <a:t>.g.</a:t>
            </a:r>
            <a:r>
              <a:rPr lang="en-US" sz="1800" dirty="0">
                <a:latin typeface="Century Gothic"/>
                <a:cs typeface="Arial"/>
              </a:rPr>
              <a:t> linear, serial puncture, </a:t>
            </a:r>
          </a:p>
          <a:p>
            <a:r>
              <a:rPr lang="en-US" sz="1800" dirty="0">
                <a:latin typeface="Century Gothic"/>
                <a:cs typeface="Arial"/>
              </a:rPr>
              <a:t>cross-linked, fan or combination of techniques</a:t>
            </a:r>
          </a:p>
          <a:p>
            <a:endParaRPr lang="en-US" sz="1800" dirty="0">
              <a:latin typeface="Century Gothic"/>
              <a:cs typeface="Arial"/>
            </a:endParaRPr>
          </a:p>
          <a:p>
            <a:r>
              <a:rPr lang="en-US" sz="1800" b="1" dirty="0">
                <a:latin typeface="Century Gothic"/>
                <a:cs typeface="Arial"/>
              </a:rPr>
              <a:t>Protocol</a:t>
            </a:r>
            <a:r>
              <a:rPr lang="en-US" sz="1800" dirty="0">
                <a:latin typeface="Century Gothic"/>
                <a:cs typeface="Arial"/>
              </a:rPr>
              <a:t>: </a:t>
            </a:r>
          </a:p>
          <a:p>
            <a:r>
              <a:rPr lang="en-AU" sz="1800" noProof="0" dirty="0">
                <a:solidFill>
                  <a:schemeClr val="tx1"/>
                </a:solidFill>
                <a:effectLst/>
                <a:latin typeface="+mn-lt"/>
                <a:cs typeface="Calibri" panose="020F0502020204030204" pitchFamily="34" charset="0"/>
              </a:rPr>
              <a:t>One session every 14 or 21 days for a total of 3 sessions</a:t>
            </a:r>
            <a:endParaRPr lang="en-AU" sz="1800" noProof="0" dirty="0">
              <a:solidFill>
                <a:schemeClr val="tx1"/>
              </a:solidFill>
              <a:effectLst/>
              <a:latin typeface="+mn-lt"/>
              <a:ea typeface="Times New Roman"/>
              <a:cs typeface="Calibri" panose="020F0502020204030204" pitchFamily="34" charset="0"/>
            </a:endParaRPr>
          </a:p>
          <a:p>
            <a:endParaRPr lang="en-US" dirty="0">
              <a:latin typeface="Century Gothic"/>
              <a:cs typeface="Arial"/>
            </a:endParaRPr>
          </a:p>
          <a:p>
            <a:endParaRPr lang="en-GB" sz="1800" dirty="0">
              <a:latin typeface="Century Gothic"/>
              <a:cs typeface="Arial"/>
            </a:endParaRPr>
          </a:p>
        </p:txBody>
      </p:sp>
      <p:sp>
        <p:nvSpPr>
          <p:cNvPr id="14" name="CasellaDiTesto 2">
            <a:extLst>
              <a:ext uri="{FF2B5EF4-FFF2-40B4-BE49-F238E27FC236}">
                <a16:creationId xmlns:a16="http://schemas.microsoft.com/office/drawing/2014/main" id="{4A6B1926-150D-CAD4-1677-D4B2078CD5DC}"/>
              </a:ext>
            </a:extLst>
          </p:cNvPr>
          <p:cNvSpPr txBox="1"/>
          <p:nvPr/>
        </p:nvSpPr>
        <p:spPr>
          <a:xfrm>
            <a:off x="1329505" y="6351388"/>
            <a:ext cx="6499387" cy="461665"/>
          </a:xfrm>
          <a:prstGeom prst="rect">
            <a:avLst/>
          </a:prstGeom>
          <a:noFill/>
        </p:spPr>
        <p:txBody>
          <a:bodyPr wrap="square">
            <a:spAutoFit/>
          </a:bodyPr>
          <a:lstStyle/>
          <a:p>
            <a:r>
              <a:rPr lang="it-IT" sz="800" dirty="0"/>
              <a:t>Cavallini M, Bartoletti E, Maioli L, </a:t>
            </a:r>
            <a:r>
              <a:rPr lang="it-IT" sz="800" dirty="0" err="1"/>
              <a:t>Massirone</a:t>
            </a:r>
            <a:r>
              <a:rPr lang="it-IT" sz="800" dirty="0"/>
              <a:t> A, Pia Palmieri I, Papagni M et al. Consensus report on the use of PN-HPT™ (</a:t>
            </a:r>
            <a:r>
              <a:rPr lang="it-IT" sz="800" dirty="0" err="1"/>
              <a:t>polynucleotides</a:t>
            </a:r>
            <a:r>
              <a:rPr lang="it-IT" sz="800" dirty="0"/>
              <a:t> </a:t>
            </a:r>
            <a:r>
              <a:rPr lang="it-IT" sz="800" dirty="0" err="1"/>
              <a:t>highly</a:t>
            </a:r>
            <a:r>
              <a:rPr lang="it-IT" sz="800" dirty="0"/>
              <a:t> </a:t>
            </a:r>
            <a:r>
              <a:rPr lang="it-IT" sz="800" dirty="0" err="1"/>
              <a:t>purified</a:t>
            </a:r>
            <a:r>
              <a:rPr lang="it-IT" sz="800" dirty="0"/>
              <a:t> </a:t>
            </a:r>
            <a:r>
              <a:rPr lang="it-IT" sz="800" dirty="0" err="1"/>
              <a:t>technology</a:t>
            </a:r>
            <a:r>
              <a:rPr lang="it-IT" sz="800" dirty="0"/>
              <a:t>) in </a:t>
            </a:r>
            <a:r>
              <a:rPr lang="it-IT" sz="800" dirty="0" err="1"/>
              <a:t>aesthetic</a:t>
            </a:r>
            <a:r>
              <a:rPr lang="it-IT" sz="800" dirty="0"/>
              <a:t> medicine. </a:t>
            </a:r>
            <a:r>
              <a:rPr lang="it-IT" sz="800" dirty="0" err="1"/>
              <a:t>J</a:t>
            </a:r>
            <a:r>
              <a:rPr lang="it-IT" sz="800" dirty="0"/>
              <a:t> </a:t>
            </a:r>
            <a:r>
              <a:rPr lang="it-IT" sz="800" dirty="0" err="1"/>
              <a:t>Cosmet</a:t>
            </a:r>
            <a:r>
              <a:rPr lang="it-IT" sz="800" dirty="0"/>
              <a:t> </a:t>
            </a:r>
            <a:r>
              <a:rPr lang="it-IT" sz="800" dirty="0" err="1"/>
              <a:t>Dermatol</a:t>
            </a:r>
            <a:r>
              <a:rPr lang="it-IT" sz="800" dirty="0"/>
              <a:t>. 2021 Mar;20(3):922-928. </a:t>
            </a:r>
            <a:r>
              <a:rPr lang="it-IT" sz="800" dirty="0" err="1"/>
              <a:t>doi</a:t>
            </a:r>
            <a:r>
              <a:rPr lang="it-IT" sz="800" dirty="0"/>
              <a:t>: 10.1111/jocd.13679. </a:t>
            </a:r>
            <a:r>
              <a:rPr lang="it-IT" sz="800" dirty="0" err="1"/>
              <a:t>Epub</a:t>
            </a:r>
            <a:r>
              <a:rPr lang="it-IT" sz="800" dirty="0"/>
              <a:t> 2020 Sep 21. PMID: 32799391; PMCID: PMC7984045.</a:t>
            </a:r>
          </a:p>
        </p:txBody>
      </p:sp>
      <p:sp>
        <p:nvSpPr>
          <p:cNvPr id="2" name="TextBox 1">
            <a:extLst>
              <a:ext uri="{FF2B5EF4-FFF2-40B4-BE49-F238E27FC236}">
                <a16:creationId xmlns:a16="http://schemas.microsoft.com/office/drawing/2014/main" id="{546358C3-F8F7-FBB8-ABF2-03D716023661}"/>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12597951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093FF4-CFC6-94A8-52EB-7F789037F4DA}"/>
              </a:ext>
            </a:extLst>
          </p:cNvPr>
          <p:cNvSpPr>
            <a:spLocks noGrp="1"/>
          </p:cNvSpPr>
          <p:nvPr>
            <p:ph type="title"/>
          </p:nvPr>
        </p:nvSpPr>
        <p:spPr>
          <a:xfrm>
            <a:off x="838200" y="1592215"/>
            <a:ext cx="10515600" cy="750435"/>
          </a:xfrm>
        </p:spPr>
        <p:txBody>
          <a:bodyPr/>
          <a:lstStyle/>
          <a:p>
            <a:r>
              <a:rPr lang="de-AT" sz="3200" err="1"/>
              <a:t>Mannitol</a:t>
            </a:r>
            <a:r>
              <a:rPr lang="de-AT" sz="3200"/>
              <a:t> </a:t>
            </a:r>
            <a:r>
              <a:rPr lang="de-AT" sz="3200" err="1"/>
              <a:t>to</a:t>
            </a:r>
            <a:r>
              <a:rPr lang="de-AT" sz="3200"/>
              <a:t> </a:t>
            </a:r>
            <a:r>
              <a:rPr lang="de-AT" sz="3200" err="1"/>
              <a:t>reinforce</a:t>
            </a:r>
            <a:r>
              <a:rPr lang="de-AT" sz="3200"/>
              <a:t> </a:t>
            </a:r>
            <a:r>
              <a:rPr lang="de-AT" sz="3200" err="1"/>
              <a:t>the</a:t>
            </a:r>
            <a:r>
              <a:rPr lang="de-AT" sz="3200"/>
              <a:t> </a:t>
            </a:r>
            <a:r>
              <a:rPr lang="de-AT" sz="3200" err="1"/>
              <a:t>effect</a:t>
            </a:r>
            <a:r>
              <a:rPr lang="de-AT" sz="3200"/>
              <a:t> </a:t>
            </a:r>
            <a:r>
              <a:rPr lang="de-AT" sz="3200" err="1"/>
              <a:t>of</a:t>
            </a:r>
            <a:r>
              <a:rPr lang="de-AT" sz="3200"/>
              <a:t> HA</a:t>
            </a:r>
            <a:endParaRPr lang="de-DE" sz="3200"/>
          </a:p>
        </p:txBody>
      </p:sp>
      <p:sp>
        <p:nvSpPr>
          <p:cNvPr id="6" name="Rectangle 3">
            <a:extLst>
              <a:ext uri="{FF2B5EF4-FFF2-40B4-BE49-F238E27FC236}">
                <a16:creationId xmlns:a16="http://schemas.microsoft.com/office/drawing/2014/main" id="{2F93F522-E8FF-388A-F74A-A6258495105B}"/>
              </a:ext>
            </a:extLst>
          </p:cNvPr>
          <p:cNvSpPr txBox="1">
            <a:spLocks noChangeArrowheads="1"/>
          </p:cNvSpPr>
          <p:nvPr/>
        </p:nvSpPr>
        <p:spPr>
          <a:xfrm>
            <a:off x="1297940" y="2571315"/>
            <a:ext cx="9632657" cy="2234484"/>
          </a:xfrm>
          <a:prstGeom prst="rect">
            <a:avLst/>
          </a:prstGeom>
        </p:spPr>
        <p:txBody>
          <a:bodyPr wrap="square" lIns="0" tIns="0" rIns="0" bIns="0" rtlCol="0">
            <a:noAutofit/>
          </a:bodyPr>
          <a:lstStyle>
            <a:lvl1pPr marL="0" indent="0" algn="ctr">
              <a:buNone/>
              <a:defRPr b="0" i="0">
                <a:solidFill>
                  <a:schemeClr val="tx1">
                    <a:tint val="75000"/>
                  </a:schemeClr>
                </a:solidFill>
                <a:latin typeface="+mn-lt"/>
                <a:ea typeface="+mn-ea"/>
                <a:cs typeface="+mn-cs"/>
              </a:defRPr>
            </a:lvl1pPr>
            <a:lvl2pPr marL="457200" indent="0" algn="ctr">
              <a:buNone/>
              <a:defRPr>
                <a:solidFill>
                  <a:schemeClr val="tx1">
                    <a:tint val="75000"/>
                  </a:schemeClr>
                </a:solidFill>
                <a:latin typeface="+mn-lt"/>
                <a:ea typeface="+mn-ea"/>
                <a:cs typeface="+mn-cs"/>
              </a:defRPr>
            </a:lvl2pPr>
            <a:lvl3pPr marL="914400" indent="0" algn="ctr">
              <a:buNone/>
              <a:defRPr>
                <a:solidFill>
                  <a:schemeClr val="tx1">
                    <a:tint val="75000"/>
                  </a:schemeClr>
                </a:solidFill>
                <a:latin typeface="+mn-lt"/>
                <a:ea typeface="+mn-ea"/>
                <a:cs typeface="+mn-cs"/>
              </a:defRPr>
            </a:lvl3pPr>
            <a:lvl4pPr marL="1371600" indent="0" algn="ctr">
              <a:buNone/>
              <a:defRPr>
                <a:solidFill>
                  <a:schemeClr val="tx1">
                    <a:tint val="75000"/>
                  </a:schemeClr>
                </a:solidFill>
                <a:latin typeface="+mn-lt"/>
                <a:ea typeface="+mn-ea"/>
                <a:cs typeface="+mn-cs"/>
              </a:defRPr>
            </a:lvl4pPr>
            <a:lvl5pPr marL="1828800" indent="0" algn="ctr">
              <a:buNone/>
              <a:defRPr>
                <a:solidFill>
                  <a:schemeClr val="tx1">
                    <a:tint val="75000"/>
                  </a:schemeClr>
                </a:solidFill>
                <a:latin typeface="+mn-lt"/>
                <a:ea typeface="+mn-ea"/>
                <a:cs typeface="+mn-cs"/>
              </a:defRPr>
            </a:lvl5pPr>
            <a:lvl6pPr marL="2286000" indent="0" algn="ctr">
              <a:buNone/>
              <a:defRPr>
                <a:solidFill>
                  <a:schemeClr val="tx1">
                    <a:tint val="75000"/>
                  </a:schemeClr>
                </a:solidFill>
                <a:latin typeface="+mn-lt"/>
                <a:ea typeface="+mn-ea"/>
                <a:cs typeface="+mn-cs"/>
              </a:defRPr>
            </a:lvl6pPr>
            <a:lvl7pPr marL="2743200" indent="0" algn="ctr">
              <a:buNone/>
              <a:defRPr>
                <a:solidFill>
                  <a:schemeClr val="tx1">
                    <a:tint val="75000"/>
                  </a:schemeClr>
                </a:solidFill>
                <a:latin typeface="+mn-lt"/>
                <a:ea typeface="+mn-ea"/>
                <a:cs typeface="+mn-cs"/>
              </a:defRPr>
            </a:lvl7pPr>
            <a:lvl8pPr marL="3200400" indent="0" algn="ctr">
              <a:buNone/>
              <a:defRPr>
                <a:solidFill>
                  <a:schemeClr val="tx1">
                    <a:tint val="75000"/>
                  </a:schemeClr>
                </a:solidFill>
                <a:latin typeface="+mn-lt"/>
                <a:ea typeface="+mn-ea"/>
                <a:cs typeface="+mn-cs"/>
              </a:defRPr>
            </a:lvl8pPr>
            <a:lvl9pPr marL="3657600" indent="0" algn="ctr">
              <a:buNone/>
              <a:defRPr>
                <a:solidFill>
                  <a:schemeClr val="tx1">
                    <a:tint val="75000"/>
                  </a:schemeClr>
                </a:solidFill>
                <a:latin typeface="+mn-lt"/>
                <a:ea typeface="+mn-ea"/>
                <a:cs typeface="+mn-cs"/>
              </a:defRPr>
            </a:lvl9pPr>
          </a:lstStyle>
          <a:p>
            <a:pPr marL="342900" indent="-342900" algn="l">
              <a:spcBef>
                <a:spcPct val="0"/>
              </a:spcBef>
              <a:buFont typeface="+mj-lt"/>
              <a:buAutoNum type="arabicPeriod"/>
            </a:pPr>
            <a:r>
              <a:rPr lang="it-IT" altLang="it-IT" sz="1800" dirty="0">
                <a:solidFill>
                  <a:schemeClr val="tx1"/>
                </a:solidFill>
                <a:latin typeface="+mn-lt"/>
                <a:ea typeface="+mn-ea"/>
              </a:rPr>
              <a:t>Strong </a:t>
            </a:r>
            <a:r>
              <a:rPr lang="it-IT" altLang="it-IT" sz="1800" dirty="0" err="1">
                <a:solidFill>
                  <a:schemeClr val="tx1"/>
                </a:solidFill>
                <a:latin typeface="+mn-lt"/>
                <a:ea typeface="+mn-ea"/>
              </a:rPr>
              <a:t>hydration</a:t>
            </a:r>
            <a:r>
              <a:rPr lang="it-IT" altLang="it-IT" sz="1800" dirty="0">
                <a:solidFill>
                  <a:schemeClr val="tx1"/>
                </a:solidFill>
                <a:latin typeface="+mn-lt"/>
                <a:ea typeface="+mn-ea"/>
              </a:rPr>
              <a:t>: </a:t>
            </a:r>
            <a:r>
              <a:rPr lang="it-IT" altLang="it-IT" sz="1800" dirty="0" err="1">
                <a:solidFill>
                  <a:schemeClr val="tx1"/>
                </a:solidFill>
                <a:latin typeface="+mn-lt"/>
                <a:ea typeface="+mn-ea"/>
              </a:rPr>
              <a:t>Mannitol</a:t>
            </a:r>
            <a:r>
              <a:rPr lang="it-IT" altLang="it-IT" sz="1800" dirty="0">
                <a:solidFill>
                  <a:schemeClr val="tx1"/>
                </a:solidFill>
                <a:latin typeface="+mn-lt"/>
                <a:ea typeface="+mn-ea"/>
              </a:rPr>
              <a:t> </a:t>
            </a:r>
            <a:r>
              <a:rPr lang="it-IT" altLang="it-IT" sz="1800" dirty="0" err="1">
                <a:solidFill>
                  <a:schemeClr val="tx1"/>
                </a:solidFill>
                <a:latin typeface="+mn-lt"/>
                <a:ea typeface="+mn-ea"/>
              </a:rPr>
              <a:t>is</a:t>
            </a:r>
            <a:r>
              <a:rPr lang="it-IT" altLang="it-IT" sz="1800" dirty="0">
                <a:solidFill>
                  <a:schemeClr val="tx1"/>
                </a:solidFill>
                <a:latin typeface="+mn-lt"/>
                <a:ea typeface="+mn-ea"/>
              </a:rPr>
              <a:t> a </a:t>
            </a:r>
            <a:r>
              <a:rPr lang="it-IT" altLang="it-IT" sz="1800" dirty="0" err="1">
                <a:solidFill>
                  <a:schemeClr val="tx1"/>
                </a:solidFill>
                <a:latin typeface="+mn-lt"/>
                <a:ea typeface="+mn-ea"/>
              </a:rPr>
              <a:t>hygroscopic</a:t>
            </a:r>
            <a:r>
              <a:rPr lang="it-IT" altLang="it-IT" sz="1800" dirty="0">
                <a:solidFill>
                  <a:schemeClr val="tx1"/>
                </a:solidFill>
                <a:latin typeface="+mn-lt"/>
                <a:ea typeface="+mn-ea"/>
              </a:rPr>
              <a:t> agent </a:t>
            </a:r>
            <a:r>
              <a:rPr lang="it-IT" altLang="it-IT" sz="1800" dirty="0" err="1">
                <a:solidFill>
                  <a:schemeClr val="tx1"/>
                </a:solidFill>
                <a:latin typeface="+mn-lt"/>
                <a:ea typeface="+mn-ea"/>
              </a:rPr>
              <a:t>that</a:t>
            </a:r>
            <a:r>
              <a:rPr lang="it-IT" altLang="it-IT" sz="1800" dirty="0">
                <a:solidFill>
                  <a:schemeClr val="tx1"/>
                </a:solidFill>
                <a:latin typeface="+mn-lt"/>
                <a:ea typeface="+mn-ea"/>
              </a:rPr>
              <a:t> </a:t>
            </a:r>
            <a:r>
              <a:rPr lang="it-IT" altLang="it-IT" sz="1800" dirty="0" err="1">
                <a:solidFill>
                  <a:schemeClr val="tx1"/>
                </a:solidFill>
                <a:latin typeface="+mn-lt"/>
                <a:ea typeface="+mn-ea"/>
              </a:rPr>
              <a:t>extends</a:t>
            </a:r>
            <a:r>
              <a:rPr lang="it-IT" altLang="it-IT" sz="1800" dirty="0">
                <a:solidFill>
                  <a:schemeClr val="tx1"/>
                </a:solidFill>
                <a:latin typeface="+mn-lt"/>
                <a:ea typeface="+mn-ea"/>
              </a:rPr>
              <a:t> the </a:t>
            </a:r>
            <a:r>
              <a:rPr lang="it-IT" altLang="it-IT" sz="1800" dirty="0" err="1">
                <a:solidFill>
                  <a:schemeClr val="tx1"/>
                </a:solidFill>
                <a:latin typeface="+mn-lt"/>
                <a:ea typeface="+mn-ea"/>
              </a:rPr>
              <a:t>effect</a:t>
            </a:r>
            <a:r>
              <a:rPr lang="it-IT" altLang="it-IT" sz="1800" dirty="0">
                <a:solidFill>
                  <a:schemeClr val="tx1"/>
                </a:solidFill>
                <a:latin typeface="+mn-lt"/>
                <a:ea typeface="+mn-ea"/>
              </a:rPr>
              <a:t> of HA </a:t>
            </a:r>
          </a:p>
          <a:p>
            <a:pPr marL="342900" indent="-342900" algn="l">
              <a:spcBef>
                <a:spcPct val="0"/>
              </a:spcBef>
              <a:buFont typeface="+mj-lt"/>
              <a:buAutoNum type="arabicPeriod"/>
            </a:pPr>
            <a:endParaRPr lang="it-IT" altLang="it-IT" sz="1800" dirty="0">
              <a:solidFill>
                <a:schemeClr val="tx1"/>
              </a:solidFill>
              <a:latin typeface="+mn-lt"/>
              <a:ea typeface="+mn-ea"/>
            </a:endParaRPr>
          </a:p>
          <a:p>
            <a:pPr marL="342900" indent="-342900" algn="l">
              <a:spcBef>
                <a:spcPct val="0"/>
              </a:spcBef>
              <a:buFont typeface="+mj-lt"/>
              <a:buAutoNum type="arabicPeriod"/>
            </a:pPr>
            <a:r>
              <a:rPr lang="it-IT" altLang="it-IT" sz="1800" dirty="0" err="1">
                <a:solidFill>
                  <a:schemeClr val="tx1"/>
                </a:solidFill>
                <a:latin typeface="+mn-lt"/>
                <a:ea typeface="+mn-ea"/>
              </a:rPr>
              <a:t>Antioxidant</a:t>
            </a:r>
            <a:r>
              <a:rPr lang="it-IT" altLang="it-IT" sz="1800" dirty="0">
                <a:solidFill>
                  <a:schemeClr val="tx1"/>
                </a:solidFill>
                <a:latin typeface="+mn-lt"/>
                <a:ea typeface="+mn-ea"/>
              </a:rPr>
              <a:t> activity</a:t>
            </a:r>
          </a:p>
          <a:p>
            <a:pPr marL="342900" indent="-342900" algn="l">
              <a:spcBef>
                <a:spcPct val="0"/>
              </a:spcBef>
              <a:buFont typeface="+mj-lt"/>
              <a:buAutoNum type="arabicPeriod"/>
            </a:pPr>
            <a:endParaRPr lang="it-IT" altLang="it-IT" sz="1800" dirty="0">
              <a:solidFill>
                <a:schemeClr val="tx1"/>
              </a:solidFill>
              <a:latin typeface="+mn-lt"/>
              <a:ea typeface="+mn-ea"/>
            </a:endParaRPr>
          </a:p>
          <a:p>
            <a:pPr marL="342900" indent="-342900" algn="l">
              <a:spcBef>
                <a:spcPct val="0"/>
              </a:spcBef>
              <a:buFont typeface="+mj-lt"/>
              <a:buAutoNum type="arabicPeriod"/>
            </a:pPr>
            <a:r>
              <a:rPr lang="it-IT" altLang="it-IT" sz="1800" dirty="0" err="1">
                <a:solidFill>
                  <a:schemeClr val="tx1"/>
                </a:solidFill>
                <a:latin typeface="+mn-lt"/>
                <a:ea typeface="+mn-ea"/>
              </a:rPr>
              <a:t>Increase</a:t>
            </a:r>
            <a:r>
              <a:rPr lang="it-IT" altLang="it-IT" sz="1800" dirty="0">
                <a:solidFill>
                  <a:schemeClr val="tx1"/>
                </a:solidFill>
                <a:latin typeface="+mn-lt"/>
                <a:ea typeface="+mn-ea"/>
              </a:rPr>
              <a:t> of </a:t>
            </a:r>
            <a:r>
              <a:rPr lang="it-IT" altLang="it-IT" sz="1800" dirty="0" err="1">
                <a:solidFill>
                  <a:schemeClr val="tx1"/>
                </a:solidFill>
                <a:latin typeface="+mn-lt"/>
                <a:ea typeface="+mn-ea"/>
              </a:rPr>
              <a:t>collagen</a:t>
            </a:r>
            <a:r>
              <a:rPr lang="it-IT" altLang="it-IT" sz="1800" dirty="0">
                <a:solidFill>
                  <a:schemeClr val="tx1"/>
                </a:solidFill>
                <a:latin typeface="+mn-lt"/>
                <a:ea typeface="+mn-ea"/>
              </a:rPr>
              <a:t> </a:t>
            </a:r>
          </a:p>
          <a:p>
            <a:pPr algn="l" eaLnBrk="1" hangingPunct="1">
              <a:spcBef>
                <a:spcPct val="0"/>
              </a:spcBef>
            </a:pPr>
            <a:endParaRPr lang="it-IT" altLang="it-IT" sz="1800" b="1" dirty="0">
              <a:solidFill>
                <a:schemeClr val="tx1"/>
              </a:solidFill>
            </a:endParaRPr>
          </a:p>
        </p:txBody>
      </p:sp>
      <p:pic>
        <p:nvPicPr>
          <p:cNvPr id="11" name="Picture 10" descr="A green apple with a stem&#10;&#10;Description automatically generated with medium confidence">
            <a:extLst>
              <a:ext uri="{FF2B5EF4-FFF2-40B4-BE49-F238E27FC236}">
                <a16:creationId xmlns:a16="http://schemas.microsoft.com/office/drawing/2014/main" id="{BF4B5C72-6CD6-EAA0-DBBD-D7C45DF928E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02930" y="2892243"/>
            <a:ext cx="3295650" cy="3246215"/>
          </a:xfrm>
          <a:prstGeom prst="rect">
            <a:avLst/>
          </a:prstGeom>
        </p:spPr>
      </p:pic>
      <p:pic>
        <p:nvPicPr>
          <p:cNvPr id="13" name="Picture 12" descr="A picture containing indoor, apple, fruit, green&#10;&#10;Description automatically generated">
            <a:extLst>
              <a:ext uri="{FF2B5EF4-FFF2-40B4-BE49-F238E27FC236}">
                <a16:creationId xmlns:a16="http://schemas.microsoft.com/office/drawing/2014/main" id="{3A9E0A77-6304-32C3-FC54-506878F4854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198966" y="3757353"/>
            <a:ext cx="3302752" cy="2096889"/>
          </a:xfrm>
          <a:prstGeom prst="rect">
            <a:avLst/>
          </a:prstGeom>
        </p:spPr>
      </p:pic>
      <p:sp>
        <p:nvSpPr>
          <p:cNvPr id="7" name="Right Arrow 10">
            <a:extLst>
              <a:ext uri="{FF2B5EF4-FFF2-40B4-BE49-F238E27FC236}">
                <a16:creationId xmlns:a16="http://schemas.microsoft.com/office/drawing/2014/main" id="{406D524E-6DA4-E19F-7A6A-7AF9692C523D}"/>
              </a:ext>
            </a:extLst>
          </p:cNvPr>
          <p:cNvSpPr/>
          <p:nvPr/>
        </p:nvSpPr>
        <p:spPr>
          <a:xfrm>
            <a:off x="7658709" y="4601011"/>
            <a:ext cx="703174" cy="409575"/>
          </a:xfrm>
          <a:prstGeom prst="rightArrow">
            <a:avLst>
              <a:gd name="adj1" fmla="val 36355"/>
              <a:gd name="adj2"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 name="TextBox 2">
            <a:extLst>
              <a:ext uri="{FF2B5EF4-FFF2-40B4-BE49-F238E27FC236}">
                <a16:creationId xmlns:a16="http://schemas.microsoft.com/office/drawing/2014/main" id="{F8EF8D21-A7BB-1C09-E80E-2E8A3A7D5C35}"/>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249916002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F92E5A-BA1E-B708-8651-5F2AD2E7B2E0}"/>
              </a:ext>
            </a:extLst>
          </p:cNvPr>
          <p:cNvSpPr>
            <a:spLocks noGrp="1"/>
          </p:cNvSpPr>
          <p:nvPr>
            <p:ph type="title"/>
          </p:nvPr>
        </p:nvSpPr>
        <p:spPr>
          <a:xfrm>
            <a:off x="838200" y="1421725"/>
            <a:ext cx="10515600" cy="750435"/>
          </a:xfrm>
        </p:spPr>
        <p:txBody>
          <a:bodyPr/>
          <a:lstStyle/>
          <a:p>
            <a:r>
              <a:rPr lang="de-AT" err="1"/>
              <a:t>Mannitol</a:t>
            </a:r>
            <a:r>
              <a:rPr lang="de-AT"/>
              <a:t> </a:t>
            </a:r>
            <a:r>
              <a:rPr lang="de-AT" err="1"/>
              <a:t>to</a:t>
            </a:r>
            <a:r>
              <a:rPr lang="de-AT"/>
              <a:t> </a:t>
            </a:r>
            <a:r>
              <a:rPr lang="de-AT" err="1"/>
              <a:t>reinforce</a:t>
            </a:r>
            <a:r>
              <a:rPr lang="de-AT"/>
              <a:t> </a:t>
            </a:r>
            <a:r>
              <a:rPr lang="de-AT" err="1"/>
              <a:t>the</a:t>
            </a:r>
            <a:r>
              <a:rPr lang="de-AT"/>
              <a:t> </a:t>
            </a:r>
            <a:r>
              <a:rPr lang="de-AT" err="1"/>
              <a:t>effect</a:t>
            </a:r>
            <a:r>
              <a:rPr lang="de-AT"/>
              <a:t> </a:t>
            </a:r>
            <a:r>
              <a:rPr lang="de-AT" err="1"/>
              <a:t>of</a:t>
            </a:r>
            <a:r>
              <a:rPr lang="de-AT"/>
              <a:t> HA</a:t>
            </a:r>
            <a:endParaRPr lang="LID4096"/>
          </a:p>
        </p:txBody>
      </p:sp>
      <p:graphicFrame>
        <p:nvGraphicFramePr>
          <p:cNvPr id="4" name="Oggetto 1">
            <a:extLst>
              <a:ext uri="{FF2B5EF4-FFF2-40B4-BE49-F238E27FC236}">
                <a16:creationId xmlns:a16="http://schemas.microsoft.com/office/drawing/2014/main" id="{74B73A26-D8B7-3ED7-F6C8-5C9F75D3D57D}"/>
              </a:ext>
            </a:extLst>
          </p:cNvPr>
          <p:cNvGraphicFramePr>
            <a:graphicFrameLocks noChangeAspect="1"/>
          </p:cNvGraphicFramePr>
          <p:nvPr>
            <p:extLst>
              <p:ext uri="{D42A27DB-BD31-4B8C-83A1-F6EECF244321}">
                <p14:modId xmlns:p14="http://schemas.microsoft.com/office/powerpoint/2010/main" val="3429053455"/>
              </p:ext>
            </p:extLst>
          </p:nvPr>
        </p:nvGraphicFramePr>
        <p:xfrm>
          <a:off x="1372772" y="2376829"/>
          <a:ext cx="5977181" cy="3933142"/>
        </p:xfrm>
        <a:graphic>
          <a:graphicData uri="http://schemas.openxmlformats.org/presentationml/2006/ole">
            <mc:AlternateContent xmlns:mc="http://schemas.openxmlformats.org/markup-compatibility/2006">
              <mc:Choice xmlns:v="urn:schemas-microsoft-com:vml" Requires="v">
                <p:oleObj r:id="rId2" imgW="6675699" imgH="4389500" progId="Excel.Chart.8">
                  <p:embed/>
                </p:oleObj>
              </mc:Choice>
              <mc:Fallback>
                <p:oleObj r:id="rId2" imgW="6675699" imgH="4389500" progId="Excel.Chart.8">
                  <p:embed/>
                  <p:pic>
                    <p:nvPicPr>
                      <p:cNvPr id="4" name="Oggetto 1">
                        <a:extLst>
                          <a:ext uri="{FF2B5EF4-FFF2-40B4-BE49-F238E27FC236}">
                            <a16:creationId xmlns:a16="http://schemas.microsoft.com/office/drawing/2014/main" id="{74B73A26-D8B7-3ED7-F6C8-5C9F75D3D5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2772" y="2376829"/>
                        <a:ext cx="5977181" cy="3933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5" name="Text Box 8">
            <a:extLst>
              <a:ext uri="{FF2B5EF4-FFF2-40B4-BE49-F238E27FC236}">
                <a16:creationId xmlns:a16="http://schemas.microsoft.com/office/drawing/2014/main" id="{E73A9D0E-4AA8-01CE-FD1A-933ED07D9C3A}"/>
              </a:ext>
            </a:extLst>
          </p:cNvPr>
          <p:cNvSpPr txBox="1">
            <a:spLocks noChangeArrowheads="1"/>
          </p:cNvSpPr>
          <p:nvPr/>
        </p:nvSpPr>
        <p:spPr bwMode="auto">
          <a:xfrm>
            <a:off x="838200" y="6514640"/>
            <a:ext cx="6941234"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50000"/>
              </a:spcBef>
              <a:buFontTx/>
              <a:buNone/>
              <a:defRPr/>
            </a:pPr>
            <a:r>
              <a:rPr lang="en-US" altLang="it-IT" sz="800">
                <a:solidFill>
                  <a:schemeClr val="tx1">
                    <a:lumMod val="65000"/>
                    <a:lumOff val="35000"/>
                  </a:schemeClr>
                </a:solidFill>
                <a:latin typeface="+mn-lt"/>
                <a:ea typeface="Verdana" pitchFamily="34" charset="0"/>
                <a:cs typeface="Calibri" panose="020F0502020204030204" pitchFamily="34" charset="0"/>
              </a:rPr>
              <a:t>Mendoza G, Alvarez AI, Pulido MM, Molina AJ, Merino G, Real R et al. Inhibitory effects of different antioxidants on hyaluronan depolymerization. </a:t>
            </a:r>
            <a:r>
              <a:rPr lang="en-US" altLang="it-IT" sz="800" err="1">
                <a:solidFill>
                  <a:schemeClr val="tx1">
                    <a:lumMod val="65000"/>
                    <a:lumOff val="35000"/>
                  </a:schemeClr>
                </a:solidFill>
                <a:latin typeface="+mn-lt"/>
                <a:ea typeface="Verdana" pitchFamily="34" charset="0"/>
                <a:cs typeface="Calibri" panose="020F0502020204030204" pitchFamily="34" charset="0"/>
              </a:rPr>
              <a:t>Carbohydr</a:t>
            </a:r>
            <a:r>
              <a:rPr lang="en-US" altLang="it-IT" sz="800">
                <a:solidFill>
                  <a:schemeClr val="tx1">
                    <a:lumMod val="65000"/>
                    <a:lumOff val="35000"/>
                  </a:schemeClr>
                </a:solidFill>
                <a:latin typeface="+mn-lt"/>
                <a:ea typeface="Verdana" pitchFamily="34" charset="0"/>
                <a:cs typeface="Calibri" panose="020F0502020204030204" pitchFamily="34" charset="0"/>
              </a:rPr>
              <a:t> Res. 2007 Jan 15;342(1):96-102. </a:t>
            </a:r>
            <a:r>
              <a:rPr lang="en-US" altLang="it-IT" sz="800" err="1">
                <a:solidFill>
                  <a:schemeClr val="tx1">
                    <a:lumMod val="65000"/>
                    <a:lumOff val="35000"/>
                  </a:schemeClr>
                </a:solidFill>
                <a:latin typeface="+mn-lt"/>
                <a:ea typeface="Verdana" pitchFamily="34" charset="0"/>
                <a:cs typeface="Calibri" panose="020F0502020204030204" pitchFamily="34" charset="0"/>
              </a:rPr>
              <a:t>doi</a:t>
            </a:r>
            <a:r>
              <a:rPr lang="en-US" altLang="it-IT" sz="800">
                <a:solidFill>
                  <a:schemeClr val="tx1">
                    <a:lumMod val="65000"/>
                    <a:lumOff val="35000"/>
                  </a:schemeClr>
                </a:solidFill>
                <a:latin typeface="+mn-lt"/>
                <a:ea typeface="Verdana" pitchFamily="34" charset="0"/>
                <a:cs typeface="Calibri" panose="020F0502020204030204" pitchFamily="34" charset="0"/>
              </a:rPr>
              <a:t>: 10.1016/j.carres.2006.10.027. </a:t>
            </a:r>
            <a:r>
              <a:rPr lang="en-US" altLang="it-IT" sz="800" err="1">
                <a:solidFill>
                  <a:schemeClr val="tx1">
                    <a:lumMod val="65000"/>
                    <a:lumOff val="35000"/>
                  </a:schemeClr>
                </a:solidFill>
                <a:latin typeface="+mn-lt"/>
                <a:ea typeface="Verdana" pitchFamily="34" charset="0"/>
                <a:cs typeface="Calibri" panose="020F0502020204030204" pitchFamily="34" charset="0"/>
              </a:rPr>
              <a:t>Epub</a:t>
            </a:r>
            <a:r>
              <a:rPr lang="en-US" altLang="it-IT" sz="800">
                <a:solidFill>
                  <a:schemeClr val="tx1">
                    <a:lumMod val="65000"/>
                    <a:lumOff val="35000"/>
                  </a:schemeClr>
                </a:solidFill>
                <a:latin typeface="+mn-lt"/>
                <a:ea typeface="Verdana" pitchFamily="34" charset="0"/>
                <a:cs typeface="Calibri" panose="020F0502020204030204" pitchFamily="34" charset="0"/>
              </a:rPr>
              <a:t> 2006 Nov 2. PMID: 17123492.</a:t>
            </a:r>
          </a:p>
        </p:txBody>
      </p:sp>
      <p:sp>
        <p:nvSpPr>
          <p:cNvPr id="16" name="Segnaposto contenuto 2">
            <a:extLst>
              <a:ext uri="{FF2B5EF4-FFF2-40B4-BE49-F238E27FC236}">
                <a16:creationId xmlns:a16="http://schemas.microsoft.com/office/drawing/2014/main" id="{3A58FBB4-CAA1-9919-216F-50378CDD10E2}"/>
              </a:ext>
            </a:extLst>
          </p:cNvPr>
          <p:cNvSpPr txBox="1">
            <a:spLocks/>
          </p:cNvSpPr>
          <p:nvPr/>
        </p:nvSpPr>
        <p:spPr>
          <a:xfrm>
            <a:off x="8591803" y="2893683"/>
            <a:ext cx="2761997" cy="1797886"/>
          </a:xfrm>
          <a:prstGeom prst="rect">
            <a:avLst/>
          </a:prstGeom>
        </p:spPr>
        <p:txBody>
          <a:bodyPr wrap="square" lIns="0" rIns="180000">
            <a:normAutofit/>
          </a:bodyPr>
          <a:lstStyle>
            <a:lvl1pPr marL="0">
              <a:defRPr>
                <a:latin typeface="+mn-lt"/>
                <a:ea typeface="+mn-ea"/>
                <a:cs typeface="+mn-cs"/>
              </a:defRPr>
            </a:lvl1pPr>
            <a:lvl2pPr marL="457178">
              <a:defRPr>
                <a:latin typeface="+mn-lt"/>
                <a:ea typeface="+mn-ea"/>
                <a:cs typeface="+mn-cs"/>
              </a:defRPr>
            </a:lvl2pPr>
            <a:lvl3pPr marL="914354">
              <a:defRPr>
                <a:latin typeface="+mn-lt"/>
                <a:ea typeface="+mn-ea"/>
                <a:cs typeface="+mn-cs"/>
              </a:defRPr>
            </a:lvl3pPr>
            <a:lvl4pPr marL="1371532">
              <a:defRPr>
                <a:latin typeface="+mn-lt"/>
                <a:ea typeface="+mn-ea"/>
                <a:cs typeface="+mn-cs"/>
              </a:defRPr>
            </a:lvl4pPr>
            <a:lvl5pPr marL="1828709">
              <a:defRPr>
                <a:latin typeface="+mn-lt"/>
                <a:ea typeface="+mn-ea"/>
                <a:cs typeface="+mn-cs"/>
              </a:defRPr>
            </a:lvl5pPr>
            <a:lvl6pPr marL="2285886">
              <a:defRPr>
                <a:latin typeface="+mn-lt"/>
                <a:ea typeface="+mn-ea"/>
                <a:cs typeface="+mn-cs"/>
              </a:defRPr>
            </a:lvl6pPr>
            <a:lvl7pPr marL="2743062">
              <a:defRPr>
                <a:latin typeface="+mn-lt"/>
                <a:ea typeface="+mn-ea"/>
                <a:cs typeface="+mn-cs"/>
              </a:defRPr>
            </a:lvl7pPr>
            <a:lvl8pPr marL="3200240">
              <a:defRPr>
                <a:latin typeface="+mn-lt"/>
                <a:ea typeface="+mn-ea"/>
                <a:cs typeface="+mn-cs"/>
              </a:defRPr>
            </a:lvl8pPr>
            <a:lvl9pPr marL="3657418">
              <a:defRPr>
                <a:latin typeface="+mn-lt"/>
                <a:ea typeface="+mn-ea"/>
                <a:cs typeface="+mn-cs"/>
              </a:defRPr>
            </a:lvl9pPr>
          </a:lstStyle>
          <a:p>
            <a:pPr lvl="0" algn="ctr"/>
            <a:r>
              <a:rPr lang="en-US" kern="0" dirty="0">
                <a:cs typeface="Calibri" panose="020F0502020204030204" pitchFamily="34" charset="0"/>
              </a:rPr>
              <a:t>MANNITOL PREVENTS THE HA DEGRADATION and PROLONGS THE HA ACTIVITY</a:t>
            </a:r>
            <a:endParaRPr lang="en-US" kern="0" dirty="0">
              <a:cs typeface="Calibri Light" panose="020F0302020204030204" pitchFamily="34" charset="0"/>
            </a:endParaRPr>
          </a:p>
        </p:txBody>
      </p:sp>
      <p:sp>
        <p:nvSpPr>
          <p:cNvPr id="17" name="Rettangolo 3">
            <a:extLst>
              <a:ext uri="{FF2B5EF4-FFF2-40B4-BE49-F238E27FC236}">
                <a16:creationId xmlns:a16="http://schemas.microsoft.com/office/drawing/2014/main" id="{15796872-20E5-A9C3-5114-0058C9DCCB4E}"/>
              </a:ext>
            </a:extLst>
          </p:cNvPr>
          <p:cNvSpPr>
            <a:spLocks noChangeArrowheads="1"/>
          </p:cNvSpPr>
          <p:nvPr/>
        </p:nvSpPr>
        <p:spPr bwMode="auto">
          <a:xfrm>
            <a:off x="8719685" y="4423836"/>
            <a:ext cx="2506232"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it-IT" altLang="it-IT" sz="1800">
                <a:latin typeface="+mn-lt"/>
                <a:ea typeface="Verdana" panose="020B0604030504040204" pitchFamily="34" charset="0"/>
                <a:cs typeface="Calibri" panose="020F0502020204030204" pitchFamily="34" charset="0"/>
              </a:rPr>
              <a:t>MANNITOL REDUCES THE DEGRADATION OF HA BY 34%</a:t>
            </a:r>
          </a:p>
        </p:txBody>
      </p:sp>
      <p:sp>
        <p:nvSpPr>
          <p:cNvPr id="18" name="CasellaDiTesto 1">
            <a:extLst>
              <a:ext uri="{FF2B5EF4-FFF2-40B4-BE49-F238E27FC236}">
                <a16:creationId xmlns:a16="http://schemas.microsoft.com/office/drawing/2014/main" id="{4955DF58-F29E-A56C-519C-43EFE3ED9C30}"/>
              </a:ext>
            </a:extLst>
          </p:cNvPr>
          <p:cNvSpPr txBox="1"/>
          <p:nvPr/>
        </p:nvSpPr>
        <p:spPr>
          <a:xfrm rot="16200000">
            <a:off x="24726" y="3791141"/>
            <a:ext cx="2136531" cy="307777"/>
          </a:xfrm>
          <a:prstGeom prst="rect">
            <a:avLst/>
          </a:prstGeom>
          <a:solidFill>
            <a:schemeClr val="bg1"/>
          </a:solidFill>
        </p:spPr>
        <p:txBody>
          <a:bodyPr wrap="square" rtlCol="0">
            <a:spAutoFit/>
          </a:bodyPr>
          <a:lstStyle/>
          <a:p>
            <a:pPr algn="ctr"/>
            <a:r>
              <a:rPr lang="it-IT" sz="1400"/>
              <a:t>% of </a:t>
            </a:r>
            <a:r>
              <a:rPr lang="it-IT" sz="1400" err="1"/>
              <a:t>inibition</a:t>
            </a:r>
            <a:endParaRPr lang="it-IT" sz="1400"/>
          </a:p>
        </p:txBody>
      </p:sp>
      <p:sp>
        <p:nvSpPr>
          <p:cNvPr id="6" name="TextBox 5">
            <a:extLst>
              <a:ext uri="{FF2B5EF4-FFF2-40B4-BE49-F238E27FC236}">
                <a16:creationId xmlns:a16="http://schemas.microsoft.com/office/drawing/2014/main" id="{CA90F586-A521-BB86-EF60-A3F5D99328AD}"/>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345271043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26EB72A1-CE3C-CFEB-6BA2-48D67E7F7913}"/>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lumMod val="75000"/>
                  <a:lumOff val="25000"/>
                </a:schemeClr>
              </a:solidFill>
            </a:endParaRPr>
          </a:p>
        </p:txBody>
      </p:sp>
      <p:sp>
        <p:nvSpPr>
          <p:cNvPr id="8" name="Parallelogramm 4">
            <a:extLst>
              <a:ext uri="{FF2B5EF4-FFF2-40B4-BE49-F238E27FC236}">
                <a16:creationId xmlns:a16="http://schemas.microsoft.com/office/drawing/2014/main" id="{C8687091-6B4C-69B1-9E04-C8173C8756E2}"/>
              </a:ext>
            </a:extLst>
          </p:cNvPr>
          <p:cNvSpPr/>
          <p:nvPr/>
        </p:nvSpPr>
        <p:spPr>
          <a:xfrm>
            <a:off x="-428893" y="-98474"/>
            <a:ext cx="6140815" cy="6983579"/>
          </a:xfrm>
          <a:custGeom>
            <a:avLst/>
            <a:gdLst>
              <a:gd name="connsiteX0" fmla="*/ 0 w 7840566"/>
              <a:gd name="connsiteY0" fmla="*/ 6858000 h 6858000"/>
              <a:gd name="connsiteX1" fmla="*/ 1714500 w 7840566"/>
              <a:gd name="connsiteY1" fmla="*/ 0 h 6858000"/>
              <a:gd name="connsiteX2" fmla="*/ 7840566 w 7840566"/>
              <a:gd name="connsiteY2" fmla="*/ 0 h 6858000"/>
              <a:gd name="connsiteX3" fmla="*/ 6126066 w 7840566"/>
              <a:gd name="connsiteY3" fmla="*/ 6858000 h 6858000"/>
              <a:gd name="connsiteX4" fmla="*/ 0 w 7840566"/>
              <a:gd name="connsiteY4" fmla="*/ 6858000 h 6858000"/>
              <a:gd name="connsiteX0" fmla="*/ 0 w 6345399"/>
              <a:gd name="connsiteY0" fmla="*/ 6858000 h 6858000"/>
              <a:gd name="connsiteX1" fmla="*/ 1714500 w 6345399"/>
              <a:gd name="connsiteY1" fmla="*/ 0 h 6858000"/>
              <a:gd name="connsiteX2" fmla="*/ 6345399 w 6345399"/>
              <a:gd name="connsiteY2" fmla="*/ 24713 h 6858000"/>
              <a:gd name="connsiteX3" fmla="*/ 6126066 w 6345399"/>
              <a:gd name="connsiteY3" fmla="*/ 6858000 h 6858000"/>
              <a:gd name="connsiteX4" fmla="*/ 0 w 6345399"/>
              <a:gd name="connsiteY4" fmla="*/ 6858000 h 6858000"/>
              <a:gd name="connsiteX0" fmla="*/ 0 w 6126066"/>
              <a:gd name="connsiteY0" fmla="*/ 6858000 h 6858000"/>
              <a:gd name="connsiteX1" fmla="*/ 1714500 w 6126066"/>
              <a:gd name="connsiteY1" fmla="*/ 0 h 6858000"/>
              <a:gd name="connsiteX2" fmla="*/ 6122978 w 6126066"/>
              <a:gd name="connsiteY2" fmla="*/ 37070 h 6858000"/>
              <a:gd name="connsiteX3" fmla="*/ 6126066 w 6126066"/>
              <a:gd name="connsiteY3" fmla="*/ 6858000 h 6858000"/>
              <a:gd name="connsiteX4" fmla="*/ 0 w 6126066"/>
              <a:gd name="connsiteY4" fmla="*/ 6858000 h 6858000"/>
              <a:gd name="connsiteX0" fmla="*/ 0 w 6135401"/>
              <a:gd name="connsiteY0" fmla="*/ 6870357 h 6870357"/>
              <a:gd name="connsiteX1" fmla="*/ 1714500 w 6135401"/>
              <a:gd name="connsiteY1" fmla="*/ 12357 h 6870357"/>
              <a:gd name="connsiteX2" fmla="*/ 6135335 w 6135401"/>
              <a:gd name="connsiteY2" fmla="*/ 0 h 6870357"/>
              <a:gd name="connsiteX3" fmla="*/ 6126066 w 6135401"/>
              <a:gd name="connsiteY3" fmla="*/ 6870357 h 6870357"/>
              <a:gd name="connsiteX4" fmla="*/ 0 w 6135401"/>
              <a:gd name="connsiteY4" fmla="*/ 6870357 h 6870357"/>
              <a:gd name="connsiteX0" fmla="*/ 0 w 4542575"/>
              <a:gd name="connsiteY0" fmla="*/ 6870357 h 6870357"/>
              <a:gd name="connsiteX1" fmla="*/ 121674 w 4542575"/>
              <a:gd name="connsiteY1" fmla="*/ 12357 h 6870357"/>
              <a:gd name="connsiteX2" fmla="*/ 4542509 w 4542575"/>
              <a:gd name="connsiteY2" fmla="*/ 0 h 6870357"/>
              <a:gd name="connsiteX3" fmla="*/ 4533240 w 4542575"/>
              <a:gd name="connsiteY3" fmla="*/ 6870357 h 6870357"/>
              <a:gd name="connsiteX4" fmla="*/ 0 w 4542575"/>
              <a:gd name="connsiteY4" fmla="*/ 6870357 h 6870357"/>
              <a:gd name="connsiteX0" fmla="*/ 0 w 6067073"/>
              <a:gd name="connsiteY0" fmla="*/ 6870357 h 6914602"/>
              <a:gd name="connsiteX1" fmla="*/ 121674 w 6067073"/>
              <a:gd name="connsiteY1" fmla="*/ 12357 h 6914602"/>
              <a:gd name="connsiteX2" fmla="*/ 4542509 w 6067073"/>
              <a:gd name="connsiteY2" fmla="*/ 0 h 6914602"/>
              <a:gd name="connsiteX3" fmla="*/ 6067073 w 6067073"/>
              <a:gd name="connsiteY3" fmla="*/ 6914602 h 6914602"/>
              <a:gd name="connsiteX4" fmla="*/ 0 w 6067073"/>
              <a:gd name="connsiteY4" fmla="*/ 6870357 h 6914602"/>
              <a:gd name="connsiteX0" fmla="*/ 0 w 6067073"/>
              <a:gd name="connsiteY0" fmla="*/ 6870357 h 6914602"/>
              <a:gd name="connsiteX1" fmla="*/ 121674 w 6067073"/>
              <a:gd name="connsiteY1" fmla="*/ 12357 h 6914602"/>
              <a:gd name="connsiteX2" fmla="*/ 4542509 w 6067073"/>
              <a:gd name="connsiteY2" fmla="*/ 0 h 6914602"/>
              <a:gd name="connsiteX3" fmla="*/ 6067073 w 6067073"/>
              <a:gd name="connsiteY3" fmla="*/ 6914602 h 6914602"/>
              <a:gd name="connsiteX4" fmla="*/ 0 w 6067073"/>
              <a:gd name="connsiteY4" fmla="*/ 6870357 h 6914602"/>
              <a:gd name="connsiteX0" fmla="*/ 0 w 6067073"/>
              <a:gd name="connsiteY0" fmla="*/ 6870357 h 6914602"/>
              <a:gd name="connsiteX1" fmla="*/ 121674 w 6067073"/>
              <a:gd name="connsiteY1" fmla="*/ 12357 h 6914602"/>
              <a:gd name="connsiteX2" fmla="*/ 4542509 w 6067073"/>
              <a:gd name="connsiteY2" fmla="*/ 0 h 6914602"/>
              <a:gd name="connsiteX3" fmla="*/ 6067073 w 6067073"/>
              <a:gd name="connsiteY3" fmla="*/ 6914602 h 6914602"/>
              <a:gd name="connsiteX4" fmla="*/ 0 w 6067073"/>
              <a:gd name="connsiteY4" fmla="*/ 6870357 h 6914602"/>
              <a:gd name="connsiteX0" fmla="*/ 0 w 6140815"/>
              <a:gd name="connsiteY0" fmla="*/ 6870357 h 6885105"/>
              <a:gd name="connsiteX1" fmla="*/ 121674 w 6140815"/>
              <a:gd name="connsiteY1" fmla="*/ 12357 h 6885105"/>
              <a:gd name="connsiteX2" fmla="*/ 4542509 w 6140815"/>
              <a:gd name="connsiteY2" fmla="*/ 0 h 6885105"/>
              <a:gd name="connsiteX3" fmla="*/ 6140815 w 6140815"/>
              <a:gd name="connsiteY3" fmla="*/ 6885105 h 6885105"/>
              <a:gd name="connsiteX4" fmla="*/ 0 w 6140815"/>
              <a:gd name="connsiteY4" fmla="*/ 6870357 h 6885105"/>
              <a:gd name="connsiteX0" fmla="*/ 0 w 6140815"/>
              <a:gd name="connsiteY0" fmla="*/ 6870357 h 6885105"/>
              <a:gd name="connsiteX1" fmla="*/ 121674 w 6140815"/>
              <a:gd name="connsiteY1" fmla="*/ 12357 h 6885105"/>
              <a:gd name="connsiteX2" fmla="*/ 4542509 w 6140815"/>
              <a:gd name="connsiteY2" fmla="*/ 0 h 6885105"/>
              <a:gd name="connsiteX3" fmla="*/ 6140815 w 6140815"/>
              <a:gd name="connsiteY3" fmla="*/ 6885105 h 6885105"/>
              <a:gd name="connsiteX4" fmla="*/ 0 w 6140815"/>
              <a:gd name="connsiteY4" fmla="*/ 6870357 h 6885105"/>
              <a:gd name="connsiteX0" fmla="*/ 0 w 6140815"/>
              <a:gd name="connsiteY0" fmla="*/ 6870357 h 6885105"/>
              <a:gd name="connsiteX1" fmla="*/ 121674 w 6140815"/>
              <a:gd name="connsiteY1" fmla="*/ 12357 h 6885105"/>
              <a:gd name="connsiteX2" fmla="*/ 4542509 w 6140815"/>
              <a:gd name="connsiteY2" fmla="*/ 0 h 6885105"/>
              <a:gd name="connsiteX3" fmla="*/ 6140815 w 6140815"/>
              <a:gd name="connsiteY3" fmla="*/ 6885105 h 6885105"/>
              <a:gd name="connsiteX4" fmla="*/ 0 w 6140815"/>
              <a:gd name="connsiteY4" fmla="*/ 6870357 h 6885105"/>
              <a:gd name="connsiteX0" fmla="*/ 0 w 6140815"/>
              <a:gd name="connsiteY0" fmla="*/ 6870357 h 6885105"/>
              <a:gd name="connsiteX1" fmla="*/ 121674 w 6140815"/>
              <a:gd name="connsiteY1" fmla="*/ 12357 h 6885105"/>
              <a:gd name="connsiteX2" fmla="*/ 4542509 w 6140815"/>
              <a:gd name="connsiteY2" fmla="*/ 0 h 6885105"/>
              <a:gd name="connsiteX3" fmla="*/ 6140815 w 6140815"/>
              <a:gd name="connsiteY3" fmla="*/ 6885105 h 6885105"/>
              <a:gd name="connsiteX4" fmla="*/ 0 w 6140815"/>
              <a:gd name="connsiteY4" fmla="*/ 6870357 h 6885105"/>
              <a:gd name="connsiteX0" fmla="*/ 0 w 6140815"/>
              <a:gd name="connsiteY0" fmla="*/ 6870357 h 6885105"/>
              <a:gd name="connsiteX1" fmla="*/ 121674 w 6140815"/>
              <a:gd name="connsiteY1" fmla="*/ 12357 h 6885105"/>
              <a:gd name="connsiteX2" fmla="*/ 4542509 w 6140815"/>
              <a:gd name="connsiteY2" fmla="*/ 0 h 6885105"/>
              <a:gd name="connsiteX3" fmla="*/ 6140815 w 6140815"/>
              <a:gd name="connsiteY3" fmla="*/ 6885105 h 6885105"/>
              <a:gd name="connsiteX4" fmla="*/ 0 w 6140815"/>
              <a:gd name="connsiteY4" fmla="*/ 6870357 h 6885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0815" h="6885105">
                <a:moveTo>
                  <a:pt x="0" y="6870357"/>
                </a:moveTo>
                <a:lnTo>
                  <a:pt x="121674" y="12357"/>
                </a:lnTo>
                <a:lnTo>
                  <a:pt x="4542509" y="0"/>
                </a:lnTo>
                <a:cubicBezTo>
                  <a:pt x="5089229" y="2332637"/>
                  <a:pt x="5623593" y="4670455"/>
                  <a:pt x="6140815" y="6885105"/>
                </a:cubicBezTo>
                <a:lnTo>
                  <a:pt x="0" y="6870357"/>
                </a:lnTo>
                <a:close/>
              </a:path>
            </a:pathLst>
          </a:custGeom>
          <a:gradFill>
            <a:gsLst>
              <a:gs pos="0">
                <a:srgbClr val="E5A62D"/>
              </a:gs>
              <a:gs pos="99000">
                <a:srgbClr val="F4E02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pic>
        <p:nvPicPr>
          <p:cNvPr id="6" name="Picture 5">
            <a:extLst>
              <a:ext uri="{FF2B5EF4-FFF2-40B4-BE49-F238E27FC236}">
                <a16:creationId xmlns:a16="http://schemas.microsoft.com/office/drawing/2014/main" id="{29402912-8353-98D7-2FC7-E8BDEF032DEF}"/>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304510" y="318149"/>
            <a:ext cx="897600" cy="174191"/>
          </a:xfrm>
          <a:prstGeom prst="rect">
            <a:avLst/>
          </a:prstGeom>
        </p:spPr>
      </p:pic>
      <p:sp>
        <p:nvSpPr>
          <p:cNvPr id="4" name="Titel 1">
            <a:extLst>
              <a:ext uri="{FF2B5EF4-FFF2-40B4-BE49-F238E27FC236}">
                <a16:creationId xmlns:a16="http://schemas.microsoft.com/office/drawing/2014/main" id="{F9FFCD4A-D646-D477-112E-E25DA2D012E4}"/>
              </a:ext>
            </a:extLst>
          </p:cNvPr>
          <p:cNvSpPr txBox="1">
            <a:spLocks/>
          </p:cNvSpPr>
          <p:nvPr/>
        </p:nvSpPr>
        <p:spPr>
          <a:xfrm>
            <a:off x="5375605" y="439347"/>
            <a:ext cx="5818514" cy="694974"/>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Century Gothic" panose="020B0502020202020204" pitchFamily="34" charset="0"/>
                <a:ea typeface="+mj-ea"/>
                <a:cs typeface="+mj-cs"/>
              </a:defRPr>
            </a:lvl1pPr>
          </a:lstStyle>
          <a:p>
            <a:r>
              <a:rPr lang="de-AT" sz="3200"/>
              <a:t>Clinical </a:t>
            </a:r>
            <a:r>
              <a:rPr lang="de-AT" sz="3200" err="1"/>
              <a:t>data</a:t>
            </a:r>
            <a:r>
              <a:rPr lang="de-AT" sz="3200"/>
              <a:t> </a:t>
            </a:r>
            <a:r>
              <a:rPr lang="de-AT" sz="3200" err="1"/>
              <a:t>behind</a:t>
            </a:r>
            <a:r>
              <a:rPr lang="de-AT" sz="3200"/>
              <a:t> </a:t>
            </a:r>
            <a:r>
              <a:rPr lang="de-AT" sz="3200" err="1"/>
              <a:t>PhilArt</a:t>
            </a:r>
            <a:r>
              <a:rPr lang="de-AT" sz="3200"/>
              <a:t> Next and </a:t>
            </a:r>
            <a:r>
              <a:rPr lang="de-AT" sz="3200" err="1"/>
              <a:t>PhilArt</a:t>
            </a:r>
            <a:endParaRPr lang="de-DE" sz="3200"/>
          </a:p>
        </p:txBody>
      </p:sp>
      <p:pic>
        <p:nvPicPr>
          <p:cNvPr id="7" name="Grafik 6" descr="Ein Bild, das Text, Schild enthält.&#10;&#10;Automatisch generierte Beschreibung">
            <a:extLst>
              <a:ext uri="{FF2B5EF4-FFF2-40B4-BE49-F238E27FC236}">
                <a16:creationId xmlns:a16="http://schemas.microsoft.com/office/drawing/2014/main" id="{9D1A6EB1-9566-CA1D-C285-0A7848786CF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4244" y="3429000"/>
            <a:ext cx="3276000" cy="2002604"/>
          </a:xfrm>
          <a:prstGeom prst="rect">
            <a:avLst/>
          </a:prstGeom>
        </p:spPr>
      </p:pic>
      <p:pic>
        <p:nvPicPr>
          <p:cNvPr id="11" name="Grafik 10">
            <a:extLst>
              <a:ext uri="{FF2B5EF4-FFF2-40B4-BE49-F238E27FC236}">
                <a16:creationId xmlns:a16="http://schemas.microsoft.com/office/drawing/2014/main" id="{49FE4D88-DB65-607F-A188-A64EA5155035}"/>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914856" y="1384447"/>
            <a:ext cx="2118780" cy="970043"/>
          </a:xfrm>
          <a:prstGeom prst="rect">
            <a:avLst/>
          </a:prstGeom>
        </p:spPr>
      </p:pic>
      <p:pic>
        <p:nvPicPr>
          <p:cNvPr id="3" name="Immagine 4">
            <a:extLst>
              <a:ext uri="{FF2B5EF4-FFF2-40B4-BE49-F238E27FC236}">
                <a16:creationId xmlns:a16="http://schemas.microsoft.com/office/drawing/2014/main" id="{A0E6CEF9-17C4-342D-A2FB-C4BE39AD492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878927" y="1665779"/>
            <a:ext cx="4154051" cy="4586141"/>
          </a:xfrm>
          <a:prstGeom prst="rect">
            <a:avLst/>
          </a:prstGeom>
        </p:spPr>
      </p:pic>
      <p:sp>
        <p:nvSpPr>
          <p:cNvPr id="9" name="Ovale 3">
            <a:extLst>
              <a:ext uri="{FF2B5EF4-FFF2-40B4-BE49-F238E27FC236}">
                <a16:creationId xmlns:a16="http://schemas.microsoft.com/office/drawing/2014/main" id="{1FF01BC8-6933-27CB-415B-CD9CEA7BE90A}"/>
              </a:ext>
            </a:extLst>
          </p:cNvPr>
          <p:cNvSpPr/>
          <p:nvPr/>
        </p:nvSpPr>
        <p:spPr>
          <a:xfrm>
            <a:off x="9520289" y="1732240"/>
            <a:ext cx="1327633" cy="530375"/>
          </a:xfrm>
          <a:prstGeom prst="ellipse">
            <a:avLst/>
          </a:prstGeom>
          <a:noFill/>
          <a:ln w="38100">
            <a:solidFill>
              <a:srgbClr val="F4E0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CasellaDiTesto 6">
            <a:extLst>
              <a:ext uri="{FF2B5EF4-FFF2-40B4-BE49-F238E27FC236}">
                <a16:creationId xmlns:a16="http://schemas.microsoft.com/office/drawing/2014/main" id="{E47145E2-CCE6-B4C5-8888-0FEB1620F4F0}"/>
              </a:ext>
            </a:extLst>
          </p:cNvPr>
          <p:cNvSpPr txBox="1"/>
          <p:nvPr/>
        </p:nvSpPr>
        <p:spPr>
          <a:xfrm>
            <a:off x="9377045" y="2705598"/>
            <a:ext cx="2393863" cy="1368030"/>
          </a:xfrm>
          <a:prstGeom prst="rect">
            <a:avLst/>
          </a:prstGeom>
          <a:solidFill>
            <a:schemeClr val="bg1">
              <a:lumMod val="95000"/>
            </a:schemeClr>
          </a:solidFill>
          <a:ln w="38100">
            <a:noFill/>
          </a:ln>
        </p:spPr>
        <p:txBody>
          <a:bodyPr wrap="square" lIns="90000" tIns="144000" bIns="144000" rtlCol="0" anchor="ctr">
            <a:spAutoFit/>
          </a:bodyPr>
          <a:lstStyle/>
          <a:p>
            <a:pPr algn="ctr"/>
            <a:r>
              <a:rPr lang="it-IT" sz="1400"/>
              <a:t>JOURNAL OF COSMETIC DERMATOLOGY</a:t>
            </a:r>
          </a:p>
          <a:p>
            <a:pPr algn="ctr"/>
            <a:r>
              <a:rPr lang="it-IT" sz="1400"/>
              <a:t>2021</a:t>
            </a:r>
          </a:p>
          <a:p>
            <a:pPr algn="ctr"/>
            <a:endParaRPr lang="it-IT" sz="1400"/>
          </a:p>
          <a:p>
            <a:pPr algn="ctr"/>
            <a:r>
              <a:rPr lang="it-IT" sz="1400"/>
              <a:t>40 PATIENTS</a:t>
            </a:r>
          </a:p>
        </p:txBody>
      </p:sp>
      <p:sp>
        <p:nvSpPr>
          <p:cNvPr id="13" name="TextBox 3">
            <a:extLst>
              <a:ext uri="{FF2B5EF4-FFF2-40B4-BE49-F238E27FC236}">
                <a16:creationId xmlns:a16="http://schemas.microsoft.com/office/drawing/2014/main" id="{C4E4209D-44E5-4C4D-89F5-8D0FDDB28818}"/>
              </a:ext>
            </a:extLst>
          </p:cNvPr>
          <p:cNvSpPr txBox="1"/>
          <p:nvPr/>
        </p:nvSpPr>
        <p:spPr>
          <a:xfrm>
            <a:off x="550851" y="6415950"/>
            <a:ext cx="7298922" cy="338554"/>
          </a:xfrm>
          <a:prstGeom prst="rect">
            <a:avLst/>
          </a:prstGeom>
          <a:noFill/>
        </p:spPr>
        <p:txBody>
          <a:bodyPr wrap="square" rtlCol="0">
            <a:spAutoFit/>
          </a:bodyPr>
          <a:lstStyle/>
          <a:p>
            <a:r>
              <a:rPr lang="en-GB" sz="800" dirty="0" err="1"/>
              <a:t>Cavallini</a:t>
            </a:r>
            <a:r>
              <a:rPr lang="en-GB" sz="800" dirty="0"/>
              <a:t> M, De Luca C, Prussia G, </a:t>
            </a:r>
            <a:r>
              <a:rPr lang="en-GB" sz="800" dirty="0" err="1"/>
              <a:t>Raichi</a:t>
            </a:r>
            <a:r>
              <a:rPr lang="en-GB" sz="800" dirty="0"/>
              <a:t> M. PN-HPT® (Polynucleotides Highly Purified Technology) in facial middle third rejuvenation. Exploring the potential. J </a:t>
            </a:r>
            <a:r>
              <a:rPr lang="en-GB" sz="800" dirty="0" err="1"/>
              <a:t>Cosmet</a:t>
            </a:r>
            <a:r>
              <a:rPr lang="en-GB" sz="800" dirty="0"/>
              <a:t> Dermatol. 2022 Feb;21(2):615-624. </a:t>
            </a:r>
            <a:r>
              <a:rPr lang="en-GB" sz="800" dirty="0" err="1"/>
              <a:t>doi</a:t>
            </a:r>
            <a:r>
              <a:rPr lang="en-GB" sz="800" dirty="0"/>
              <a:t>: 10.1111/jocd.14578. </a:t>
            </a:r>
            <a:r>
              <a:rPr lang="en-GB" sz="800" dirty="0" err="1"/>
              <a:t>Epub</a:t>
            </a:r>
            <a:r>
              <a:rPr lang="en-GB" sz="800" dirty="0"/>
              <a:t> 2021 Nov 17. PMID: 34791770; PMCID: PMC9299481.</a:t>
            </a:r>
          </a:p>
        </p:txBody>
      </p:sp>
      <p:sp>
        <p:nvSpPr>
          <p:cNvPr id="14" name="TextBox 13">
            <a:extLst>
              <a:ext uri="{FF2B5EF4-FFF2-40B4-BE49-F238E27FC236}">
                <a16:creationId xmlns:a16="http://schemas.microsoft.com/office/drawing/2014/main" id="{8C61F2C2-C40B-C022-6A9B-0651B6105383}"/>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251577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bgerundetes Rechteck 18">
            <a:extLst>
              <a:ext uri="{FF2B5EF4-FFF2-40B4-BE49-F238E27FC236}">
                <a16:creationId xmlns:a16="http://schemas.microsoft.com/office/drawing/2014/main" id="{1DF322DA-B75A-B311-EE14-254C65A6125F}"/>
              </a:ext>
            </a:extLst>
          </p:cNvPr>
          <p:cNvSpPr/>
          <p:nvPr/>
        </p:nvSpPr>
        <p:spPr>
          <a:xfrm>
            <a:off x="1908402" y="3089085"/>
            <a:ext cx="4187598" cy="116328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Abgerundetes Rechteck 19">
            <a:extLst>
              <a:ext uri="{FF2B5EF4-FFF2-40B4-BE49-F238E27FC236}">
                <a16:creationId xmlns:a16="http://schemas.microsoft.com/office/drawing/2014/main" id="{8EB0E58C-5364-C02E-C613-84A5BFA2335F}"/>
              </a:ext>
            </a:extLst>
          </p:cNvPr>
          <p:cNvSpPr/>
          <p:nvPr/>
        </p:nvSpPr>
        <p:spPr>
          <a:xfrm>
            <a:off x="1908402" y="4525132"/>
            <a:ext cx="4187598" cy="116328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Abgerundetes Rechteck 17">
            <a:extLst>
              <a:ext uri="{FF2B5EF4-FFF2-40B4-BE49-F238E27FC236}">
                <a16:creationId xmlns:a16="http://schemas.microsoft.com/office/drawing/2014/main" id="{6947BFC2-2973-9B9B-4013-F3D871B8111E}"/>
              </a:ext>
            </a:extLst>
          </p:cNvPr>
          <p:cNvSpPr/>
          <p:nvPr/>
        </p:nvSpPr>
        <p:spPr>
          <a:xfrm>
            <a:off x="1908402" y="1693595"/>
            <a:ext cx="4187598" cy="116328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Oval 7">
            <a:extLst>
              <a:ext uri="{FF2B5EF4-FFF2-40B4-BE49-F238E27FC236}">
                <a16:creationId xmlns:a16="http://schemas.microsoft.com/office/drawing/2014/main" id="{44E7F050-1249-5F15-B4D8-BF23117ACFA5}"/>
              </a:ext>
            </a:extLst>
          </p:cNvPr>
          <p:cNvSpPr/>
          <p:nvPr/>
        </p:nvSpPr>
        <p:spPr>
          <a:xfrm>
            <a:off x="1373487" y="1680076"/>
            <a:ext cx="1167550" cy="1163286"/>
          </a:xfrm>
          <a:prstGeom prst="ellipse">
            <a:avLst/>
          </a:prstGeom>
          <a:solidFill>
            <a:schemeClr val="bg1">
              <a:lumMod val="95000"/>
            </a:schemeClr>
          </a:solidFill>
          <a:ln w="63500">
            <a:gradFill flip="none" rotWithShape="1">
              <a:gsLst>
                <a:gs pos="0">
                  <a:srgbClr val="E5A62D"/>
                </a:gs>
                <a:gs pos="100000">
                  <a:srgbClr val="F4E02F"/>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600">
                <a:solidFill>
                  <a:schemeClr val="tx1"/>
                </a:solidFill>
              </a:rPr>
              <a:t>Age</a:t>
            </a:r>
            <a:endParaRPr lang="LID4096" sz="1600">
              <a:solidFill>
                <a:schemeClr val="tx1"/>
              </a:solidFill>
            </a:endParaRPr>
          </a:p>
        </p:txBody>
      </p:sp>
      <p:sp>
        <p:nvSpPr>
          <p:cNvPr id="11" name="Textfeld 10">
            <a:extLst>
              <a:ext uri="{FF2B5EF4-FFF2-40B4-BE49-F238E27FC236}">
                <a16:creationId xmlns:a16="http://schemas.microsoft.com/office/drawing/2014/main" id="{D01CEF00-3B1C-2201-DC56-CF2EB780B7C6}"/>
              </a:ext>
            </a:extLst>
          </p:cNvPr>
          <p:cNvSpPr txBox="1"/>
          <p:nvPr/>
        </p:nvSpPr>
        <p:spPr>
          <a:xfrm>
            <a:off x="1373487" y="802666"/>
            <a:ext cx="6096000" cy="461665"/>
          </a:xfrm>
          <a:prstGeom prst="rect">
            <a:avLst/>
          </a:prstGeom>
          <a:noFill/>
        </p:spPr>
        <p:txBody>
          <a:bodyPr wrap="square">
            <a:spAutoFit/>
          </a:bodyPr>
          <a:lstStyle/>
          <a:p>
            <a:r>
              <a:rPr lang="de-DE" sz="2400" dirty="0">
                <a:solidFill>
                  <a:srgbClr val="1F3F64"/>
                </a:solidFill>
              </a:rPr>
              <a:t>CASE STUDY</a:t>
            </a:r>
          </a:p>
        </p:txBody>
      </p:sp>
      <p:sp>
        <p:nvSpPr>
          <p:cNvPr id="16" name="Oval 15">
            <a:extLst>
              <a:ext uri="{FF2B5EF4-FFF2-40B4-BE49-F238E27FC236}">
                <a16:creationId xmlns:a16="http://schemas.microsoft.com/office/drawing/2014/main" id="{C7D35898-AC84-FACB-FD1B-9A74A2627ABF}"/>
              </a:ext>
            </a:extLst>
          </p:cNvPr>
          <p:cNvSpPr/>
          <p:nvPr/>
        </p:nvSpPr>
        <p:spPr>
          <a:xfrm>
            <a:off x="1373487" y="3102604"/>
            <a:ext cx="1167550" cy="1163286"/>
          </a:xfrm>
          <a:prstGeom prst="ellipse">
            <a:avLst/>
          </a:prstGeom>
          <a:solidFill>
            <a:schemeClr val="bg1">
              <a:lumMod val="95000"/>
            </a:schemeClr>
          </a:solidFill>
          <a:ln w="63500">
            <a:gradFill flip="none" rotWithShape="1">
              <a:gsLst>
                <a:gs pos="0">
                  <a:srgbClr val="E5A62D"/>
                </a:gs>
                <a:gs pos="100000">
                  <a:srgbClr val="F4E02F"/>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200">
                <a:solidFill>
                  <a:schemeClr val="tx1"/>
                </a:solidFill>
              </a:rPr>
              <a:t>Prior aesthetic treatment</a:t>
            </a:r>
            <a:endParaRPr lang="LID4096" sz="1200">
              <a:solidFill>
                <a:schemeClr val="tx1"/>
              </a:solidFill>
            </a:endParaRPr>
          </a:p>
        </p:txBody>
      </p:sp>
      <p:sp>
        <p:nvSpPr>
          <p:cNvPr id="17" name="Oval 16">
            <a:extLst>
              <a:ext uri="{FF2B5EF4-FFF2-40B4-BE49-F238E27FC236}">
                <a16:creationId xmlns:a16="http://schemas.microsoft.com/office/drawing/2014/main" id="{A4AE2821-3935-AE5C-71B3-4485D080269E}"/>
              </a:ext>
            </a:extLst>
          </p:cNvPr>
          <p:cNvSpPr/>
          <p:nvPr/>
        </p:nvSpPr>
        <p:spPr>
          <a:xfrm>
            <a:off x="1373487" y="4525132"/>
            <a:ext cx="1167550" cy="1163286"/>
          </a:xfrm>
          <a:prstGeom prst="ellipse">
            <a:avLst/>
          </a:prstGeom>
          <a:solidFill>
            <a:schemeClr val="bg1">
              <a:lumMod val="95000"/>
            </a:schemeClr>
          </a:solidFill>
          <a:ln w="63500">
            <a:gradFill flip="none" rotWithShape="1">
              <a:gsLst>
                <a:gs pos="0">
                  <a:srgbClr val="E5A62D"/>
                </a:gs>
                <a:gs pos="100000">
                  <a:srgbClr val="F4E02F"/>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600">
                <a:solidFill>
                  <a:schemeClr val="tx1"/>
                </a:solidFill>
              </a:rPr>
              <a:t>Goal</a:t>
            </a:r>
            <a:endParaRPr lang="LID4096" sz="1600">
              <a:solidFill>
                <a:schemeClr val="tx1"/>
              </a:solidFill>
            </a:endParaRPr>
          </a:p>
        </p:txBody>
      </p:sp>
      <p:sp>
        <p:nvSpPr>
          <p:cNvPr id="21" name="Titel 1">
            <a:extLst>
              <a:ext uri="{FF2B5EF4-FFF2-40B4-BE49-F238E27FC236}">
                <a16:creationId xmlns:a16="http://schemas.microsoft.com/office/drawing/2014/main" id="{1A4358D8-EEA9-317D-2BF6-60A64C72C7BD}"/>
              </a:ext>
            </a:extLst>
          </p:cNvPr>
          <p:cNvSpPr txBox="1">
            <a:spLocks/>
          </p:cNvSpPr>
          <p:nvPr/>
        </p:nvSpPr>
        <p:spPr>
          <a:xfrm>
            <a:off x="2659108" y="4684109"/>
            <a:ext cx="3318819" cy="845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a:lstStyle>
          <a:p>
            <a:pPr lvl="0">
              <a:lnSpc>
                <a:spcPct val="100000"/>
              </a:lnSpc>
            </a:pPr>
            <a:r>
              <a:rPr lang="de-DE" sz="1400" err="1"/>
              <a:t>Reduction</a:t>
            </a:r>
            <a:r>
              <a:rPr lang="de-DE" sz="1400"/>
              <a:t> </a:t>
            </a:r>
            <a:r>
              <a:rPr lang="de-DE" sz="1400" err="1"/>
              <a:t>of</a:t>
            </a:r>
            <a:r>
              <a:rPr lang="de-DE" sz="1400"/>
              <a:t> </a:t>
            </a:r>
            <a:r>
              <a:rPr lang="de-DE" sz="1400" err="1"/>
              <a:t>nasolabial</a:t>
            </a:r>
            <a:r>
              <a:rPr lang="de-DE" sz="1400"/>
              <a:t> </a:t>
            </a:r>
            <a:r>
              <a:rPr lang="de-DE" sz="1400" err="1"/>
              <a:t>wrinkles</a:t>
            </a:r>
            <a:r>
              <a:rPr lang="de-DE" sz="1400"/>
              <a:t> and </a:t>
            </a:r>
            <a:r>
              <a:rPr lang="de-DE" sz="1400" err="1"/>
              <a:t>cheek</a:t>
            </a:r>
            <a:r>
              <a:rPr lang="de-DE" sz="1400"/>
              <a:t> </a:t>
            </a:r>
            <a:r>
              <a:rPr lang="de-DE" sz="1400" err="1"/>
              <a:t>rhytides</a:t>
            </a:r>
            <a:endParaRPr lang="de-DE" sz="1400"/>
          </a:p>
          <a:p>
            <a:pPr lvl="0">
              <a:lnSpc>
                <a:spcPct val="100000"/>
              </a:lnSpc>
            </a:pPr>
            <a:r>
              <a:rPr lang="de-DE" sz="1400"/>
              <a:t>Restore </a:t>
            </a:r>
            <a:r>
              <a:rPr lang="de-DE" sz="1400" err="1"/>
              <a:t>fullness</a:t>
            </a:r>
            <a:r>
              <a:rPr lang="de-DE" sz="1400"/>
              <a:t> and </a:t>
            </a:r>
            <a:r>
              <a:rPr lang="de-DE" sz="1400" err="1"/>
              <a:t>firmness</a:t>
            </a:r>
            <a:r>
              <a:rPr lang="de-DE" sz="1400"/>
              <a:t> </a:t>
            </a:r>
            <a:r>
              <a:rPr lang="de-DE" sz="1400" err="1"/>
              <a:t>of</a:t>
            </a:r>
            <a:r>
              <a:rPr lang="de-DE" sz="1400"/>
              <a:t> soft </a:t>
            </a:r>
            <a:r>
              <a:rPr lang="de-DE" sz="1400" err="1"/>
              <a:t>tissues</a:t>
            </a:r>
            <a:r>
              <a:rPr lang="de-DE" sz="1400"/>
              <a:t> in </a:t>
            </a:r>
            <a:r>
              <a:rPr lang="de-DE" sz="1400" err="1"/>
              <a:t>malar</a:t>
            </a:r>
            <a:r>
              <a:rPr lang="de-DE" sz="1400"/>
              <a:t> </a:t>
            </a:r>
            <a:r>
              <a:rPr lang="de-DE" sz="1400" err="1"/>
              <a:t>area</a:t>
            </a:r>
            <a:endParaRPr lang="de-DE" sz="1400"/>
          </a:p>
        </p:txBody>
      </p:sp>
      <p:sp>
        <p:nvSpPr>
          <p:cNvPr id="22" name="Titel 1">
            <a:extLst>
              <a:ext uri="{FF2B5EF4-FFF2-40B4-BE49-F238E27FC236}">
                <a16:creationId xmlns:a16="http://schemas.microsoft.com/office/drawing/2014/main" id="{61710456-0419-CF28-0E6E-092AF8BB740A}"/>
              </a:ext>
            </a:extLst>
          </p:cNvPr>
          <p:cNvSpPr txBox="1">
            <a:spLocks/>
          </p:cNvSpPr>
          <p:nvPr/>
        </p:nvSpPr>
        <p:spPr>
          <a:xfrm>
            <a:off x="2940454" y="3296741"/>
            <a:ext cx="2725530" cy="7479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a:lstStyle>
          <a:p>
            <a:pPr lvl="0">
              <a:lnSpc>
                <a:spcPct val="150000"/>
              </a:lnSpc>
            </a:pPr>
            <a:r>
              <a:rPr lang="de-DE" sz="1400"/>
              <a:t>None</a:t>
            </a:r>
          </a:p>
        </p:txBody>
      </p:sp>
      <p:sp>
        <p:nvSpPr>
          <p:cNvPr id="23" name="Titel 1">
            <a:extLst>
              <a:ext uri="{FF2B5EF4-FFF2-40B4-BE49-F238E27FC236}">
                <a16:creationId xmlns:a16="http://schemas.microsoft.com/office/drawing/2014/main" id="{FBFEA77A-D15D-C986-2E08-A8AD7A89F82A}"/>
              </a:ext>
            </a:extLst>
          </p:cNvPr>
          <p:cNvSpPr txBox="1">
            <a:spLocks/>
          </p:cNvSpPr>
          <p:nvPr/>
        </p:nvSpPr>
        <p:spPr>
          <a:xfrm>
            <a:off x="2940454" y="1901251"/>
            <a:ext cx="2725530" cy="7479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a:lstStyle>
          <a:p>
            <a:pPr lvl="0">
              <a:lnSpc>
                <a:spcPct val="150000"/>
              </a:lnSpc>
            </a:pPr>
            <a:r>
              <a:rPr lang="de-DE" sz="1400"/>
              <a:t>&gt;70</a:t>
            </a:r>
          </a:p>
        </p:txBody>
      </p:sp>
      <p:sp>
        <p:nvSpPr>
          <p:cNvPr id="13" name="Rechteck 12">
            <a:extLst>
              <a:ext uri="{FF2B5EF4-FFF2-40B4-BE49-F238E27FC236}">
                <a16:creationId xmlns:a16="http://schemas.microsoft.com/office/drawing/2014/main" id="{10BB32A6-D6E4-EEB5-4826-F6FDC124E8E8}"/>
              </a:ext>
            </a:extLst>
          </p:cNvPr>
          <p:cNvSpPr/>
          <p:nvPr/>
        </p:nvSpPr>
        <p:spPr>
          <a:xfrm>
            <a:off x="7336325" y="0"/>
            <a:ext cx="4884962" cy="6870358"/>
          </a:xfrm>
          <a:prstGeom prst="rect">
            <a:avLst/>
          </a:prstGeom>
          <a:gradFill>
            <a:gsLst>
              <a:gs pos="0">
                <a:schemeClr val="bg1">
                  <a:lumMod val="85000"/>
                </a:schemeClr>
              </a:gs>
              <a:gs pos="99000">
                <a:schemeClr val="bg1">
                  <a:lumMod val="6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feld 13">
            <a:extLst>
              <a:ext uri="{FF2B5EF4-FFF2-40B4-BE49-F238E27FC236}">
                <a16:creationId xmlns:a16="http://schemas.microsoft.com/office/drawing/2014/main" id="{86BB1E3F-D12F-73D4-AC11-A94E82662699}"/>
              </a:ext>
            </a:extLst>
          </p:cNvPr>
          <p:cNvSpPr txBox="1"/>
          <p:nvPr/>
        </p:nvSpPr>
        <p:spPr>
          <a:xfrm>
            <a:off x="7787304" y="796749"/>
            <a:ext cx="4316897" cy="369332"/>
          </a:xfrm>
          <a:prstGeom prst="rect">
            <a:avLst/>
          </a:prstGeom>
          <a:noFill/>
        </p:spPr>
        <p:txBody>
          <a:bodyPr wrap="square">
            <a:spAutoFit/>
          </a:bodyPr>
          <a:lstStyle/>
          <a:p>
            <a:pPr algn="ctr"/>
            <a:r>
              <a:rPr lang="de-DE" sz="1800">
                <a:solidFill>
                  <a:schemeClr val="bg1"/>
                </a:solidFill>
              </a:rPr>
              <a:t>BEFORE</a:t>
            </a:r>
            <a:endParaRPr lang="de-DE">
              <a:solidFill>
                <a:schemeClr val="bg1"/>
              </a:solidFill>
            </a:endParaRPr>
          </a:p>
        </p:txBody>
      </p:sp>
      <p:sp>
        <p:nvSpPr>
          <p:cNvPr id="15" name="TextBox 3">
            <a:extLst>
              <a:ext uri="{FF2B5EF4-FFF2-40B4-BE49-F238E27FC236}">
                <a16:creationId xmlns:a16="http://schemas.microsoft.com/office/drawing/2014/main" id="{7878FAA7-1C12-D892-EBCD-AD125498CAE3}"/>
              </a:ext>
            </a:extLst>
          </p:cNvPr>
          <p:cNvSpPr txBox="1"/>
          <p:nvPr/>
        </p:nvSpPr>
        <p:spPr>
          <a:xfrm>
            <a:off x="550850" y="6415950"/>
            <a:ext cx="7720953" cy="347562"/>
          </a:xfrm>
          <a:prstGeom prst="rect">
            <a:avLst/>
          </a:prstGeom>
          <a:noFill/>
        </p:spPr>
        <p:txBody>
          <a:bodyPr wrap="square" rtlCol="0">
            <a:spAutoFit/>
          </a:bodyPr>
          <a:lstStyle/>
          <a:p>
            <a:r>
              <a:rPr lang="en-GB" sz="800" dirty="0" err="1"/>
              <a:t>Cavallini</a:t>
            </a:r>
            <a:r>
              <a:rPr lang="en-GB" sz="800" dirty="0"/>
              <a:t> M, De Luca C, Prussia G, </a:t>
            </a:r>
            <a:r>
              <a:rPr lang="en-GB" sz="800" dirty="0" err="1"/>
              <a:t>Raichi</a:t>
            </a:r>
            <a:r>
              <a:rPr lang="en-GB" sz="800" dirty="0"/>
              <a:t> M. PN-HPT® (Polynucleotides Highly Purified Technology) in facial middle third rejuvenation. Exploring the potential. J </a:t>
            </a:r>
            <a:r>
              <a:rPr lang="en-GB" sz="800" dirty="0" err="1"/>
              <a:t>Cosmet</a:t>
            </a:r>
            <a:r>
              <a:rPr lang="en-GB" sz="800" dirty="0"/>
              <a:t> Dermatol. 2022 Feb;21(2):615-624. </a:t>
            </a:r>
            <a:r>
              <a:rPr lang="en-GB" sz="800" dirty="0" err="1"/>
              <a:t>doi</a:t>
            </a:r>
            <a:r>
              <a:rPr lang="en-GB" sz="800" dirty="0"/>
              <a:t>: 10.1111/jocd.14578. </a:t>
            </a:r>
            <a:r>
              <a:rPr lang="en-GB" sz="800" dirty="0" err="1"/>
              <a:t>Epub</a:t>
            </a:r>
            <a:r>
              <a:rPr lang="en-GB" sz="800" dirty="0"/>
              <a:t> 2021 Nov 17. PMID: 34791770; PMCID: PMC9299481.</a:t>
            </a:r>
          </a:p>
        </p:txBody>
      </p:sp>
      <p:pic>
        <p:nvPicPr>
          <p:cNvPr id="24" name="Immagine 3">
            <a:extLst>
              <a:ext uri="{FF2B5EF4-FFF2-40B4-BE49-F238E27FC236}">
                <a16:creationId xmlns:a16="http://schemas.microsoft.com/office/drawing/2014/main" id="{9F99189B-04A6-17F7-AA78-69A6279049C1}"/>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14000"/>
                    </a14:imgEffect>
                  </a14:imgLayer>
                </a14:imgProps>
              </a:ext>
              <a:ext uri="{28A0092B-C50C-407E-A947-70E740481C1C}">
                <a14:useLocalDpi xmlns:a14="http://schemas.microsoft.com/office/drawing/2010/main"/>
              </a:ext>
            </a:extLst>
          </a:blip>
          <a:srcRect/>
          <a:stretch/>
        </p:blipFill>
        <p:spPr>
          <a:xfrm>
            <a:off x="7932165" y="2332161"/>
            <a:ext cx="3693282" cy="2704786"/>
          </a:xfrm>
          <a:prstGeom prst="rect">
            <a:avLst/>
          </a:prstGeom>
        </p:spPr>
      </p:pic>
      <p:sp>
        <p:nvSpPr>
          <p:cNvPr id="26" name="CasellaDiTesto 8">
            <a:extLst>
              <a:ext uri="{FF2B5EF4-FFF2-40B4-BE49-F238E27FC236}">
                <a16:creationId xmlns:a16="http://schemas.microsoft.com/office/drawing/2014/main" id="{9D41ED58-EDF2-1702-3363-3EA2DA6D2470}"/>
              </a:ext>
            </a:extLst>
          </p:cNvPr>
          <p:cNvSpPr txBox="1"/>
          <p:nvPr/>
        </p:nvSpPr>
        <p:spPr>
          <a:xfrm>
            <a:off x="7585516" y="5876875"/>
            <a:ext cx="2948940" cy="261610"/>
          </a:xfrm>
          <a:prstGeom prst="rect">
            <a:avLst/>
          </a:prstGeom>
          <a:noFill/>
        </p:spPr>
        <p:txBody>
          <a:bodyPr wrap="square" rtlCol="0">
            <a:spAutoFit/>
          </a:bodyPr>
          <a:lstStyle/>
          <a:p>
            <a:r>
              <a:rPr lang="it-IT" sz="1100" dirty="0">
                <a:solidFill>
                  <a:schemeClr val="bg1"/>
                </a:solidFill>
              </a:rPr>
              <a:t>Image </a:t>
            </a:r>
            <a:r>
              <a:rPr lang="it-IT" sz="1100" dirty="0" err="1">
                <a:solidFill>
                  <a:schemeClr val="bg1"/>
                </a:solidFill>
              </a:rPr>
              <a:t>courtesy</a:t>
            </a:r>
            <a:endParaRPr lang="it-IT" sz="1100" dirty="0">
              <a:solidFill>
                <a:schemeClr val="bg1"/>
              </a:solidFill>
            </a:endParaRPr>
          </a:p>
        </p:txBody>
      </p:sp>
      <p:sp>
        <p:nvSpPr>
          <p:cNvPr id="3" name="TextBox 2">
            <a:extLst>
              <a:ext uri="{FF2B5EF4-FFF2-40B4-BE49-F238E27FC236}">
                <a16:creationId xmlns:a16="http://schemas.microsoft.com/office/drawing/2014/main" id="{7764A521-1666-914D-C64A-7D67B6B2F5D5}"/>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152043077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hteck 24">
            <a:extLst>
              <a:ext uri="{FF2B5EF4-FFF2-40B4-BE49-F238E27FC236}">
                <a16:creationId xmlns:a16="http://schemas.microsoft.com/office/drawing/2014/main" id="{942A5122-3DAF-EE16-09F2-1A2F667BB256}"/>
              </a:ext>
            </a:extLst>
          </p:cNvPr>
          <p:cNvSpPr/>
          <p:nvPr/>
        </p:nvSpPr>
        <p:spPr>
          <a:xfrm>
            <a:off x="7336325" y="0"/>
            <a:ext cx="4884962" cy="6870358"/>
          </a:xfrm>
          <a:prstGeom prst="rect">
            <a:avLst/>
          </a:prstGeom>
          <a:gradFill>
            <a:gsLst>
              <a:gs pos="0">
                <a:schemeClr val="bg1">
                  <a:lumMod val="85000"/>
                </a:schemeClr>
              </a:gs>
              <a:gs pos="99000">
                <a:schemeClr val="bg1">
                  <a:lumMod val="6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a:extLst>
              <a:ext uri="{FF2B5EF4-FFF2-40B4-BE49-F238E27FC236}">
                <a16:creationId xmlns:a16="http://schemas.microsoft.com/office/drawing/2014/main" id="{AB3268CA-11F2-CF3D-3636-B18E08EF1E27}"/>
              </a:ext>
            </a:extLst>
          </p:cNvPr>
          <p:cNvSpPr txBox="1"/>
          <p:nvPr/>
        </p:nvSpPr>
        <p:spPr>
          <a:xfrm>
            <a:off x="7787304" y="796749"/>
            <a:ext cx="4316897" cy="369332"/>
          </a:xfrm>
          <a:prstGeom prst="rect">
            <a:avLst/>
          </a:prstGeom>
          <a:noFill/>
        </p:spPr>
        <p:txBody>
          <a:bodyPr wrap="square">
            <a:spAutoFit/>
          </a:bodyPr>
          <a:lstStyle/>
          <a:p>
            <a:pPr algn="ctr"/>
            <a:r>
              <a:rPr lang="de-DE" sz="1800">
                <a:solidFill>
                  <a:schemeClr val="bg1"/>
                </a:solidFill>
              </a:rPr>
              <a:t>BEFORE</a:t>
            </a:r>
            <a:endParaRPr lang="de-DE">
              <a:solidFill>
                <a:schemeClr val="bg1"/>
              </a:solidFill>
            </a:endParaRPr>
          </a:p>
        </p:txBody>
      </p:sp>
      <p:sp>
        <p:nvSpPr>
          <p:cNvPr id="2" name="Titel 1">
            <a:extLst>
              <a:ext uri="{FF2B5EF4-FFF2-40B4-BE49-F238E27FC236}">
                <a16:creationId xmlns:a16="http://schemas.microsoft.com/office/drawing/2014/main" id="{3A0F1C98-B757-13F1-1E6D-805F4EDC9980}"/>
              </a:ext>
            </a:extLst>
          </p:cNvPr>
          <p:cNvSpPr>
            <a:spLocks noGrp="1"/>
          </p:cNvSpPr>
          <p:nvPr>
            <p:ph type="ctrTitle"/>
          </p:nvPr>
        </p:nvSpPr>
        <p:spPr>
          <a:xfrm>
            <a:off x="792178" y="1501953"/>
            <a:ext cx="5424241" cy="616353"/>
          </a:xfrm>
        </p:spPr>
        <p:txBody>
          <a:bodyPr/>
          <a:lstStyle/>
          <a:p>
            <a:pPr>
              <a:lnSpc>
                <a:spcPct val="120000"/>
              </a:lnSpc>
            </a:pPr>
            <a:r>
              <a:rPr lang="en-GB" sz="2800">
                <a:latin typeface="+mn-lt"/>
              </a:rPr>
              <a:t>Treatment with PN-HPT</a:t>
            </a:r>
            <a:r>
              <a:rPr lang="en-GB" sz="2800" baseline="30000">
                <a:latin typeface="+mn-lt"/>
              </a:rPr>
              <a:t>® </a:t>
            </a:r>
            <a:r>
              <a:rPr lang="en-GB" sz="2800">
                <a:latin typeface="+mn-lt"/>
              </a:rPr>
              <a:t>+ HA</a:t>
            </a:r>
            <a:endParaRPr lang="de-DE" sz="2800" baseline="30000"/>
          </a:p>
        </p:txBody>
      </p:sp>
      <p:sp>
        <p:nvSpPr>
          <p:cNvPr id="4" name="Textfeld 3">
            <a:extLst>
              <a:ext uri="{FF2B5EF4-FFF2-40B4-BE49-F238E27FC236}">
                <a16:creationId xmlns:a16="http://schemas.microsoft.com/office/drawing/2014/main" id="{FBEF5F50-C173-FBC0-9C4C-8D504F8C4C9C}"/>
              </a:ext>
            </a:extLst>
          </p:cNvPr>
          <p:cNvSpPr txBox="1"/>
          <p:nvPr/>
        </p:nvSpPr>
        <p:spPr>
          <a:xfrm>
            <a:off x="792178" y="1075751"/>
            <a:ext cx="6096000" cy="369332"/>
          </a:xfrm>
          <a:prstGeom prst="rect">
            <a:avLst/>
          </a:prstGeom>
          <a:noFill/>
        </p:spPr>
        <p:txBody>
          <a:bodyPr wrap="square">
            <a:spAutoFit/>
          </a:bodyPr>
          <a:lstStyle/>
          <a:p>
            <a:r>
              <a:rPr lang="de-DE" sz="1800">
                <a:solidFill>
                  <a:srgbClr val="1F3F64"/>
                </a:solidFill>
              </a:rPr>
              <a:t>CASE STUDY</a:t>
            </a:r>
            <a:endParaRPr lang="de-DE">
              <a:solidFill>
                <a:srgbClr val="1F3F64"/>
              </a:solidFill>
            </a:endParaRPr>
          </a:p>
        </p:txBody>
      </p:sp>
      <p:sp>
        <p:nvSpPr>
          <p:cNvPr id="5" name="CasellaDiTesto 6">
            <a:extLst>
              <a:ext uri="{FF2B5EF4-FFF2-40B4-BE49-F238E27FC236}">
                <a16:creationId xmlns:a16="http://schemas.microsoft.com/office/drawing/2014/main" id="{63EBC877-23E7-B8B2-EEFB-041E212E4414}"/>
              </a:ext>
            </a:extLst>
          </p:cNvPr>
          <p:cNvSpPr txBox="1"/>
          <p:nvPr/>
        </p:nvSpPr>
        <p:spPr>
          <a:xfrm>
            <a:off x="939181" y="2332161"/>
            <a:ext cx="5593824" cy="3887874"/>
          </a:xfrm>
          <a:prstGeom prst="rect">
            <a:avLst/>
          </a:prstGeom>
          <a:noFill/>
        </p:spPr>
        <p:txBody>
          <a:bodyPr wrap="square">
            <a:noAutofit/>
          </a:bodyPr>
          <a:lstStyle/>
          <a:p>
            <a:r>
              <a:rPr lang="it-IT" sz="2000" b="0" i="0" u="none" strike="noStrike" baseline="0" dirty="0" err="1"/>
              <a:t>Sequential</a:t>
            </a:r>
            <a:r>
              <a:rPr lang="it-IT" sz="2000" b="0" i="0" u="none" strike="noStrike" baseline="0" dirty="0"/>
              <a:t> treatment:</a:t>
            </a:r>
            <a:br>
              <a:rPr lang="it-IT" sz="2000" b="0" i="0" u="none" strike="noStrike" baseline="0" dirty="0"/>
            </a:br>
            <a:endParaRPr lang="it-IT" sz="2000" b="0" i="0" u="none" strike="noStrike" baseline="0" dirty="0"/>
          </a:p>
          <a:p>
            <a:pPr marL="457200" indent="-457200">
              <a:buClr>
                <a:schemeClr val="tx1"/>
              </a:buClr>
              <a:buFont typeface="+mj-lt"/>
              <a:buAutoNum type="arabicPeriod"/>
            </a:pPr>
            <a:r>
              <a:rPr lang="it-IT" sz="2000" dirty="0"/>
              <a:t>C</a:t>
            </a:r>
            <a:r>
              <a:rPr lang="it-IT" sz="2000" i="0" u="none" strike="noStrike" baseline="0" dirty="0"/>
              <a:t>ombination</a:t>
            </a:r>
            <a:r>
              <a:rPr lang="it-IT" sz="2000" b="1" i="0" u="none" strike="noStrike" baseline="0" dirty="0"/>
              <a:t> </a:t>
            </a:r>
            <a:r>
              <a:rPr lang="it-IT" sz="2000" i="0" u="none" strike="noStrike" baseline="0" dirty="0"/>
              <a:t>of</a:t>
            </a:r>
            <a:r>
              <a:rPr lang="it-IT" sz="2000" b="1" i="0" u="none" strike="noStrike" baseline="0" dirty="0"/>
              <a:t> PN-HPT</a:t>
            </a:r>
            <a:r>
              <a:rPr lang="it-IT" sz="2000" b="1" i="0" u="none" strike="noStrike" baseline="30000" dirty="0"/>
              <a:t>®</a:t>
            </a:r>
            <a:r>
              <a:rPr lang="it-IT" sz="2000" b="1" i="0" u="none" strike="noStrike" baseline="0" dirty="0"/>
              <a:t> plus </a:t>
            </a:r>
            <a:r>
              <a:rPr lang="it-IT" sz="2000" b="1" i="0" u="none" strike="noStrike" baseline="0" dirty="0" err="1"/>
              <a:t>Hyaluronic</a:t>
            </a:r>
            <a:r>
              <a:rPr lang="it-IT" sz="2000" b="1" i="0" u="none" strike="noStrike" baseline="0" dirty="0"/>
              <a:t> Acid</a:t>
            </a:r>
            <a:r>
              <a:rPr lang="it-IT" sz="2000" b="0" i="0" u="none" strike="noStrike" baseline="0" dirty="0"/>
              <a:t>, with </a:t>
            </a:r>
            <a:r>
              <a:rPr lang="it-IT" sz="2000" b="1" dirty="0" err="1"/>
              <a:t>replenishing</a:t>
            </a:r>
            <a:r>
              <a:rPr lang="it-IT" sz="2000" b="1" dirty="0"/>
              <a:t> and </a:t>
            </a:r>
            <a:r>
              <a:rPr lang="it-IT" sz="2000" b="1" dirty="0" err="1"/>
              <a:t>rapid</a:t>
            </a:r>
            <a:r>
              <a:rPr lang="it-IT" sz="2000" b="1" dirty="0"/>
              <a:t> </a:t>
            </a:r>
            <a:r>
              <a:rPr lang="it-IT" sz="2000" b="1" dirty="0" err="1"/>
              <a:t>hydrating</a:t>
            </a:r>
            <a:r>
              <a:rPr lang="it-IT" sz="2000" b="1" dirty="0"/>
              <a:t> action, </a:t>
            </a:r>
            <a:r>
              <a:rPr lang="it-IT" sz="2000" b="1" dirty="0" err="1"/>
              <a:t>which</a:t>
            </a:r>
            <a:r>
              <a:rPr lang="it-IT" sz="2000" b="1" dirty="0"/>
              <a:t> </a:t>
            </a:r>
            <a:r>
              <a:rPr lang="it-IT" sz="2000" b="0" i="0" u="none" strike="noStrike" baseline="0" dirty="0" err="1"/>
              <a:t>synergizes</a:t>
            </a:r>
            <a:r>
              <a:rPr lang="it-IT" sz="2000" i="0" u="none" strike="noStrike" baseline="0" dirty="0"/>
              <a:t> </a:t>
            </a:r>
            <a:r>
              <a:rPr lang="it-IT" sz="2000" b="0" i="0" u="none" strike="noStrike" baseline="0" dirty="0"/>
              <a:t>the </a:t>
            </a:r>
            <a:r>
              <a:rPr lang="it-IT" sz="2000" b="1" dirty="0" err="1"/>
              <a:t>biorevitalizing</a:t>
            </a:r>
            <a:r>
              <a:rPr lang="it-IT" sz="2000" b="1" dirty="0"/>
              <a:t> </a:t>
            </a:r>
            <a:r>
              <a:rPr lang="it-IT" sz="2000" b="1" dirty="0" err="1"/>
              <a:t>effect</a:t>
            </a:r>
            <a:r>
              <a:rPr lang="it-IT" sz="2000" b="1" dirty="0"/>
              <a:t> of PN-HPT</a:t>
            </a:r>
            <a:r>
              <a:rPr lang="it-IT" sz="2000" b="1" i="0" u="none" strike="noStrike" baseline="30000" dirty="0"/>
              <a:t>®.</a:t>
            </a:r>
            <a:br>
              <a:rPr lang="it-IT" sz="2000" b="1" dirty="0"/>
            </a:br>
            <a:endParaRPr lang="it-IT" sz="2000" b="1" dirty="0"/>
          </a:p>
          <a:p>
            <a:pPr marL="457200" indent="-457200">
              <a:buClr>
                <a:schemeClr val="tx1"/>
              </a:buClr>
              <a:buFont typeface="+mj-lt"/>
              <a:buAutoNum type="arabicPeriod"/>
            </a:pPr>
            <a:r>
              <a:rPr lang="it-IT" sz="2000" b="0" i="0" u="none" strike="noStrike" baseline="0" dirty="0"/>
              <a:t>After 3 weeks </a:t>
            </a:r>
            <a:r>
              <a:rPr lang="it-IT" sz="2000" b="0" i="0" u="none" strike="noStrike" baseline="0" dirty="0" err="1"/>
              <a:t>administration</a:t>
            </a:r>
            <a:r>
              <a:rPr lang="it-IT" sz="2000" b="0" i="0" u="none" strike="noStrike" baseline="0" dirty="0"/>
              <a:t> of PN-HPT</a:t>
            </a:r>
            <a:r>
              <a:rPr lang="it-IT" sz="2000" i="0" u="none" strike="noStrike" baseline="30000" dirty="0"/>
              <a:t>®</a:t>
            </a:r>
            <a:r>
              <a:rPr lang="it-IT" sz="2000" b="1" i="0" u="none" strike="noStrike" baseline="0" dirty="0"/>
              <a:t> </a:t>
            </a:r>
            <a:r>
              <a:rPr lang="it-IT" sz="2000" i="0" u="none" strike="noStrike" baseline="0" dirty="0"/>
              <a:t>alone </a:t>
            </a:r>
            <a:br>
              <a:rPr lang="it-IT" sz="2000" i="0" u="none" strike="noStrike" baseline="0" dirty="0"/>
            </a:br>
            <a:endParaRPr lang="it-IT" sz="2000" i="0" u="none" strike="noStrike" baseline="0" dirty="0"/>
          </a:p>
          <a:p>
            <a:pPr marL="457200" indent="-457200">
              <a:buClr>
                <a:schemeClr val="tx1"/>
              </a:buClr>
              <a:buFont typeface="+mj-lt"/>
              <a:buAutoNum type="arabicPeriod"/>
            </a:pPr>
            <a:r>
              <a:rPr lang="it-IT" sz="2000" dirty="0"/>
              <a:t>A second injection of PN-HPT</a:t>
            </a:r>
            <a:r>
              <a:rPr lang="it-IT" sz="2000" baseline="30000" dirty="0"/>
              <a:t>®</a:t>
            </a:r>
            <a:r>
              <a:rPr lang="it-IT" sz="2000" dirty="0"/>
              <a:t>+ HA  after </a:t>
            </a:r>
            <a:r>
              <a:rPr lang="it-IT" sz="2000" dirty="0" err="1"/>
              <a:t>three</a:t>
            </a:r>
            <a:r>
              <a:rPr lang="it-IT" sz="2000" dirty="0"/>
              <a:t> more weeks</a:t>
            </a:r>
            <a:endParaRPr lang="it-IT" sz="2000" i="0" u="none" strike="noStrike" baseline="0" dirty="0"/>
          </a:p>
        </p:txBody>
      </p:sp>
      <p:pic>
        <p:nvPicPr>
          <p:cNvPr id="6" name="Immagine 3">
            <a:extLst>
              <a:ext uri="{FF2B5EF4-FFF2-40B4-BE49-F238E27FC236}">
                <a16:creationId xmlns:a16="http://schemas.microsoft.com/office/drawing/2014/main" id="{357D7541-2C99-FA9A-20FA-9262A7179634}"/>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14000"/>
                    </a14:imgEffect>
                  </a14:imgLayer>
                </a14:imgProps>
              </a:ext>
              <a:ext uri="{28A0092B-C50C-407E-A947-70E740481C1C}">
                <a14:useLocalDpi xmlns:a14="http://schemas.microsoft.com/office/drawing/2010/main"/>
              </a:ext>
            </a:extLst>
          </a:blip>
          <a:srcRect/>
          <a:stretch/>
        </p:blipFill>
        <p:spPr>
          <a:xfrm>
            <a:off x="7932165" y="2332161"/>
            <a:ext cx="3693282" cy="2704786"/>
          </a:xfrm>
          <a:prstGeom prst="rect">
            <a:avLst/>
          </a:prstGeom>
        </p:spPr>
      </p:pic>
      <p:sp>
        <p:nvSpPr>
          <p:cNvPr id="7" name="CasellaDiTesto 8">
            <a:extLst>
              <a:ext uri="{FF2B5EF4-FFF2-40B4-BE49-F238E27FC236}">
                <a16:creationId xmlns:a16="http://schemas.microsoft.com/office/drawing/2014/main" id="{E80DE67E-85D8-E712-385B-41906EE1C26D}"/>
              </a:ext>
            </a:extLst>
          </p:cNvPr>
          <p:cNvSpPr txBox="1"/>
          <p:nvPr/>
        </p:nvSpPr>
        <p:spPr>
          <a:xfrm>
            <a:off x="7964339" y="5088055"/>
            <a:ext cx="2948940" cy="261610"/>
          </a:xfrm>
          <a:prstGeom prst="rect">
            <a:avLst/>
          </a:prstGeom>
          <a:noFill/>
        </p:spPr>
        <p:txBody>
          <a:bodyPr wrap="square" rtlCol="0">
            <a:spAutoFit/>
          </a:bodyPr>
          <a:lstStyle/>
          <a:p>
            <a:r>
              <a:rPr lang="it-IT" sz="1100" dirty="0">
                <a:solidFill>
                  <a:schemeClr val="bg1"/>
                </a:solidFill>
              </a:rPr>
              <a:t>Image </a:t>
            </a:r>
            <a:r>
              <a:rPr lang="it-IT" sz="1100" dirty="0" err="1">
                <a:solidFill>
                  <a:schemeClr val="bg1"/>
                </a:solidFill>
              </a:rPr>
              <a:t>courtesy</a:t>
            </a:r>
            <a:endParaRPr lang="it-IT" sz="1100" dirty="0">
              <a:solidFill>
                <a:schemeClr val="bg1"/>
              </a:solidFill>
            </a:endParaRPr>
          </a:p>
        </p:txBody>
      </p:sp>
      <p:sp>
        <p:nvSpPr>
          <p:cNvPr id="11" name="TextBox 3">
            <a:extLst>
              <a:ext uri="{FF2B5EF4-FFF2-40B4-BE49-F238E27FC236}">
                <a16:creationId xmlns:a16="http://schemas.microsoft.com/office/drawing/2014/main" id="{03D41D24-C157-44A8-B4E8-71822D6519BA}"/>
              </a:ext>
            </a:extLst>
          </p:cNvPr>
          <p:cNvSpPr txBox="1"/>
          <p:nvPr/>
        </p:nvSpPr>
        <p:spPr>
          <a:xfrm>
            <a:off x="550850" y="6415950"/>
            <a:ext cx="7236453" cy="338554"/>
          </a:xfrm>
          <a:prstGeom prst="rect">
            <a:avLst/>
          </a:prstGeom>
          <a:noFill/>
        </p:spPr>
        <p:txBody>
          <a:bodyPr wrap="square" rtlCol="0">
            <a:spAutoFit/>
          </a:bodyPr>
          <a:lstStyle/>
          <a:p>
            <a:r>
              <a:rPr lang="en-GB" sz="800" dirty="0" err="1"/>
              <a:t>Cavallini</a:t>
            </a:r>
            <a:r>
              <a:rPr lang="en-GB" sz="800" dirty="0"/>
              <a:t> M, De Luca C, Prussia G, </a:t>
            </a:r>
            <a:r>
              <a:rPr lang="en-GB" sz="800" dirty="0" err="1"/>
              <a:t>Raichi</a:t>
            </a:r>
            <a:r>
              <a:rPr lang="en-GB" sz="800" dirty="0"/>
              <a:t> M. PN-HPT® (Polynucleotides Highly Purified Technology) in facial middle third rejuvenation. Exploring the potential. J </a:t>
            </a:r>
            <a:r>
              <a:rPr lang="en-GB" sz="800" dirty="0" err="1"/>
              <a:t>Cosmet</a:t>
            </a:r>
            <a:r>
              <a:rPr lang="en-GB" sz="800" dirty="0"/>
              <a:t> Dermatol. 2022 Feb;21(2):615-624. </a:t>
            </a:r>
            <a:r>
              <a:rPr lang="en-GB" sz="800" dirty="0" err="1"/>
              <a:t>doi</a:t>
            </a:r>
            <a:r>
              <a:rPr lang="en-GB" sz="800" dirty="0"/>
              <a:t>: 10.1111/jocd.14578. </a:t>
            </a:r>
            <a:r>
              <a:rPr lang="en-GB" sz="800" dirty="0" err="1"/>
              <a:t>Epub</a:t>
            </a:r>
            <a:r>
              <a:rPr lang="en-GB" sz="800" dirty="0"/>
              <a:t> 2021 Nov 17. PMID: 34791770; PMCID: PMC9299481.</a:t>
            </a:r>
          </a:p>
        </p:txBody>
      </p:sp>
      <p:sp>
        <p:nvSpPr>
          <p:cNvPr id="3" name="TextBox 2">
            <a:extLst>
              <a:ext uri="{FF2B5EF4-FFF2-40B4-BE49-F238E27FC236}">
                <a16:creationId xmlns:a16="http://schemas.microsoft.com/office/drawing/2014/main" id="{655DB4C1-D46C-B44A-7E9B-9BD51B86941C}"/>
              </a:ext>
            </a:extLst>
          </p:cNvPr>
          <p:cNvSpPr txBox="1"/>
          <p:nvPr/>
        </p:nvSpPr>
        <p:spPr>
          <a:xfrm>
            <a:off x="9530477" y="6389925"/>
            <a:ext cx="2906700" cy="338554"/>
          </a:xfrm>
          <a:prstGeom prst="rect">
            <a:avLst/>
          </a:prstGeom>
          <a:noFill/>
        </p:spPr>
        <p:txBody>
          <a:bodyPr wrap="square">
            <a:spAutoFit/>
          </a:bodyPr>
          <a:lstStyle/>
          <a:p>
            <a:r>
              <a:rPr lang="en-GB" sz="1600" i="1" kern="100" dirty="0">
                <a:effectLst/>
                <a:latin typeface="Aptos" panose="020B0004020202020204" pitchFamily="34" charset="0"/>
                <a:ea typeface="Aptos" panose="020B0004020202020204" pitchFamily="34" charset="0"/>
                <a:cs typeface="Times New Roman" panose="02020603050405020304" pitchFamily="18" charset="0"/>
              </a:rPr>
              <a:t>Strictly for internal use only.</a:t>
            </a:r>
          </a:p>
        </p:txBody>
      </p:sp>
    </p:spTree>
    <p:extLst>
      <p:ext uri="{BB962C8B-B14F-4D97-AF65-F5344CB8AC3E}">
        <p14:creationId xmlns:p14="http://schemas.microsoft.com/office/powerpoint/2010/main" val="3982250244"/>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spAutoFit/>
      </a:bodyPr>
      <a:lstStyle>
        <a:defPPr algn="l">
          <a:lnSpc>
            <a:spcPct val="120000"/>
          </a:lnSpc>
          <a:defRPr dirty="0" smtClean="0">
            <a:latin typeface="Century Gothic" panose="020B0502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ster-Textfolie">
  <a:themeElements>
    <a:clrScheme name="Benutzerdefiniert 3">
      <a:dk1>
        <a:srgbClr val="000000"/>
      </a:dk1>
      <a:lt1>
        <a:srgbClr val="FFFFFF"/>
      </a:lt1>
      <a:dk2>
        <a:srgbClr val="00B5EC"/>
      </a:dk2>
      <a:lt2>
        <a:srgbClr val="FFFFFF"/>
      </a:lt2>
      <a:accent1>
        <a:srgbClr val="B2DEEE"/>
      </a:accent1>
      <a:accent2>
        <a:srgbClr val="FF8300"/>
      </a:accent2>
      <a:accent3>
        <a:srgbClr val="FABDAE"/>
      </a:accent3>
      <a:accent4>
        <a:srgbClr val="FBDAA5"/>
      </a:accent4>
      <a:accent5>
        <a:srgbClr val="C3DBAB"/>
      </a:accent5>
      <a:accent6>
        <a:srgbClr val="A4D8CA"/>
      </a:accent6>
      <a:hlink>
        <a:srgbClr val="31D0FF"/>
      </a:hlink>
      <a:folHlink>
        <a:srgbClr val="BEBFBE"/>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ma_Master_PPT_RZ2" id="{C1DB9CF1-A436-3D43-B3BF-EF2F89A11151}" vid="{1E60CEC0-E3EB-DE4C-8F4F-651D0D61E0CF}"/>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6101337D0008D41A49097C86BE1EF30" ma:contentTypeVersion="18" ma:contentTypeDescription="Create a new document." ma:contentTypeScope="" ma:versionID="2ce9077d0a3f4eec13b68218ea029c3d">
  <xsd:schema xmlns:xsd="http://www.w3.org/2001/XMLSchema" xmlns:xs="http://www.w3.org/2001/XMLSchema" xmlns:p="http://schemas.microsoft.com/office/2006/metadata/properties" xmlns:ns2="02144885-7f25-44a9-bf41-7f99576eb6b9" xmlns:ns3="64724966-3219-463a-aee9-fd18aca82b3e" targetNamespace="http://schemas.microsoft.com/office/2006/metadata/properties" ma:root="true" ma:fieldsID="e701bea4ec6998f8214fb4438d8c26f6" ns2:_="" ns3:_="">
    <xsd:import namespace="02144885-7f25-44a9-bf41-7f99576eb6b9"/>
    <xsd:import namespace="64724966-3219-463a-aee9-fd18aca82b3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144885-7f25-44a9-bf41-7f99576eb6b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f6429b3-1a94-4053-a739-857bf93dc488}" ma:internalName="TaxCatchAll" ma:showField="CatchAllData" ma:web="02144885-7f25-44a9-bf41-7f99576eb6b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4724966-3219-463a-aee9-fd18aca82b3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541e5d8-3cbf-494e-9ed4-a24fa9d0759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02144885-7f25-44a9-bf41-7f99576eb6b9" xsi:nil="true"/>
    <lcf76f155ced4ddcb4097134ff3c332f xmlns="64724966-3219-463a-aee9-fd18aca82b3e">
      <Terms xmlns="http://schemas.microsoft.com/office/infopath/2007/PartnerControls"/>
    </lcf76f155ced4ddcb4097134ff3c332f>
    <SharedWithUsers xmlns="02144885-7f25-44a9-bf41-7f99576eb6b9">
      <UserInfo>
        <DisplayName>SharingLinks.93de9360-136c-49bb-92ad-8b918b20f280.OrganizationEdit.afbad639-3f6f-4245-8f14-7917c03db654</DisplayName>
        <AccountId>266</AccountId>
        <AccountType/>
      </UserInfo>
      <UserInfo>
        <DisplayName>Marcelo Pereira</DisplayName>
        <AccountId>14</AccountId>
        <AccountType/>
      </UserInfo>
    </SharedWithUsers>
  </documentManagement>
</p:properties>
</file>

<file path=customXml/itemProps1.xml><?xml version="1.0" encoding="utf-8"?>
<ds:datastoreItem xmlns:ds="http://schemas.openxmlformats.org/officeDocument/2006/customXml" ds:itemID="{779B5018-E7F6-4A13-BD1F-DE66422C33BD}">
  <ds:schemaRefs>
    <ds:schemaRef ds:uri="http://schemas.microsoft.com/sharepoint/v3/contenttype/forms"/>
  </ds:schemaRefs>
</ds:datastoreItem>
</file>

<file path=customXml/itemProps2.xml><?xml version="1.0" encoding="utf-8"?>
<ds:datastoreItem xmlns:ds="http://schemas.openxmlformats.org/officeDocument/2006/customXml" ds:itemID="{DBE5B992-A48D-47D2-946B-2D28D8F9DD9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2144885-7f25-44a9-bf41-7f99576eb6b9"/>
    <ds:schemaRef ds:uri="64724966-3219-463a-aee9-fd18aca82b3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F3EDCF5-C6F1-4039-8663-80DA5355FC8C}">
  <ds:schemaRefs>
    <ds:schemaRef ds:uri="http://schemas.microsoft.com/office/2006/metadata/properties"/>
    <ds:schemaRef ds:uri="http://schemas.microsoft.com/office/infopath/2007/PartnerControls"/>
    <ds:schemaRef ds:uri="http://schemas.microsoft.com/office/2006/documentManagement/types"/>
    <ds:schemaRef ds:uri="http://purl.org/dc/elements/1.1/"/>
    <ds:schemaRef ds:uri="http://purl.org/dc/dcmitype/"/>
    <ds:schemaRef ds:uri="http://schemas.openxmlformats.org/package/2006/metadata/core-properties"/>
    <ds:schemaRef ds:uri="http://www.w3.org/XML/1998/namespace"/>
    <ds:schemaRef ds:uri="http://purl.org/dc/terms/"/>
    <ds:schemaRef ds:uri="64724966-3219-463a-aee9-fd18aca82b3e"/>
    <ds:schemaRef ds:uri="02144885-7f25-44a9-bf41-7f99576eb6b9"/>
  </ds:schemaRefs>
</ds:datastoreItem>
</file>

<file path=docProps/app.xml><?xml version="1.0" encoding="utf-8"?>
<Properties xmlns="http://schemas.openxmlformats.org/officeDocument/2006/extended-properties" xmlns:vt="http://schemas.openxmlformats.org/officeDocument/2006/docPropsVTypes">
  <Template/>
  <TotalTime>20548</TotalTime>
  <Words>10483</Words>
  <Application>Microsoft Macintosh PowerPoint</Application>
  <PresentationFormat>Widescreen</PresentationFormat>
  <Paragraphs>1088</Paragraphs>
  <Slides>126</Slides>
  <Notes>14</Notes>
  <HiddenSlides>49</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126</vt:i4>
      </vt:variant>
    </vt:vector>
  </HeadingPairs>
  <TitlesOfParts>
    <vt:vector size="139" baseType="lpstr">
      <vt:lpstr>Aptos</vt:lpstr>
      <vt:lpstr>Arial</vt:lpstr>
      <vt:lpstr>Calibri</vt:lpstr>
      <vt:lpstr>Calibri Light</vt:lpstr>
      <vt:lpstr>Century Gothic</vt:lpstr>
      <vt:lpstr>Courier New</vt:lpstr>
      <vt:lpstr>Symbol</vt:lpstr>
      <vt:lpstr>Times New Roman</vt:lpstr>
      <vt:lpstr>Verdana</vt:lpstr>
      <vt:lpstr>Wingdings</vt:lpstr>
      <vt:lpstr>Office</vt:lpstr>
      <vt:lpstr>Master-Textfolie</vt:lpstr>
      <vt:lpstr>Excel.Chart.8</vt:lpstr>
      <vt:lpstr>PowerPoint Presentation</vt:lpstr>
      <vt:lpstr>PowerPoint Presentation</vt:lpstr>
      <vt:lpstr>PowerPoint Presentation</vt:lpstr>
      <vt:lpstr>PowerPoint Presentation</vt:lpstr>
      <vt:lpstr>PowerPoint Presentation</vt:lpstr>
      <vt:lpstr>What are Polynucleotides &amp; how do they work? </vt:lpstr>
      <vt:lpstr>PowerPoint Presentation</vt:lpstr>
      <vt:lpstr>NUCLEOTIDES AND NUCLEOSIDES </vt:lpstr>
      <vt:lpstr>PowerPoint Presentation</vt:lpstr>
      <vt:lpstr>PowerPoint Presentation</vt:lpstr>
      <vt:lpstr>PN-HPT® promote skin hydration and elasticity </vt:lpstr>
      <vt:lpstr>Evaluation of the scavenger activity1 of PN, HA and PN+HA  in response to oxidation induced by H2O2  </vt:lpstr>
      <vt:lpstr>Evaluation of the scavenger activity1 of PN, HA and PN+HA  in response to oxidation induced by H2O2  </vt:lpstr>
      <vt:lpstr>POLYNUCLEOTIDES stimulate cell proliferation and protein production1</vt:lpstr>
      <vt:lpstr>POLYNUCLEOTIDES stimulate cell vitality and cell proliferation</vt:lpstr>
      <vt:lpstr>POLYNUCLEOTIDES promote extracellular matrix deposition1 </vt:lpstr>
      <vt:lpstr>PowerPoint Presentation</vt:lpstr>
      <vt:lpstr>PowerPoint Presentation</vt:lpstr>
      <vt:lpstr>PN-HPT® enhance fibroblast proliferation</vt:lpstr>
      <vt:lpstr>PowerPoint Presentation</vt:lpstr>
      <vt:lpstr>PowerPoint Presentation</vt:lpstr>
      <vt:lpstr>Conclusions</vt:lpstr>
      <vt:lpstr>Why polynucleotides?</vt:lpstr>
      <vt:lpstr>Skin Quality is equally important as other characteristics</vt:lpstr>
      <vt:lpstr>Are all the polynucleotide products the same?  What makes PhilArt your choice of PN injectable?</vt:lpstr>
      <vt:lpstr>Trout sourced Fish Polynucleotides (PN)</vt:lpstr>
      <vt:lpstr>Trout Fish Polynucleotides (PN)</vt:lpstr>
      <vt:lpstr>PowerPoint Presentation</vt:lpstr>
      <vt:lpstr>PN-HPT®</vt:lpstr>
      <vt:lpstr>PhilArt PN-HPT® for skin regeneration, skin quality and skin health</vt:lpstr>
      <vt:lpstr>PowerPoint Presentation</vt:lpstr>
      <vt:lpstr>PowerPoint Presentation</vt:lpstr>
      <vt:lpstr>Facial assessment on how to achieve the most desired results</vt:lpstr>
      <vt:lpstr>PowerPoint Presentation</vt:lpstr>
      <vt:lpstr>How to navigate the PhilArt portfolio?</vt:lpstr>
      <vt:lpstr>PhilArt: a comprehensive portfolio</vt:lpstr>
      <vt:lpstr>PowerPoint Presentation</vt:lpstr>
      <vt:lpstr>PowerPoint Presentation</vt:lpstr>
      <vt:lpstr>PowerPoint Presentation</vt:lpstr>
      <vt:lpstr>PowerPoint Presentation</vt:lpstr>
      <vt:lpstr>PhilArt: Long chain polynucleotides gel and skin biorevitalization – Clinical Study Results</vt:lpstr>
      <vt:lpstr>PowerPoint Presentation</vt:lpstr>
      <vt:lpstr>PowerPoint Presentation</vt:lpstr>
      <vt:lpstr>PhilArt: Efficacy of highly purified polynucleotide vs placebo for moderate to severe acne scars treatment</vt:lpstr>
      <vt:lpstr>Efficacy of highly purified polynucleotide for the treatment of moderate to severe acne scars</vt:lpstr>
      <vt:lpstr>PowerPoint Presentation</vt:lpstr>
      <vt:lpstr>PowerPoint Presentation</vt:lpstr>
      <vt:lpstr>Results with PN-HPT®</vt:lpstr>
      <vt:lpstr>Results with PN-HPT® objectively confirmed</vt:lpstr>
      <vt:lpstr>Results with PN-HPT® objectively confirmed</vt:lpstr>
      <vt:lpstr>Two weeks after the second treatment</vt:lpstr>
      <vt:lpstr>PowerPoint Presentation</vt:lpstr>
      <vt:lpstr>Two weeks after  4th treatment</vt:lpstr>
      <vt:lpstr>PowerPoint Presentation</vt:lpstr>
      <vt:lpstr>PowerPoint Presentation</vt:lpstr>
      <vt:lpstr>PowerPoint Presentation</vt:lpstr>
      <vt:lpstr>PowerPoint Presentation</vt:lpstr>
      <vt:lpstr>PhilArt eye: PN-HPT ® for the biostimulation of the periocular region</vt:lpstr>
      <vt:lpstr>Eye contour characteristics:</vt:lpstr>
      <vt:lpstr>Treatments of eye area</vt:lpstr>
      <vt:lpstr>PowerPoint Presentation</vt:lpstr>
      <vt:lpstr>PowerPoint Presentation</vt:lpstr>
      <vt:lpstr>Microdroplet: Elective technique for infiltration of PN-HPT ®</vt:lpstr>
      <vt:lpstr>Microdroplet technique: where to inject</vt:lpstr>
      <vt:lpstr>Infraorbital</vt:lpstr>
      <vt:lpstr>Infraorbital</vt:lpstr>
      <vt:lpstr>Clinical studies</vt:lpstr>
      <vt:lpstr>PowerPoint Presentation</vt:lpstr>
      <vt:lpstr>Results with PN-HPT®</vt:lpstr>
      <vt:lpstr>Results with PN-HPT®</vt:lpstr>
      <vt:lpstr>Results with PN-HPT®</vt:lpstr>
      <vt:lpstr>Results with PN-HPT®</vt:lpstr>
      <vt:lpstr>PowerPoint Presentation</vt:lpstr>
      <vt:lpstr>PowerPoint Presentation</vt:lpstr>
      <vt:lpstr>PowerPoint Presentation</vt:lpstr>
      <vt:lpstr>PowerPoint Presentation</vt:lpstr>
      <vt:lpstr>PowerPoint Presentation</vt:lpstr>
      <vt:lpstr>PhilArt hair – methods of use</vt:lpstr>
      <vt:lpstr>Patient selection </vt:lpstr>
      <vt:lpstr>PowerPoint Presentation</vt:lpstr>
      <vt:lpstr>Method of administration and treatment scheme </vt:lpstr>
      <vt:lpstr>Results: Pull Test</vt:lpstr>
      <vt:lpstr>Results: Wash Test</vt:lpstr>
      <vt:lpstr>Results: Trichogram</vt:lpstr>
      <vt:lpstr>Results: Anagen / Telogen ratio</vt:lpstr>
      <vt:lpstr>Results: Videodermatoscopy</vt:lpstr>
      <vt:lpstr>Results: Epiluminescence</vt:lpstr>
      <vt:lpstr>Results: Photographic documentation</vt:lpstr>
      <vt:lpstr>Conclusions of the Study </vt:lpstr>
      <vt:lpstr>Clinical studies </vt:lpstr>
      <vt:lpstr>PowerPoint Presentation</vt:lpstr>
      <vt:lpstr>PowerPoint Presentation</vt:lpstr>
      <vt:lpstr>PowerPoint Presentation</vt:lpstr>
      <vt:lpstr>PhilArt Next – How to use</vt:lpstr>
      <vt:lpstr>Mannitol to reinforce the effect of HA</vt:lpstr>
      <vt:lpstr>Mannitol to reinforce the effect of HA</vt:lpstr>
      <vt:lpstr>PowerPoint Presentation</vt:lpstr>
      <vt:lpstr>PowerPoint Presentation</vt:lpstr>
      <vt:lpstr>Treatment with PN-HPT® + HA</vt:lpstr>
      <vt:lpstr>Results with  PN-HPT® + HA </vt:lpstr>
      <vt:lpstr>Patient treated by Dr. Carmen De Luca </vt:lpstr>
      <vt:lpstr>Conclusions</vt:lpstr>
      <vt:lpstr>Treatment protocols based on consensus report </vt:lpstr>
      <vt:lpstr>CONSENSUS REPORT PN-HPT® </vt:lpstr>
      <vt:lpstr>PowerPoint Presentation</vt:lpstr>
      <vt:lpstr>CONSENSUS REPORT PN-HPT® </vt:lpstr>
      <vt:lpstr>PowerPoint Presentation</vt:lpstr>
      <vt:lpstr>CONSENSUS REPORT PN-HPT® </vt:lpstr>
      <vt:lpstr> Goals of the PN-HPT®-based treatment</vt:lpstr>
      <vt:lpstr>Benefits of PN-HPT® based skin treatment</vt:lpstr>
      <vt:lpstr>Intradermal injecting procedure of PN-HPT®-based devices</vt:lpstr>
      <vt:lpstr>Treatment protocols skin enhancement and revitalization of face with PN-HPT®</vt:lpstr>
      <vt:lpstr>Treatment protocols skin areas with PN-HPT® devices</vt:lpstr>
      <vt:lpstr>Treatment protocols stretch mark improvement with PN-HPT®</vt:lpstr>
      <vt:lpstr> Treatment protocols hair follicles improvement with PN-HPT®</vt:lpstr>
      <vt:lpstr>Skin Enhancement Technique with PhilArt as an added value</vt:lpstr>
      <vt:lpstr>Polynucleotide SKIN ENHANCEMENT:  A new concept in aesthetic medicine</vt:lpstr>
      <vt:lpstr>Polynucleotide SKIN ENHANCEMENT TECHNIQUE: a new concept in aesthetic medicine</vt:lpstr>
      <vt:lpstr>PowerPoint Presentation</vt:lpstr>
      <vt:lpstr>PowerPoint Presentation</vt:lpstr>
      <vt:lpstr>PowerPoint Presentation</vt:lpstr>
      <vt:lpstr>PN and cross-linked HA to treat Nasolabial Folds (NFL)</vt:lpstr>
      <vt:lpstr>Results: Statistically significant improvement in right NLF treated with PhilArt and .cross-linked HA </vt:lpstr>
      <vt:lpstr>Key Takeaways</vt:lpstr>
      <vt:lpstr>Paperwork</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Philipp Hicker</dc:creator>
  <cp:lastModifiedBy>Zeanab Chaer</cp:lastModifiedBy>
  <cp:revision>62</cp:revision>
  <dcterms:created xsi:type="dcterms:W3CDTF">2022-12-07T13:17:24Z</dcterms:created>
  <dcterms:modified xsi:type="dcterms:W3CDTF">2024-07-23T20:39:17Z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0x01010076101337D0008D41A49097C86BE1EF30</vt:lpwstr>
  </property>
  <property fmtid="{D5CDD505-2E9C-101B-9397-08002B2CF9AE}" pid="3" name="MediaServiceImageTags">
    <vt:lpwstr/>
  </property>
</Properties>
</file>